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57" r:id="rId4"/>
    <p:sldId id="259" r:id="rId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161" autoAdjust="0"/>
  </p:normalViewPr>
  <p:slideViewPr>
    <p:cSldViewPr>
      <p:cViewPr varScale="1">
        <p:scale>
          <a:sx n="69" d="100"/>
          <a:sy n="69" d="100"/>
        </p:scale>
        <p:origin x="-456" y="-10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5C60B-2218-4850-B9EE-028DA52B1BC6}" type="datetimeFigureOut">
              <a:rPr lang="it-IT" smtClean="0"/>
              <a:pPr/>
              <a:t>22/02/2016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5AF1C-DBEC-45A5-BB2E-3F84E285C9F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625AF1C-DBEC-45A5-BB2E-3F84E285C9F8}"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625AF1C-DBEC-45A5-BB2E-3F84E285C9F8}" type="slidenum">
              <a:rPr lang="it-IT" smtClean="0"/>
              <a:pPr/>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6F9734-B44A-4D17-BC46-48739067979E}" type="datetimeFigureOut">
              <a:rPr lang="it-IT" smtClean="0"/>
              <a:pPr/>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B767DA-DEAB-4C97-8EBE-F0D5873133A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9734-B44A-4D17-BC46-48739067979E}" type="datetimeFigureOut">
              <a:rPr lang="it-IT" smtClean="0"/>
              <a:pPr/>
              <a:t>22/02/2016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767DA-DEAB-4C97-8EBE-F0D5873133A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file:///C:\Users\Matteo\Desktop\in\power%20point\prva%20(4).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www.youtube.com/watch?v=BdimgEZnE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275856" y="188640"/>
            <a:ext cx="3312368" cy="1296144"/>
          </a:xfrm>
        </p:spPr>
        <p:txBody>
          <a:bodyPr>
            <a:noAutofit/>
          </a:bodyPr>
          <a:lstStyle/>
          <a:p>
            <a:r>
              <a:rPr lang="it-IT"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Che cosa è un </a:t>
            </a:r>
            <a:r>
              <a:rPr lang="it-IT"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drone</a:t>
            </a:r>
            <a:r>
              <a:rPr lang="it-IT"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it-IT"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ottotitolo 2"/>
          <p:cNvSpPr>
            <a:spLocks noGrp="1"/>
          </p:cNvSpPr>
          <p:nvPr>
            <p:ph type="subTitle" idx="1"/>
          </p:nvPr>
        </p:nvSpPr>
        <p:spPr>
          <a:xfrm>
            <a:off x="1547664" y="2852936"/>
            <a:ext cx="6696744" cy="3600400"/>
          </a:xfrm>
        </p:spPr>
        <p:txBody>
          <a:bodyPr>
            <a:normAutofit/>
          </a:bodyPr>
          <a:lstStyle/>
          <a:p>
            <a:pPr algn="just"/>
            <a:r>
              <a:rPr lang="it-IT" sz="2000" b="1" smtClean="0">
                <a:solidFill>
                  <a:schemeClr val="tx1"/>
                </a:solidFill>
              </a:rPr>
              <a:t>Un drone è un robot con limitate capacità decisionali ma che può anche essere comandato a distanza, è un velivolo senza pilota .</a:t>
            </a:r>
          </a:p>
          <a:p>
            <a:pPr algn="just"/>
            <a:r>
              <a:rPr lang="it-IT" sz="2000" b="1" smtClean="0">
                <a:solidFill>
                  <a:schemeClr val="tx1"/>
                </a:solidFill>
              </a:rPr>
              <a:t>Questi velivoli vengono utilizzati anche per pattugliare e fotografare o riprese aerea a corto medio o lungo raggio.</a:t>
            </a:r>
          </a:p>
          <a:p>
            <a:pPr algn="just"/>
            <a:r>
              <a:rPr lang="it-IT" sz="2000" b="1" smtClean="0">
                <a:solidFill>
                  <a:schemeClr val="tx1"/>
                </a:solidFill>
              </a:rPr>
              <a:t>Il drone è un velivolo radiocomandato che permette di essere utilizzato in svariate applicazioni.</a:t>
            </a:r>
            <a:br>
              <a:rPr lang="it-IT" sz="2000" b="1" smtClean="0">
                <a:solidFill>
                  <a:schemeClr val="tx1"/>
                </a:solidFill>
              </a:rPr>
            </a:br>
            <a:r>
              <a:rPr lang="it-IT" sz="2000" b="1" smtClean="0">
                <a:solidFill>
                  <a:schemeClr val="tx1"/>
                </a:solidFill>
              </a:rPr>
              <a:t>E’ possibile infatti utilizzare questo velivolo per scopi militari o professionali quali riprese video aeree, rilevamenti, controllo del territorio e tanto tanto altro. </a:t>
            </a:r>
          </a:p>
          <a:p>
            <a:pPr algn="just"/>
            <a:endParaRPr lang="it-IT" sz="2000" dirty="0"/>
          </a:p>
        </p:txBody>
      </p:sp>
      <p:sp>
        <p:nvSpPr>
          <p:cNvPr id="4" name="Rettangolo 3"/>
          <p:cNvSpPr/>
          <p:nvPr/>
        </p:nvSpPr>
        <p:spPr>
          <a:xfrm>
            <a:off x="2762101" y="692696"/>
            <a:ext cx="3664401" cy="1862048"/>
          </a:xfrm>
          <a:prstGeom prst="rect">
            <a:avLst/>
          </a:prstGeom>
          <a:noFill/>
        </p:spPr>
        <p:txBody>
          <a:bodyPr wrap="none" lIns="91440" tIns="45720" rIns="91440" bIns="45720">
            <a:spAutoFit/>
          </a:bodyPr>
          <a:lstStyle/>
          <a:p>
            <a:pPr algn="ctr"/>
            <a:r>
              <a:rPr lang="it-IT" sz="115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Droni</a:t>
            </a:r>
            <a:endParaRPr lang="it-IT"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CasellaDiTesto 4"/>
          <p:cNvSpPr txBox="1"/>
          <p:nvPr/>
        </p:nvSpPr>
        <p:spPr>
          <a:xfrm>
            <a:off x="1619672" y="2924944"/>
            <a:ext cx="6624736" cy="1938992"/>
          </a:xfrm>
          <a:prstGeom prst="rect">
            <a:avLst/>
          </a:prstGeom>
          <a:noFill/>
        </p:spPr>
        <p:txBody>
          <a:bodyPr wrap="square" rtlCol="0">
            <a:spAutoFit/>
          </a:bodyPr>
          <a:lstStyle/>
          <a:p>
            <a:pPr algn="just"/>
            <a:r>
              <a:rPr lang="it-IT" sz="2000" b="1" dirty="0" smtClean="0"/>
              <a:t>La differenza sostanziale tra i </a:t>
            </a:r>
            <a:r>
              <a:rPr lang="it-IT" sz="2000" b="1" dirty="0" err="1" smtClean="0"/>
              <a:t>droni</a:t>
            </a:r>
            <a:r>
              <a:rPr lang="it-IT" sz="2000" b="1" dirty="0" smtClean="0"/>
              <a:t> comuni (giocattolo) e quelli professionali è la portata del </a:t>
            </a:r>
            <a:r>
              <a:rPr lang="it-IT" sz="2000" b="1" dirty="0" err="1" smtClean="0"/>
              <a:t>drone</a:t>
            </a:r>
            <a:r>
              <a:rPr lang="it-IT" sz="2000" b="1" dirty="0" smtClean="0"/>
              <a:t>: più motori ha più aumenta la qualità immagine o video.</a:t>
            </a:r>
          </a:p>
          <a:p>
            <a:pPr algn="just"/>
            <a:r>
              <a:rPr lang="it-IT" sz="2000" b="1" dirty="0" smtClean="0"/>
              <a:t>Ci sono 4 classi  di </a:t>
            </a:r>
            <a:r>
              <a:rPr lang="it-IT" sz="2000" b="1" dirty="0" err="1" smtClean="0"/>
              <a:t>droni</a:t>
            </a:r>
            <a:r>
              <a:rPr lang="it-IT" sz="2000" b="1" dirty="0" smtClean="0"/>
              <a:t> (i tricotteri (tre eliche), i </a:t>
            </a:r>
            <a:r>
              <a:rPr lang="it-IT" sz="2000" b="1" dirty="0" err="1" smtClean="0"/>
              <a:t>quadricotteri</a:t>
            </a:r>
            <a:r>
              <a:rPr lang="it-IT" sz="2000" b="1" dirty="0" smtClean="0"/>
              <a:t> (quattro  eliche), gli </a:t>
            </a:r>
            <a:r>
              <a:rPr lang="it-IT" sz="2000" b="1" dirty="0" err="1" smtClean="0"/>
              <a:t>esacotteri</a:t>
            </a:r>
            <a:r>
              <a:rPr lang="it-IT" sz="2000" b="1" dirty="0" smtClean="0"/>
              <a:t> (sei  eliche) e gli </a:t>
            </a:r>
            <a:r>
              <a:rPr lang="it-IT" sz="2000" b="1" dirty="0" err="1" smtClean="0"/>
              <a:t>ottocottari</a:t>
            </a:r>
            <a:r>
              <a:rPr lang="it-IT" sz="2000" b="1" dirty="0" smtClean="0"/>
              <a:t> (otto  eliche)).</a:t>
            </a:r>
            <a:endParaRPr lang="it-IT" sz="2000" b="1" dirty="0" smtClean="0"/>
          </a:p>
        </p:txBody>
      </p:sp>
      <p:pic>
        <p:nvPicPr>
          <p:cNvPr id="7" name="Immagine 6" descr="drone-con-gopro-drone-per-riprese.png"/>
          <p:cNvPicPr>
            <a:picLocks noChangeAspect="1"/>
          </p:cNvPicPr>
          <p:nvPr/>
        </p:nvPicPr>
        <p:blipFill>
          <a:blip r:embed="rId5" cstate="screen"/>
          <a:stretch>
            <a:fillRect/>
          </a:stretch>
        </p:blipFill>
        <p:spPr>
          <a:xfrm>
            <a:off x="-281827" y="548680"/>
            <a:ext cx="3230460" cy="1959868"/>
          </a:xfrm>
          <a:prstGeom prst="rect">
            <a:avLst/>
          </a:prstGeom>
        </p:spPr>
      </p:pic>
      <p:pic>
        <p:nvPicPr>
          <p:cNvPr id="10" name="Immagine 9" descr="Skycontroller_packshot_BLUE.png"/>
          <p:cNvPicPr>
            <a:picLocks noChangeAspect="1"/>
          </p:cNvPicPr>
          <p:nvPr/>
        </p:nvPicPr>
        <p:blipFill>
          <a:blip r:embed="rId6" cstate="screen"/>
          <a:srcRect/>
          <a:stretch>
            <a:fillRect/>
          </a:stretch>
        </p:blipFill>
        <p:spPr>
          <a:xfrm>
            <a:off x="6444208" y="5949280"/>
            <a:ext cx="2949749" cy="1121338"/>
          </a:xfrm>
          <a:prstGeom prst="rect">
            <a:avLst/>
          </a:prstGeom>
        </p:spPr>
      </p:pic>
      <p:pic>
        <p:nvPicPr>
          <p:cNvPr id="9" name="prva (4).mp3">
            <a:hlinkClick r:id="" action="ppaction://media"/>
          </p:cNvPr>
          <p:cNvPicPr>
            <a:picLocks noRot="1" noChangeAspect="1"/>
          </p:cNvPicPr>
          <p:nvPr>
            <a:audioFile r:link="rId1"/>
          </p:nvPr>
        </p:nvPicPr>
        <p:blipFill>
          <a:blip r:embed="rId7" cstate="print"/>
          <a:stretch>
            <a:fillRect/>
          </a:stretch>
        </p:blipFill>
        <p:spPr>
          <a:xfrm>
            <a:off x="9540552" y="908720"/>
            <a:ext cx="304800" cy="304800"/>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par>
                          <p:cTn id="15" fill="hold">
                            <p:stCondLst>
                              <p:cond delay="1000"/>
                            </p:stCondLst>
                            <p:childTnLst>
                              <p:par>
                                <p:cTn id="16" presetID="2" presetClass="exit" presetSubtype="4" fill="hold" grpId="0" nodeType="afterEffect">
                                  <p:stCondLst>
                                    <p:cond delay="2000"/>
                                  </p:stCondLst>
                                  <p:childTnLst>
                                    <p:anim calcmode="lin" valueType="num">
                                      <p:cBhvr additive="base">
                                        <p:cTn id="17"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4">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4">
                                            <p:txEl>
                                              <p:pRg st="0" end="0"/>
                                            </p:txEl>
                                          </p:spTgt>
                                        </p:tgtEl>
                                        <p:attrNameLst>
                                          <p:attrName>style.visibility</p:attrName>
                                        </p:attrNameLst>
                                      </p:cBhvr>
                                      <p:to>
                                        <p:strVal val="hidden"/>
                                      </p:to>
                                    </p:set>
                                  </p:childTnLst>
                                </p:cTn>
                              </p:par>
                            </p:childTnLst>
                          </p:cTn>
                        </p:par>
                        <p:par>
                          <p:cTn id="20" fill="hold">
                            <p:stCondLst>
                              <p:cond delay="35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9" presetID="1" presetClass="mediacall" presetSubtype="0" fill="hold" nodeType="withEffect">
                                  <p:stCondLst>
                                    <p:cond delay="0"/>
                                  </p:stCondLst>
                                  <p:childTnLst>
                                    <p:cmd type="call" cmd="playFrom(0.0)">
                                      <p:cBhvr>
                                        <p:cTn id="30" dur="5619" fill="hold"/>
                                        <p:tgtEl>
                                          <p:spTgt spid="9"/>
                                        </p:tgtEl>
                                      </p:cBhvr>
                                    </p:cmd>
                                  </p:childTnLst>
                                </p:cTn>
                              </p:par>
                              <p:par>
                                <p:cTn id="31" presetID="23" presetClass="entr" presetSubtype="16"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0" fill="hold"/>
                                        <p:tgtEl>
                                          <p:spTgt spid="7"/>
                                        </p:tgtEl>
                                        <p:attrNameLst>
                                          <p:attrName>ppt_w</p:attrName>
                                        </p:attrNameLst>
                                      </p:cBhvr>
                                      <p:tavLst>
                                        <p:tav tm="0">
                                          <p:val>
                                            <p:fltVal val="0"/>
                                          </p:val>
                                        </p:tav>
                                        <p:tav tm="100000">
                                          <p:val>
                                            <p:strVal val="#ppt_w"/>
                                          </p:val>
                                        </p:tav>
                                      </p:tavLst>
                                    </p:anim>
                                    <p:anim calcmode="lin" valueType="num">
                                      <p:cBhvr>
                                        <p:cTn id="34" dur="5000" fill="hold"/>
                                        <p:tgtEl>
                                          <p:spTgt spid="7"/>
                                        </p:tgtEl>
                                        <p:attrNameLst>
                                          <p:attrName>ppt_h</p:attrName>
                                        </p:attrNameLst>
                                      </p:cBhvr>
                                      <p:tavLst>
                                        <p:tav tm="0">
                                          <p:val>
                                            <p:fltVal val="0"/>
                                          </p:val>
                                        </p:tav>
                                        <p:tav tm="100000">
                                          <p:val>
                                            <p:strVal val="#ppt_h"/>
                                          </p:val>
                                        </p:tav>
                                      </p:tavLst>
                                    </p:anim>
                                  </p:childTnLst>
                                </p:cTn>
                              </p:par>
                              <p:par>
                                <p:cTn id="35" presetID="0" presetClass="path" presetSubtype="0" accel="50000" decel="50000" fill="hold" nodeType="withEffect">
                                  <p:stCondLst>
                                    <p:cond delay="0"/>
                                  </p:stCondLst>
                                  <p:childTnLst>
                                    <p:animMotion origin="layout" path="M 0.05521 0.03747 C 0.04306 0.13552 -0.07083 0.43825 0.00521 0.51619 C 0.0816 0.59436 0.43056 0.59436 0.51337 0.50578 C 0.59653 0.41721 0.57431 0.08118 0.50156 -0.01503 C 0.42917 -0.11124 0.15226 -0.08094 0.07847 -0.07308 C 0.00451 -0.06499 0.06736 -0.06059 0.05521 0.03747 Z " pathEditMode="relative" rAng="0" ptsTypes="aaaaaa">
                                      <p:cBhvr>
                                        <p:cTn id="36" dur="5000" fill="hold"/>
                                        <p:tgtEl>
                                          <p:spTgt spid="7"/>
                                        </p:tgtEl>
                                        <p:attrNameLst>
                                          <p:attrName>ppt_x</p:attrName>
                                          <p:attrName>ppt_y</p:attrName>
                                        </p:attrNameLst>
                                      </p:cBhvr>
                                      <p:rCtr x="208" y="204"/>
                                    </p:animMotion>
                                  </p:childTnLst>
                                </p:cTn>
                              </p:par>
                            </p:childTnLst>
                          </p:cTn>
                        </p:par>
                        <p:par>
                          <p:cTn id="37" fill="hold">
                            <p:stCondLst>
                              <p:cond delay="9500"/>
                            </p:stCondLst>
                            <p:childTnLst>
                              <p:par>
                                <p:cTn id="38" presetID="25"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par>
                          <p:cTn id="48" fill="hold">
                            <p:stCondLst>
                              <p:cond delay="10500"/>
                            </p:stCondLst>
                            <p:childTnLst>
                              <p:par>
                                <p:cTn id="49" presetID="50" presetClass="entr" presetSubtype="0" decel="100000" fill="hold" grpId="1" nodeType="afterEffect">
                                  <p:stCondLst>
                                    <p:cond delay="0"/>
                                  </p:stCondLst>
                                  <p:iterate type="lt">
                                    <p:tmPct val="0"/>
                                  </p:iterate>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p:cTn id="5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5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0" end="0"/>
                                            </p:txEl>
                                          </p:spTgt>
                                        </p:tgtEl>
                                      </p:cBhvr>
                                    </p:animEffect>
                                  </p:childTnLst>
                                </p:cTn>
                              </p:par>
                            </p:childTnLst>
                          </p:cTn>
                        </p:par>
                        <p:par>
                          <p:cTn id="54" fill="hold">
                            <p:stCondLst>
                              <p:cond delay="11500"/>
                            </p:stCondLst>
                            <p:childTnLst>
                              <p:par>
                                <p:cTn id="55" presetID="50" presetClass="entr" presetSubtype="0" decel="100000" fill="hold" grpId="1" nodeType="after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 calcmode="lin" valueType="num">
                                      <p:cBhvr>
                                        <p:cTn id="5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5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1" end="1"/>
                                            </p:txEl>
                                          </p:spTgt>
                                        </p:tgtEl>
                                      </p:cBhvr>
                                    </p:animEffect>
                                  </p:childTnLst>
                                </p:cTn>
                              </p:par>
                            </p:childTnLst>
                          </p:cTn>
                        </p:par>
                        <p:par>
                          <p:cTn id="60" fill="hold">
                            <p:stCondLst>
                              <p:cond delay="12500"/>
                            </p:stCondLst>
                            <p:childTnLst>
                              <p:par>
                                <p:cTn id="61" presetID="50" presetClass="entr" presetSubtype="0" decel="100000" fill="hold" grpId="1" nodeType="after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 calcmode="lin" valueType="num">
                                      <p:cBhvr>
                                        <p:cTn id="6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3" nodeType="clickEffect">
                                  <p:stCondLst>
                                    <p:cond delay="0"/>
                                  </p:stCondLst>
                                  <p:iterate type="lt">
                                    <p:tmPct val="0"/>
                                  </p:iterate>
                                  <p:childTnLst>
                                    <p:animEffect transition="out" filter="dissolve">
                                      <p:cBhvr>
                                        <p:cTn id="69" dur="500"/>
                                        <p:tgtEl>
                                          <p:spTgt spid="3">
                                            <p:txEl>
                                              <p:pRg st="0" end="0"/>
                                            </p:txEl>
                                          </p:spTgt>
                                        </p:tgtEl>
                                      </p:cBhvr>
                                    </p:animEffect>
                                    <p:set>
                                      <p:cBhvr>
                                        <p:cTn id="70" dur="1" fill="hold">
                                          <p:stCondLst>
                                            <p:cond delay="499"/>
                                          </p:stCondLst>
                                        </p:cTn>
                                        <p:tgtEl>
                                          <p:spTgt spid="3">
                                            <p:txEl>
                                              <p:pRg st="0" end="0"/>
                                            </p:txEl>
                                          </p:spTgt>
                                        </p:tgtEl>
                                        <p:attrNameLst>
                                          <p:attrName>style.visibility</p:attrName>
                                        </p:attrNameLst>
                                      </p:cBhvr>
                                      <p:to>
                                        <p:strVal val="hidden"/>
                                      </p:to>
                                    </p:set>
                                  </p:childTnLst>
                                </p:cTn>
                              </p:par>
                              <p:par>
                                <p:cTn id="71" presetID="9" presetClass="exit" presetSubtype="0" fill="hold" grpId="3" nodeType="withEffect">
                                  <p:stCondLst>
                                    <p:cond delay="0"/>
                                  </p:stCondLst>
                                  <p:childTnLst>
                                    <p:animEffect transition="out" filter="dissolve">
                                      <p:cBhvr>
                                        <p:cTn id="72" dur="500"/>
                                        <p:tgtEl>
                                          <p:spTgt spid="3">
                                            <p:txEl>
                                              <p:pRg st="1" end="1"/>
                                            </p:txEl>
                                          </p:spTgt>
                                        </p:tgtEl>
                                      </p:cBhvr>
                                    </p:animEffect>
                                    <p:set>
                                      <p:cBhvr>
                                        <p:cTn id="73" dur="1" fill="hold">
                                          <p:stCondLst>
                                            <p:cond delay="499"/>
                                          </p:stCondLst>
                                        </p:cTn>
                                        <p:tgtEl>
                                          <p:spTgt spid="3">
                                            <p:txEl>
                                              <p:pRg st="1" end="1"/>
                                            </p:txEl>
                                          </p:spTgt>
                                        </p:tgtEl>
                                        <p:attrNameLst>
                                          <p:attrName>style.visibility</p:attrName>
                                        </p:attrNameLst>
                                      </p:cBhvr>
                                      <p:to>
                                        <p:strVal val="hidden"/>
                                      </p:to>
                                    </p:set>
                                  </p:childTnLst>
                                </p:cTn>
                              </p:par>
                              <p:par>
                                <p:cTn id="74" presetID="9" presetClass="exit" presetSubtype="0" fill="hold" grpId="3" nodeType="withEffect">
                                  <p:stCondLst>
                                    <p:cond delay="0"/>
                                  </p:stCondLst>
                                  <p:childTnLst>
                                    <p:animEffect transition="out" filter="dissolve">
                                      <p:cBhvr>
                                        <p:cTn id="75" dur="500"/>
                                        <p:tgtEl>
                                          <p:spTgt spid="3">
                                            <p:txEl>
                                              <p:pRg st="2" end="2"/>
                                            </p:txEl>
                                          </p:spTgt>
                                        </p:tgtEl>
                                      </p:cBhvr>
                                    </p:animEffect>
                                    <p:set>
                                      <p:cBhvr>
                                        <p:cTn id="76" dur="1" fill="hold">
                                          <p:stCondLst>
                                            <p:cond delay="499"/>
                                          </p:stCondLst>
                                        </p:cTn>
                                        <p:tgtEl>
                                          <p:spTgt spid="3">
                                            <p:txEl>
                                              <p:pRg st="2" end="2"/>
                                            </p:txEl>
                                          </p:spTgt>
                                        </p:tgtEl>
                                        <p:attrNameLst>
                                          <p:attrName>style.visibility</p:attrName>
                                        </p:attrNameLst>
                                      </p:cBhvr>
                                      <p:to>
                                        <p:strVal val="hidden"/>
                                      </p:to>
                                    </p:set>
                                  </p:childTnLst>
                                </p:cTn>
                              </p:par>
                            </p:childTnLst>
                          </p:cTn>
                        </p:par>
                        <p:par>
                          <p:cTn id="77" fill="hold">
                            <p:stCondLst>
                              <p:cond delay="500"/>
                            </p:stCondLst>
                            <p:childTnLst>
                              <p:par>
                                <p:cTn id="78" presetID="13" presetClass="entr" presetSubtype="16"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plus(in)">
                                      <p:cBhvr>
                                        <p:cTn id="8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P spid="3" grpId="1" build="p"/>
      <p:bldP spid="3" grpId="3" uiExpand="1" build="p"/>
      <p:bldP spid="4" grpId="0" build="allAtOnce"/>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26000" r="-26000"/>
          </a:stretch>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1916832"/>
            <a:ext cx="6624736" cy="4536504"/>
          </a:xfrm>
        </p:spPr>
        <p:txBody>
          <a:bodyPr>
            <a:normAutofit/>
          </a:bodyPr>
          <a:lstStyle/>
          <a:p>
            <a:pPr algn="just"/>
            <a:r>
              <a:rPr lang="it-IT" sz="2000" b="1" dirty="0">
                <a:solidFill>
                  <a:schemeClr val="bg1"/>
                </a:solidFill>
              </a:rPr>
              <a:t>FLIGHT CONTROLLER : IL CUORE DEL QUADRICOTTERO</a:t>
            </a:r>
          </a:p>
          <a:p>
            <a:pPr algn="just"/>
            <a:r>
              <a:rPr lang="it-IT" sz="2000" b="1" dirty="0" smtClean="0">
                <a:solidFill>
                  <a:schemeClr val="bg1"/>
                </a:solidFill>
              </a:rPr>
              <a:t>si </a:t>
            </a:r>
            <a:r>
              <a:rPr lang="it-IT" sz="2000" b="1" dirty="0">
                <a:solidFill>
                  <a:schemeClr val="bg1"/>
                </a:solidFill>
              </a:rPr>
              <a:t>tratta dell'unità che processa i dati di volo. Si occupa sia di mantenere il </a:t>
            </a:r>
            <a:r>
              <a:rPr lang="it-IT" sz="2000" b="1" dirty="0" err="1">
                <a:solidFill>
                  <a:schemeClr val="bg1"/>
                </a:solidFill>
              </a:rPr>
              <a:t>Quadricottero</a:t>
            </a:r>
            <a:r>
              <a:rPr lang="it-IT" sz="2000" b="1" dirty="0">
                <a:solidFill>
                  <a:schemeClr val="bg1"/>
                </a:solidFill>
              </a:rPr>
              <a:t> “in equilibrio” durante il volo  sia di innumerevoli altri compiti.</a:t>
            </a:r>
          </a:p>
          <a:p>
            <a:pPr algn="just"/>
            <a:r>
              <a:rPr lang="it-IT" sz="2000" b="1" dirty="0">
                <a:solidFill>
                  <a:schemeClr val="bg1"/>
                </a:solidFill>
              </a:rPr>
              <a:t>I</a:t>
            </a:r>
            <a:r>
              <a:rPr lang="it-IT" sz="2000" b="1" dirty="0" smtClean="0">
                <a:solidFill>
                  <a:schemeClr val="bg1"/>
                </a:solidFill>
              </a:rPr>
              <a:t>l </a:t>
            </a:r>
            <a:r>
              <a:rPr lang="it-IT" sz="2000" b="1" dirty="0">
                <a:solidFill>
                  <a:schemeClr val="bg1"/>
                </a:solidFill>
              </a:rPr>
              <a:t>sistema </a:t>
            </a:r>
            <a:r>
              <a:rPr lang="it-IT" sz="2000" b="1" dirty="0" smtClean="0">
                <a:solidFill>
                  <a:schemeClr val="bg1"/>
                </a:solidFill>
              </a:rPr>
              <a:t>radio:</a:t>
            </a:r>
          </a:p>
          <a:p>
            <a:pPr algn="just"/>
            <a:r>
              <a:rPr lang="it-IT" sz="2000" b="1" dirty="0" smtClean="0">
                <a:solidFill>
                  <a:schemeClr val="bg1"/>
                </a:solidFill>
              </a:rPr>
              <a:t>N</a:t>
            </a:r>
            <a:r>
              <a:rPr lang="it-IT" sz="2000" b="1" dirty="0" smtClean="0">
                <a:solidFill>
                  <a:schemeClr val="bg1"/>
                </a:solidFill>
              </a:rPr>
              <a:t>ella </a:t>
            </a:r>
            <a:r>
              <a:rPr lang="it-IT" sz="2000" b="1" dirty="0">
                <a:solidFill>
                  <a:schemeClr val="bg1"/>
                </a:solidFill>
              </a:rPr>
              <a:t>maggior parte dei casi, è composto da un “radiocomando” e da un ricevitore apposito che si interfaccia con il Flight Controller. </a:t>
            </a:r>
            <a:endParaRPr lang="it-IT" sz="2000" b="1" dirty="0" smtClean="0">
              <a:solidFill>
                <a:schemeClr val="bg1"/>
              </a:solidFill>
            </a:endParaRPr>
          </a:p>
          <a:p>
            <a:pPr algn="just"/>
            <a:endParaRPr lang="it-IT" sz="2000" b="1" dirty="0" smtClean="0">
              <a:solidFill>
                <a:schemeClr val="bg1"/>
              </a:solidFill>
            </a:endParaRPr>
          </a:p>
          <a:p>
            <a:pPr algn="just"/>
            <a:endParaRPr lang="it-IT" sz="2000" dirty="0"/>
          </a:p>
        </p:txBody>
      </p:sp>
      <p:sp>
        <p:nvSpPr>
          <p:cNvPr id="4" name="Rettangolo 3"/>
          <p:cNvSpPr/>
          <p:nvPr/>
        </p:nvSpPr>
        <p:spPr>
          <a:xfrm>
            <a:off x="1043608" y="332656"/>
            <a:ext cx="6974986" cy="144655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it-IT" sz="8800" b="1" spc="150" dirty="0" smtClean="0">
                <a:ln w="11430"/>
                <a:solidFill>
                  <a:srgbClr val="F8F8F8"/>
                </a:solidFill>
                <a:effectLst>
                  <a:outerShdw blurRad="38100" dist="38100" dir="2700000" algn="tl">
                    <a:srgbClr val="000000">
                      <a:alpha val="43137"/>
                    </a:srgbClr>
                  </a:outerShdw>
                </a:effectLst>
              </a:rPr>
              <a:t>Come è fatto?</a:t>
            </a:r>
            <a:endParaRPr lang="it-IT" sz="8800" b="1" spc="150" dirty="0">
              <a:ln w="11430"/>
              <a:solidFill>
                <a:srgbClr val="F8F8F8"/>
              </a:solidFill>
              <a:effectLst>
                <a:outerShdw blurRad="38100" dist="38100" dir="2700000" algn="tl">
                  <a:srgbClr val="000000">
                    <a:alpha val="43137"/>
                  </a:srgbClr>
                </a:outerShdw>
              </a:effectLst>
            </a:endParaRPr>
          </a:p>
        </p:txBody>
      </p:sp>
      <p:sp>
        <p:nvSpPr>
          <p:cNvPr id="5" name="CasellaDiTesto 4"/>
          <p:cNvSpPr txBox="1"/>
          <p:nvPr/>
        </p:nvSpPr>
        <p:spPr>
          <a:xfrm>
            <a:off x="323528" y="4303455"/>
            <a:ext cx="6624736" cy="2554545"/>
          </a:xfrm>
          <a:prstGeom prst="rect">
            <a:avLst/>
          </a:prstGeom>
          <a:noFill/>
        </p:spPr>
        <p:txBody>
          <a:bodyPr wrap="square" rtlCol="0">
            <a:spAutoFit/>
          </a:bodyPr>
          <a:lstStyle/>
          <a:p>
            <a:pPr algn="just"/>
            <a:r>
              <a:rPr lang="it-IT" sz="2000" b="1" dirty="0" smtClean="0">
                <a:solidFill>
                  <a:schemeClr val="bg1"/>
                </a:solidFill>
              </a:rPr>
              <a:t>LE LI-PO: </a:t>
            </a:r>
            <a:endParaRPr lang="it-IT" sz="2000" b="1" dirty="0" smtClean="0">
              <a:solidFill>
                <a:schemeClr val="bg1"/>
              </a:solidFill>
            </a:endParaRPr>
          </a:p>
          <a:p>
            <a:pPr algn="just"/>
            <a:r>
              <a:rPr lang="it-IT" sz="2000" b="1" dirty="0" smtClean="0">
                <a:solidFill>
                  <a:schemeClr val="bg1"/>
                </a:solidFill>
              </a:rPr>
              <a:t>Le batterie del </a:t>
            </a:r>
            <a:r>
              <a:rPr lang="it-IT" sz="2000" b="1" dirty="0" err="1" smtClean="0">
                <a:solidFill>
                  <a:schemeClr val="bg1"/>
                </a:solidFill>
              </a:rPr>
              <a:t>drone</a:t>
            </a:r>
            <a:endParaRPr lang="it-IT" sz="2000" b="1" dirty="0" smtClean="0">
              <a:solidFill>
                <a:schemeClr val="bg1"/>
              </a:solidFill>
            </a:endParaRPr>
          </a:p>
          <a:p>
            <a:pPr algn="just"/>
            <a:r>
              <a:rPr lang="it-IT" sz="2000" b="1" dirty="0" smtClean="0">
                <a:solidFill>
                  <a:schemeClr val="bg1"/>
                </a:solidFill>
              </a:rPr>
              <a:t>ELECTRONIC SPEED </a:t>
            </a:r>
            <a:r>
              <a:rPr lang="it-IT" sz="2000" b="1" dirty="0" smtClean="0">
                <a:solidFill>
                  <a:schemeClr val="bg1"/>
                </a:solidFill>
              </a:rPr>
              <a:t>CONTROL:</a:t>
            </a:r>
          </a:p>
          <a:p>
            <a:pPr algn="just"/>
            <a:r>
              <a:rPr lang="it-IT" sz="2000" b="1" dirty="0" smtClean="0">
                <a:solidFill>
                  <a:schemeClr val="bg1"/>
                </a:solidFill>
              </a:rPr>
              <a:t>Sistema che controlla la velocità dei motori.</a:t>
            </a:r>
            <a:endParaRPr lang="it-IT" sz="2000" b="1" dirty="0" smtClean="0">
              <a:solidFill>
                <a:schemeClr val="bg1"/>
              </a:solidFill>
            </a:endParaRPr>
          </a:p>
          <a:p>
            <a:pPr algn="just"/>
            <a:r>
              <a:rPr lang="it-IT" sz="2000" b="1" dirty="0" smtClean="0">
                <a:solidFill>
                  <a:schemeClr val="bg1"/>
                </a:solidFill>
              </a:rPr>
              <a:t>Motori.</a:t>
            </a:r>
            <a:endParaRPr lang="it-IT" sz="2000" b="1" dirty="0" smtClean="0">
              <a:solidFill>
                <a:schemeClr val="bg1"/>
              </a:solidFill>
            </a:endParaRPr>
          </a:p>
          <a:p>
            <a:pPr algn="just"/>
            <a:r>
              <a:rPr lang="it-IT" sz="2000" b="1" dirty="0" smtClean="0">
                <a:solidFill>
                  <a:schemeClr val="bg1"/>
                </a:solidFill>
              </a:rPr>
              <a:t>L</a:t>
            </a:r>
            <a:r>
              <a:rPr lang="it-IT" sz="2000" b="1" dirty="0" smtClean="0">
                <a:solidFill>
                  <a:schemeClr val="bg1"/>
                </a:solidFill>
              </a:rPr>
              <a:t>a </a:t>
            </a:r>
            <a:r>
              <a:rPr lang="it-IT" sz="2000" b="1" dirty="0" smtClean="0">
                <a:solidFill>
                  <a:schemeClr val="bg1"/>
                </a:solidFill>
              </a:rPr>
              <a:t>maggior parte dei </a:t>
            </a:r>
            <a:r>
              <a:rPr lang="it-IT" sz="2000" b="1" dirty="0" err="1" smtClean="0">
                <a:solidFill>
                  <a:schemeClr val="bg1"/>
                </a:solidFill>
              </a:rPr>
              <a:t>Quadricotteri</a:t>
            </a:r>
            <a:r>
              <a:rPr lang="it-IT" sz="2000" b="1" dirty="0" smtClean="0">
                <a:solidFill>
                  <a:schemeClr val="bg1"/>
                </a:solidFill>
              </a:rPr>
              <a:t> usati per le riprese aeree usa motori </a:t>
            </a:r>
            <a:r>
              <a:rPr lang="it-IT" sz="2000" b="1" dirty="0" err="1" smtClean="0">
                <a:solidFill>
                  <a:schemeClr val="bg1"/>
                </a:solidFill>
              </a:rPr>
              <a:t>brushless</a:t>
            </a:r>
            <a:r>
              <a:rPr lang="it-IT" sz="2000" b="1" dirty="0" smtClean="0">
                <a:solidFill>
                  <a:schemeClr val="bg1"/>
                </a:solidFill>
              </a:rPr>
              <a:t>, ovvero motori “senza spazzole”.</a:t>
            </a:r>
          </a:p>
          <a:p>
            <a:pPr algn="just"/>
            <a:r>
              <a:rPr lang="it-IT" sz="2000" b="1" smtClean="0">
                <a:solidFill>
                  <a:schemeClr val="bg1"/>
                </a:solidFill>
              </a:rPr>
              <a:t>Telaio.</a:t>
            </a:r>
            <a:endParaRPr lang="it-IT" sz="2000" b="1" dirty="0">
              <a:solidFill>
                <a:schemeClr val="bg1"/>
              </a:solidFill>
            </a:endParaRPr>
          </a:p>
        </p:txBody>
      </p:sp>
      <p:pic>
        <p:nvPicPr>
          <p:cNvPr id="2050" name="Picture 2" descr="Telaio Quadricottero"/>
          <p:cNvPicPr>
            <a:picLocks noChangeAspect="1" noChangeArrowheads="1"/>
          </p:cNvPicPr>
          <p:nvPr/>
        </p:nvPicPr>
        <p:blipFill>
          <a:blip r:embed="rId4" cstate="screen"/>
          <a:srcRect/>
          <a:stretch>
            <a:fillRect/>
          </a:stretch>
        </p:blipFill>
        <p:spPr bwMode="auto">
          <a:xfrm>
            <a:off x="6948264" y="4437112"/>
            <a:ext cx="2195736" cy="1465475"/>
          </a:xfrm>
          <a:prstGeom prst="rect">
            <a:avLst/>
          </a:prstGeom>
          <a:noFill/>
        </p:spPr>
      </p:pic>
      <p:pic>
        <p:nvPicPr>
          <p:cNvPr id="2052" name="Picture 4" descr="Motore Brushless"/>
          <p:cNvPicPr>
            <a:picLocks noChangeAspect="1" noChangeArrowheads="1"/>
          </p:cNvPicPr>
          <p:nvPr/>
        </p:nvPicPr>
        <p:blipFill>
          <a:blip r:embed="rId5" cstate="screen"/>
          <a:srcRect/>
          <a:stretch>
            <a:fillRect/>
          </a:stretch>
        </p:blipFill>
        <p:spPr bwMode="auto">
          <a:xfrm>
            <a:off x="6948264" y="2492896"/>
            <a:ext cx="2195736" cy="1393354"/>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0" presetClass="entr" presetSubtype="0" decel="100000" fill="hold" grpId="0" nodeType="afterEffect">
                                  <p:stCondLst>
                                    <p:cond delay="100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4000"/>
                            </p:stCondLst>
                            <p:childTnLst>
                              <p:par>
                                <p:cTn id="18" presetID="50" presetClass="entr" presetSubtype="0" decel="100000" fill="hold" grpId="0" nodeType="afterEffect">
                                  <p:stCondLst>
                                    <p:cond delay="1000"/>
                                  </p:stCondLst>
                                  <p:iterate type="lt">
                                    <p:tmPct val="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6000"/>
                            </p:stCondLst>
                            <p:childTnLst>
                              <p:par>
                                <p:cTn id="24" presetID="50" presetClass="entr" presetSubtype="0" decel="100000" fill="hold" grpId="0" nodeType="afterEffect">
                                  <p:stCondLst>
                                    <p:cond delay="1000"/>
                                  </p:stCondLst>
                                  <p:iterate type="lt">
                                    <p:tmPct val="0"/>
                                  </p:iterate>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par>
                          <p:cTn id="29" fill="hold">
                            <p:stCondLst>
                              <p:cond delay="8000"/>
                            </p:stCondLst>
                            <p:childTnLst>
                              <p:par>
                                <p:cTn id="30" presetID="50" presetClass="entr" presetSubtype="0" decel="100000" fill="hold" grpId="0" nodeType="afterEffect">
                                  <p:stCondLst>
                                    <p:cond delay="1000"/>
                                  </p:stCondLst>
                                  <p:iterate type="lt">
                                    <p:tmPct val="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plus(in)">
                                      <p:cBhvr>
                                        <p:cTn id="37" dur="2000"/>
                                        <p:tgtEl>
                                          <p:spTgt spid="5"/>
                                        </p:tgtEl>
                                      </p:cBhvr>
                                    </p:animEffect>
                                  </p:childTnLst>
                                </p:cTn>
                              </p:par>
                            </p:childTnLst>
                          </p:cTn>
                        </p:par>
                        <p:par>
                          <p:cTn id="38" fill="hold">
                            <p:stCondLst>
                              <p:cond delay="10000"/>
                            </p:stCondLst>
                            <p:childTnLst>
                              <p:par>
                                <p:cTn id="39" presetID="49" presetClass="entr" presetSubtype="0" decel="100000" fill="hold" nodeType="after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p:cTn id="41" dur="500" fill="hold"/>
                                        <p:tgtEl>
                                          <p:spTgt spid="2052"/>
                                        </p:tgtEl>
                                        <p:attrNameLst>
                                          <p:attrName>ppt_w</p:attrName>
                                        </p:attrNameLst>
                                      </p:cBhvr>
                                      <p:tavLst>
                                        <p:tav tm="0">
                                          <p:val>
                                            <p:fltVal val="0"/>
                                          </p:val>
                                        </p:tav>
                                        <p:tav tm="100000">
                                          <p:val>
                                            <p:strVal val="#ppt_w"/>
                                          </p:val>
                                        </p:tav>
                                      </p:tavLst>
                                    </p:anim>
                                    <p:anim calcmode="lin" valueType="num">
                                      <p:cBhvr>
                                        <p:cTn id="42" dur="500" fill="hold"/>
                                        <p:tgtEl>
                                          <p:spTgt spid="2052"/>
                                        </p:tgtEl>
                                        <p:attrNameLst>
                                          <p:attrName>ppt_h</p:attrName>
                                        </p:attrNameLst>
                                      </p:cBhvr>
                                      <p:tavLst>
                                        <p:tav tm="0">
                                          <p:val>
                                            <p:fltVal val="0"/>
                                          </p:val>
                                        </p:tav>
                                        <p:tav tm="100000">
                                          <p:val>
                                            <p:strVal val="#ppt_h"/>
                                          </p:val>
                                        </p:tav>
                                      </p:tavLst>
                                    </p:anim>
                                    <p:anim calcmode="lin" valueType="num">
                                      <p:cBhvr>
                                        <p:cTn id="43" dur="500" fill="hold"/>
                                        <p:tgtEl>
                                          <p:spTgt spid="2052"/>
                                        </p:tgtEl>
                                        <p:attrNameLst>
                                          <p:attrName>style.rotation</p:attrName>
                                        </p:attrNameLst>
                                      </p:cBhvr>
                                      <p:tavLst>
                                        <p:tav tm="0">
                                          <p:val>
                                            <p:fltVal val="360"/>
                                          </p:val>
                                        </p:tav>
                                        <p:tav tm="100000">
                                          <p:val>
                                            <p:fltVal val="0"/>
                                          </p:val>
                                        </p:tav>
                                      </p:tavLst>
                                    </p:anim>
                                    <p:animEffect transition="in" filter="fade">
                                      <p:cBhvr>
                                        <p:cTn id="44" dur="500"/>
                                        <p:tgtEl>
                                          <p:spTgt spid="2052"/>
                                        </p:tgtEl>
                                      </p:cBhvr>
                                    </p:animEffect>
                                  </p:childTnLst>
                                </p:cTn>
                              </p:par>
                            </p:childTnLst>
                          </p:cTn>
                        </p:par>
                        <p:par>
                          <p:cTn id="45" fill="hold">
                            <p:stCondLst>
                              <p:cond delay="10500"/>
                            </p:stCondLst>
                            <p:childTnLst>
                              <p:par>
                                <p:cTn id="46" presetID="49" presetClass="entr" presetSubtype="0" decel="100000" fill="hold" nodeType="afterEffect">
                                  <p:stCondLst>
                                    <p:cond delay="0"/>
                                  </p:stCondLst>
                                  <p:childTnLst>
                                    <p:set>
                                      <p:cBhvr>
                                        <p:cTn id="47" dur="1" fill="hold">
                                          <p:stCondLst>
                                            <p:cond delay="0"/>
                                          </p:stCondLst>
                                        </p:cTn>
                                        <p:tgtEl>
                                          <p:spTgt spid="2050"/>
                                        </p:tgtEl>
                                        <p:attrNameLst>
                                          <p:attrName>style.visibility</p:attrName>
                                        </p:attrNameLst>
                                      </p:cBhvr>
                                      <p:to>
                                        <p:strVal val="visible"/>
                                      </p:to>
                                    </p:set>
                                    <p:anim calcmode="lin" valueType="num">
                                      <p:cBhvr>
                                        <p:cTn id="48" dur="500" fill="hold"/>
                                        <p:tgtEl>
                                          <p:spTgt spid="2050"/>
                                        </p:tgtEl>
                                        <p:attrNameLst>
                                          <p:attrName>ppt_w</p:attrName>
                                        </p:attrNameLst>
                                      </p:cBhvr>
                                      <p:tavLst>
                                        <p:tav tm="0">
                                          <p:val>
                                            <p:fltVal val="0"/>
                                          </p:val>
                                        </p:tav>
                                        <p:tav tm="100000">
                                          <p:val>
                                            <p:strVal val="#ppt_w"/>
                                          </p:val>
                                        </p:tav>
                                      </p:tavLst>
                                    </p:anim>
                                    <p:anim calcmode="lin" valueType="num">
                                      <p:cBhvr>
                                        <p:cTn id="49" dur="500" fill="hold"/>
                                        <p:tgtEl>
                                          <p:spTgt spid="2050"/>
                                        </p:tgtEl>
                                        <p:attrNameLst>
                                          <p:attrName>ppt_h</p:attrName>
                                        </p:attrNameLst>
                                      </p:cBhvr>
                                      <p:tavLst>
                                        <p:tav tm="0">
                                          <p:val>
                                            <p:fltVal val="0"/>
                                          </p:val>
                                        </p:tav>
                                        <p:tav tm="100000">
                                          <p:val>
                                            <p:strVal val="#ppt_h"/>
                                          </p:val>
                                        </p:tav>
                                      </p:tavLst>
                                    </p:anim>
                                    <p:anim calcmode="lin" valueType="num">
                                      <p:cBhvr>
                                        <p:cTn id="50" dur="500" fill="hold"/>
                                        <p:tgtEl>
                                          <p:spTgt spid="2050"/>
                                        </p:tgtEl>
                                        <p:attrNameLst>
                                          <p:attrName>style.rotation</p:attrName>
                                        </p:attrNameLst>
                                      </p:cBhvr>
                                      <p:tavLst>
                                        <p:tav tm="0">
                                          <p:val>
                                            <p:fltVal val="360"/>
                                          </p:val>
                                        </p:tav>
                                        <p:tav tm="100000">
                                          <p:val>
                                            <p:fltVal val="0"/>
                                          </p:val>
                                        </p:tav>
                                      </p:tavLst>
                                    </p:anim>
                                    <p:animEffect transition="in" filter="fade">
                                      <p:cBhvr>
                                        <p:cTn id="5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556792"/>
            <a:ext cx="8229600" cy="2548880"/>
          </a:xfrm>
          <a:blipFill>
            <a:blip r:embed="rId3" cstate="screen"/>
            <a:tile tx="0" ty="0" sx="100000" sy="100000" flip="none" algn="tl"/>
          </a:blipFill>
        </p:spPr>
        <p:txBody>
          <a:bodyPr>
            <a:normAutofit/>
          </a:bodyPr>
          <a:lstStyle/>
          <a:p>
            <a:pPr algn="just"/>
            <a:r>
              <a:rPr lang="it-IT" sz="2000" b="1" dirty="0" smtClean="0">
                <a:solidFill>
                  <a:schemeClr val="bg1"/>
                </a:solidFill>
              </a:rPr>
              <a:t>Pilotare un </a:t>
            </a:r>
            <a:r>
              <a:rPr lang="it-IT" sz="2000" b="1" dirty="0" err="1" smtClean="0">
                <a:solidFill>
                  <a:schemeClr val="bg1"/>
                </a:solidFill>
              </a:rPr>
              <a:t>drone</a:t>
            </a:r>
            <a:r>
              <a:rPr lang="it-IT" sz="2000" b="1" dirty="0" smtClean="0">
                <a:solidFill>
                  <a:schemeClr val="bg1"/>
                </a:solidFill>
              </a:rPr>
              <a:t> non è difficile. Ma non è neanche facile.</a:t>
            </a:r>
          </a:p>
          <a:p>
            <a:pPr algn="just"/>
            <a:r>
              <a:rPr lang="it-IT" sz="2000" b="1" dirty="0" smtClean="0">
                <a:solidFill>
                  <a:schemeClr val="bg1"/>
                </a:solidFill>
              </a:rPr>
              <a:t> Un </a:t>
            </a:r>
            <a:r>
              <a:rPr lang="it-IT" sz="2000" b="1" dirty="0" err="1" smtClean="0">
                <a:solidFill>
                  <a:schemeClr val="bg1"/>
                </a:solidFill>
              </a:rPr>
              <a:t>drone</a:t>
            </a:r>
            <a:r>
              <a:rPr lang="it-IT" sz="2000" b="1" dirty="0" smtClean="0">
                <a:solidFill>
                  <a:schemeClr val="bg1"/>
                </a:solidFill>
              </a:rPr>
              <a:t> </a:t>
            </a:r>
            <a:r>
              <a:rPr lang="it-IT" sz="2000" b="1" dirty="0" err="1" smtClean="0">
                <a:solidFill>
                  <a:schemeClr val="bg1"/>
                </a:solidFill>
              </a:rPr>
              <a:t>multirotore</a:t>
            </a:r>
            <a:r>
              <a:rPr lang="it-IT" sz="2000" b="1" dirty="0" smtClean="0">
                <a:solidFill>
                  <a:schemeClr val="bg1"/>
                </a:solidFill>
              </a:rPr>
              <a:t> infatti non si muove solo nell’asse orizzontale, ma si muove in un’area 3D, quindi sia in un’asse orizzontale che in un’asse verticale.</a:t>
            </a:r>
          </a:p>
          <a:p>
            <a:pPr algn="just"/>
            <a:r>
              <a:rPr lang="it-IT" sz="2000" b="1" dirty="0" smtClean="0">
                <a:solidFill>
                  <a:schemeClr val="bg1"/>
                </a:solidFill>
              </a:rPr>
              <a:t>Per pilotare un </a:t>
            </a:r>
            <a:r>
              <a:rPr lang="it-IT" sz="2000" b="1" dirty="0" err="1" smtClean="0">
                <a:solidFill>
                  <a:schemeClr val="bg1"/>
                </a:solidFill>
              </a:rPr>
              <a:t>drone</a:t>
            </a:r>
            <a:r>
              <a:rPr lang="it-IT" sz="2000" b="1" dirty="0" smtClean="0">
                <a:solidFill>
                  <a:schemeClr val="bg1"/>
                </a:solidFill>
              </a:rPr>
              <a:t> serve costanza e buona volontà.</a:t>
            </a:r>
          </a:p>
          <a:p>
            <a:pPr algn="just"/>
            <a:r>
              <a:rPr lang="it-IT" sz="2000" b="1" dirty="0" smtClean="0">
                <a:solidFill>
                  <a:schemeClr val="bg1"/>
                </a:solidFill>
              </a:rPr>
              <a:t>Si  consiglia di partire da un </a:t>
            </a:r>
            <a:r>
              <a:rPr lang="it-IT" sz="2000" b="1" dirty="0" err="1" smtClean="0">
                <a:solidFill>
                  <a:schemeClr val="bg1"/>
                </a:solidFill>
              </a:rPr>
              <a:t>drone</a:t>
            </a:r>
            <a:r>
              <a:rPr lang="it-IT" sz="2000" b="1" dirty="0" smtClean="0">
                <a:solidFill>
                  <a:schemeClr val="bg1"/>
                </a:solidFill>
              </a:rPr>
              <a:t> piccolo come un palmo di  una mano.</a:t>
            </a:r>
          </a:p>
          <a:p>
            <a:pPr algn="just"/>
            <a:r>
              <a:rPr lang="it-IT" sz="2000" b="1" dirty="0" smtClean="0">
                <a:solidFill>
                  <a:schemeClr val="bg1"/>
                </a:solidFill>
                <a:hlinkClick r:id="rId4"/>
              </a:rPr>
              <a:t>Sono tre i </a:t>
            </a:r>
            <a:r>
              <a:rPr lang="it-IT" sz="2000" b="1" dirty="0" err="1" smtClean="0">
                <a:solidFill>
                  <a:schemeClr val="bg1"/>
                </a:solidFill>
                <a:hlinkClick r:id="rId4"/>
              </a:rPr>
              <a:t>pricipeli</a:t>
            </a:r>
            <a:r>
              <a:rPr lang="it-IT" sz="2000" b="1" dirty="0" smtClean="0">
                <a:solidFill>
                  <a:schemeClr val="bg1"/>
                </a:solidFill>
                <a:hlinkClick r:id="rId4"/>
              </a:rPr>
              <a:t> esercizi.</a:t>
            </a:r>
            <a:endParaRPr lang="it-IT" sz="2000" b="1" dirty="0" smtClean="0">
              <a:solidFill>
                <a:schemeClr val="bg1"/>
              </a:solidFill>
            </a:endParaRPr>
          </a:p>
          <a:p>
            <a:endParaRPr lang="it-IT" sz="2000" dirty="0" smtClean="0"/>
          </a:p>
          <a:p>
            <a:endParaRPr lang="it-IT" sz="2000" dirty="0"/>
          </a:p>
        </p:txBody>
      </p:sp>
      <p:sp>
        <p:nvSpPr>
          <p:cNvPr id="5" name="Freccia a destra 4"/>
          <p:cNvSpPr/>
          <p:nvPr/>
        </p:nvSpPr>
        <p:spPr>
          <a:xfrm>
            <a:off x="0" y="2564904"/>
            <a:ext cx="23762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Questi sono i tre </a:t>
            </a:r>
            <a:r>
              <a:rPr lang="it-IT" dirty="0" err="1" smtClean="0"/>
              <a:t>es</a:t>
            </a:r>
            <a:r>
              <a:rPr lang="it-IT" dirty="0" smtClean="0"/>
              <a:t> principali:</a:t>
            </a:r>
            <a:endParaRPr lang="it-IT" dirty="0"/>
          </a:p>
        </p:txBody>
      </p:sp>
      <p:pic>
        <p:nvPicPr>
          <p:cNvPr id="6" name="Immagine 5" descr="Hovering - Esercizi Per Imparare Pilotare Droni - ProjectEMS"/>
          <p:cNvPicPr/>
          <p:nvPr/>
        </p:nvPicPr>
        <p:blipFill>
          <a:blip r:embed="rId5" cstate="screen"/>
          <a:srcRect/>
          <a:stretch>
            <a:fillRect/>
          </a:stretch>
        </p:blipFill>
        <p:spPr bwMode="auto">
          <a:xfrm>
            <a:off x="4067944" y="2492896"/>
            <a:ext cx="4824536" cy="2592288"/>
          </a:xfrm>
          <a:prstGeom prst="rect">
            <a:avLst/>
          </a:prstGeom>
          <a:noFill/>
          <a:ln w="9525">
            <a:noFill/>
            <a:miter lim="800000"/>
            <a:headEnd/>
            <a:tailEnd/>
          </a:ln>
        </p:spPr>
      </p:pic>
      <p:sp>
        <p:nvSpPr>
          <p:cNvPr id="7" name="CasellaDiTesto 6"/>
          <p:cNvSpPr txBox="1"/>
          <p:nvPr/>
        </p:nvSpPr>
        <p:spPr>
          <a:xfrm>
            <a:off x="3707904" y="1340768"/>
            <a:ext cx="5436096" cy="923330"/>
          </a:xfrm>
          <a:prstGeom prst="rect">
            <a:avLst/>
          </a:prstGeom>
          <a:blipFill>
            <a:blip r:embed="rId3" cstate="screen"/>
            <a:tile tx="0" ty="0" sx="100000" sy="100000" flip="none" algn="tl"/>
          </a:blipFill>
        </p:spPr>
        <p:style>
          <a:lnRef idx="1">
            <a:schemeClr val="accent5"/>
          </a:lnRef>
          <a:fillRef idx="1001">
            <a:schemeClr val="lt1"/>
          </a:fillRef>
          <a:effectRef idx="1">
            <a:schemeClr val="accent5"/>
          </a:effectRef>
          <a:fontRef idx="minor">
            <a:schemeClr val="dk1"/>
          </a:fontRef>
        </p:style>
        <p:txBody>
          <a:bodyPr wrap="square" rtlCol="0">
            <a:spAutoFit/>
          </a:bodyPr>
          <a:lstStyle/>
          <a:p>
            <a:pPr algn="just">
              <a:buFont typeface="Arial" pitchFamily="34" charset="0"/>
              <a:buChar char="•"/>
            </a:pPr>
            <a:r>
              <a:rPr lang="it-IT" b="1" dirty="0" smtClean="0">
                <a:solidFill>
                  <a:schemeClr val="bg1"/>
                </a:solidFill>
              </a:rPr>
              <a:t> Il primo esercizio consiste nel  tenere il </a:t>
            </a:r>
            <a:r>
              <a:rPr lang="it-IT" b="1" dirty="0" err="1" smtClean="0">
                <a:solidFill>
                  <a:schemeClr val="bg1"/>
                </a:solidFill>
              </a:rPr>
              <a:t>drone</a:t>
            </a:r>
            <a:r>
              <a:rPr lang="it-IT" b="1" dirty="0" smtClean="0">
                <a:solidFill>
                  <a:schemeClr val="bg1"/>
                </a:solidFill>
              </a:rPr>
              <a:t> stabile a </a:t>
            </a:r>
            <a:r>
              <a:rPr lang="it-IT" b="1" dirty="0" err="1" smtClean="0">
                <a:solidFill>
                  <a:schemeClr val="bg1"/>
                </a:solidFill>
              </a:rPr>
              <a:t>mezzaria</a:t>
            </a:r>
            <a:r>
              <a:rPr lang="it-IT" b="1" dirty="0" smtClean="0">
                <a:solidFill>
                  <a:schemeClr val="bg1"/>
                </a:solidFill>
              </a:rPr>
              <a:t>.</a:t>
            </a:r>
          </a:p>
          <a:p>
            <a:pPr algn="just">
              <a:buFont typeface="Arial" pitchFamily="34" charset="0"/>
              <a:buChar char="•"/>
            </a:pPr>
            <a:r>
              <a:rPr lang="it-IT" b="1" dirty="0" smtClean="0">
                <a:solidFill>
                  <a:schemeClr val="bg1"/>
                </a:solidFill>
              </a:rPr>
              <a:t>Quando si prende confidenza:</a:t>
            </a:r>
            <a:endParaRPr lang="it-IT" b="1" dirty="0">
              <a:solidFill>
                <a:schemeClr val="bg1"/>
              </a:solidFill>
            </a:endParaRPr>
          </a:p>
        </p:txBody>
      </p:sp>
      <p:sp>
        <p:nvSpPr>
          <p:cNvPr id="8" name="CasellaDiTesto 7"/>
          <p:cNvSpPr txBox="1"/>
          <p:nvPr/>
        </p:nvSpPr>
        <p:spPr>
          <a:xfrm>
            <a:off x="3923928" y="2708920"/>
            <a:ext cx="5220072" cy="923330"/>
          </a:xfrm>
          <a:prstGeom prst="rect">
            <a:avLst/>
          </a:prstGeom>
          <a:blipFill>
            <a:blip r:embed="rId3" cstate="screen"/>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buFont typeface="Arial" pitchFamily="34" charset="0"/>
              <a:buChar char="•"/>
            </a:pPr>
            <a:r>
              <a:rPr lang="it-IT" b="1" dirty="0" smtClean="0">
                <a:solidFill>
                  <a:schemeClr val="bg1"/>
                </a:solidFill>
              </a:rPr>
              <a:t> Il secondo esercizio è imparare a muoverlo intorno al suo asse sempre a </a:t>
            </a:r>
            <a:r>
              <a:rPr lang="it-IT" b="1" dirty="0" err="1" smtClean="0">
                <a:solidFill>
                  <a:schemeClr val="bg1"/>
                </a:solidFill>
              </a:rPr>
              <a:t>mezzaria</a:t>
            </a:r>
            <a:r>
              <a:rPr lang="it-IT" b="1" dirty="0" smtClean="0">
                <a:solidFill>
                  <a:schemeClr val="bg1"/>
                </a:solidFill>
              </a:rPr>
              <a:t>.</a:t>
            </a:r>
          </a:p>
          <a:p>
            <a:pPr algn="just">
              <a:buFont typeface="Arial" pitchFamily="34" charset="0"/>
              <a:buChar char="•"/>
            </a:pPr>
            <a:r>
              <a:rPr lang="it-IT" b="1" dirty="0" smtClean="0">
                <a:solidFill>
                  <a:schemeClr val="bg1"/>
                </a:solidFill>
              </a:rPr>
              <a:t>Quando si prende confidenza:</a:t>
            </a:r>
            <a:endParaRPr lang="it-IT" b="1" dirty="0">
              <a:solidFill>
                <a:schemeClr val="bg1"/>
              </a:solidFill>
            </a:endParaRPr>
          </a:p>
        </p:txBody>
      </p:sp>
      <p:sp>
        <p:nvSpPr>
          <p:cNvPr id="9" name="CasellaDiTesto 8"/>
          <p:cNvSpPr txBox="1"/>
          <p:nvPr/>
        </p:nvSpPr>
        <p:spPr>
          <a:xfrm>
            <a:off x="3707904" y="4221088"/>
            <a:ext cx="5436096" cy="1200329"/>
          </a:xfrm>
          <a:prstGeom prst="rect">
            <a:avLst/>
          </a:prstGeom>
          <a:blipFill>
            <a:blip r:embed="rId3" cstate="screen"/>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buFont typeface="Arial" pitchFamily="34" charset="0"/>
              <a:buChar char="•"/>
            </a:pPr>
            <a:r>
              <a:rPr lang="it-IT" b="1" dirty="0" smtClean="0">
                <a:solidFill>
                  <a:schemeClr val="bg1"/>
                </a:solidFill>
              </a:rPr>
              <a:t>  L’ultimo esercizio per le basi di volo, consiste nel fare un cerchio nello spazio, provando a mantenere un’altezza il più possibile costante e senza cambiare l’orientamento del mezzo.</a:t>
            </a:r>
            <a:endParaRPr lang="it-IT" b="1" dirty="0">
              <a:solidFill>
                <a:schemeClr val="bg1"/>
              </a:solidFill>
            </a:endParaRPr>
          </a:p>
        </p:txBody>
      </p:sp>
      <p:pic>
        <p:nvPicPr>
          <p:cNvPr id="10" name="Immagine 9" descr="Trick Di Effetto - Esercizi Per Imparare Pilotare Droni - ProjectEMS"/>
          <p:cNvPicPr/>
          <p:nvPr/>
        </p:nvPicPr>
        <p:blipFill>
          <a:blip r:embed="rId6" cstate="screen"/>
          <a:srcRect/>
          <a:stretch>
            <a:fillRect/>
          </a:stretch>
        </p:blipFill>
        <p:spPr bwMode="auto">
          <a:xfrm>
            <a:off x="3995936" y="3933056"/>
            <a:ext cx="4824536" cy="2664296"/>
          </a:xfrm>
          <a:prstGeom prst="rect">
            <a:avLst/>
          </a:prstGeom>
          <a:noFill/>
          <a:ln w="9525">
            <a:noFill/>
            <a:miter lim="800000"/>
            <a:headEnd/>
            <a:tailEnd/>
          </a:ln>
        </p:spPr>
      </p:pic>
      <p:pic>
        <p:nvPicPr>
          <p:cNvPr id="11" name="Immagine 10" descr="360 Turn - Esercizi Per Imparare Pilotare Droni - ProjectEMS"/>
          <p:cNvPicPr/>
          <p:nvPr/>
        </p:nvPicPr>
        <p:blipFill>
          <a:blip r:embed="rId7" cstate="screen"/>
          <a:srcRect/>
          <a:stretch>
            <a:fillRect/>
          </a:stretch>
        </p:blipFill>
        <p:spPr bwMode="auto">
          <a:xfrm>
            <a:off x="4067944" y="1268760"/>
            <a:ext cx="4752528" cy="2491581"/>
          </a:xfrm>
          <a:prstGeom prst="rect">
            <a:avLst/>
          </a:prstGeom>
          <a:noFill/>
          <a:ln w="9525">
            <a:noFill/>
            <a:miter lim="800000"/>
            <a:headEnd/>
            <a:tailEnd/>
          </a:ln>
        </p:spPr>
      </p:pic>
      <p:sp>
        <p:nvSpPr>
          <p:cNvPr id="12" name="Rettangolo 11"/>
          <p:cNvSpPr/>
          <p:nvPr/>
        </p:nvSpPr>
        <p:spPr>
          <a:xfrm>
            <a:off x="2555776" y="476672"/>
            <a:ext cx="4236994" cy="923330"/>
          </a:xfrm>
          <a:prstGeom prst="rect">
            <a:avLst/>
          </a:prstGeom>
          <a:noFill/>
        </p:spPr>
        <p:txBody>
          <a:bodyPr wrap="none" lIns="91440" tIns="45720" rIns="91440" bIns="45720">
            <a:spAutoFit/>
          </a:bodyPr>
          <a:lstStyle/>
          <a:p>
            <a:pPr algn="ctr"/>
            <a:r>
              <a:rPr lang="it-IT"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Come pilotare</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Freccia curva 12"/>
          <p:cNvSpPr/>
          <p:nvPr/>
        </p:nvSpPr>
        <p:spPr>
          <a:xfrm>
            <a:off x="2411760" y="1484784"/>
            <a:ext cx="1296144" cy="14401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4" name="Freccia a destra rientrata 13"/>
          <p:cNvSpPr/>
          <p:nvPr/>
        </p:nvSpPr>
        <p:spPr>
          <a:xfrm>
            <a:off x="2411760" y="2780928"/>
            <a:ext cx="1512168" cy="7200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curva 16"/>
          <p:cNvSpPr/>
          <p:nvPr/>
        </p:nvSpPr>
        <p:spPr>
          <a:xfrm rot="10800000" flipH="1">
            <a:off x="2411760" y="3356992"/>
            <a:ext cx="1296144" cy="1800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228" fill="hold">
                                          <p:stCondLst>
                                            <p:cond delay="0"/>
                                          </p:stCondLst>
                                        </p:cTn>
                                        <p:tgtEl>
                                          <p:spTgt spid="12"/>
                                        </p:tgtEl>
                                        <p:attrNameLst>
                                          <p:attrName>style.rotation</p:attrName>
                                        </p:attrNameLst>
                                      </p:cBhvr>
                                      <p:to>
                                        <p:strVal val="-45.0"/>
                                      </p:to>
                                    </p:set>
                                    <p:anim calcmode="lin" valueType="num">
                                      <p:cBhvr>
                                        <p:cTn id="8" dur="228" fill="hold">
                                          <p:stCondLst>
                                            <p:cond delay="228"/>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50"/>
                            </p:stCondLst>
                            <p:childTnLst>
                              <p:par>
                                <p:cTn id="13" presetID="18" presetClass="entr" presetSubtype="12" fill="hold" grpId="0" nodeType="afterEffect">
                                  <p:stCondLst>
                                    <p:cond delay="1500"/>
                                  </p:stCondLst>
                                  <p:childTnLst>
                                    <p:set>
                                      <p:cBhvr>
                                        <p:cTn id="14" dur="1" fill="hold">
                                          <p:stCondLst>
                                            <p:cond delay="0"/>
                                          </p:stCondLst>
                                        </p:cTn>
                                        <p:tgtEl>
                                          <p:spTgt spid="3">
                                            <p:bg/>
                                          </p:spTgt>
                                        </p:tgtEl>
                                        <p:attrNameLst>
                                          <p:attrName>style.visibility</p:attrName>
                                        </p:attrNameLst>
                                      </p:cBhvr>
                                      <p:to>
                                        <p:strVal val="visible"/>
                                      </p:to>
                                    </p:set>
                                    <p:animEffect transition="in" filter="strips(downLeft)">
                                      <p:cBhvr>
                                        <p:cTn id="15" dur="500"/>
                                        <p:tgtEl>
                                          <p:spTgt spid="3">
                                            <p:bg/>
                                          </p:spTgt>
                                        </p:tgtEl>
                                      </p:cBhvr>
                                    </p:animEffect>
                                  </p:childTnLst>
                                </p:cTn>
                              </p:par>
                            </p:childTnLst>
                          </p:cTn>
                        </p:par>
                        <p:par>
                          <p:cTn id="16" fill="hold">
                            <p:stCondLst>
                              <p:cond delay="5250"/>
                            </p:stCondLst>
                            <p:childTnLst>
                              <p:par>
                                <p:cTn id="17" presetID="18" presetClass="entr" presetSubtype="12" fill="hold" grpId="0" nodeType="afterEffect">
                                  <p:stCondLst>
                                    <p:cond delay="15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par>
                          <p:cTn id="20" fill="hold">
                            <p:stCondLst>
                              <p:cond delay="7250"/>
                            </p:stCondLst>
                            <p:childTnLst>
                              <p:par>
                                <p:cTn id="21" presetID="18" presetClass="entr" presetSubtype="12" fill="hold" grpId="0" nodeType="afterEffect">
                                  <p:stCondLst>
                                    <p:cond delay="15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trips(downLeft)">
                                      <p:cBhvr>
                                        <p:cTn id="23" dur="500"/>
                                        <p:tgtEl>
                                          <p:spTgt spid="3">
                                            <p:txEl>
                                              <p:pRg st="1" end="1"/>
                                            </p:txEl>
                                          </p:spTgt>
                                        </p:tgtEl>
                                      </p:cBhvr>
                                    </p:animEffect>
                                  </p:childTnLst>
                                </p:cTn>
                              </p:par>
                            </p:childTnLst>
                          </p:cTn>
                        </p:par>
                        <p:par>
                          <p:cTn id="24" fill="hold">
                            <p:stCondLst>
                              <p:cond delay="9250"/>
                            </p:stCondLst>
                            <p:childTnLst>
                              <p:par>
                                <p:cTn id="25" presetID="18" presetClass="entr" presetSubtype="12" fill="hold" grpId="0" nodeType="afterEffect">
                                  <p:stCondLst>
                                    <p:cond delay="150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500"/>
                                        <p:tgtEl>
                                          <p:spTgt spid="3">
                                            <p:txEl>
                                              <p:pRg st="2" end="2"/>
                                            </p:txEl>
                                          </p:spTgt>
                                        </p:tgtEl>
                                      </p:cBhvr>
                                    </p:animEffect>
                                  </p:childTnLst>
                                </p:cTn>
                              </p:par>
                            </p:childTnLst>
                          </p:cTn>
                        </p:par>
                        <p:par>
                          <p:cTn id="28" fill="hold">
                            <p:stCondLst>
                              <p:cond delay="11250"/>
                            </p:stCondLst>
                            <p:childTnLst>
                              <p:par>
                                <p:cTn id="29" presetID="18" presetClass="entr" presetSubtype="12" fill="hold" grpId="0" nodeType="afterEffect">
                                  <p:stCondLst>
                                    <p:cond delay="15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strips(downLeft)">
                                      <p:cBhvr>
                                        <p:cTn id="31" dur="500"/>
                                        <p:tgtEl>
                                          <p:spTgt spid="3">
                                            <p:txEl>
                                              <p:pRg st="3" end="3"/>
                                            </p:txEl>
                                          </p:spTgt>
                                        </p:tgtEl>
                                      </p:cBhvr>
                                    </p:animEffect>
                                  </p:childTnLst>
                                </p:cTn>
                              </p:par>
                            </p:childTnLst>
                          </p:cTn>
                        </p:par>
                        <p:par>
                          <p:cTn id="32" fill="hold">
                            <p:stCondLst>
                              <p:cond delay="13250"/>
                            </p:stCondLst>
                            <p:childTnLst>
                              <p:par>
                                <p:cTn id="33" presetID="18" presetClass="entr" presetSubtype="12" fill="hold" grpId="0" nodeType="afterEffect">
                                  <p:stCondLst>
                                    <p:cond delay="15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strips(downLef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1" nodeType="clickEffect">
                                  <p:stCondLst>
                                    <p:cond delay="0"/>
                                  </p:stCondLst>
                                  <p:childTnLst>
                                    <p:animEffect transition="out" filter="checkerboard(across)">
                                      <p:cBhvr>
                                        <p:cTn id="39" dur="500"/>
                                        <p:tgtEl>
                                          <p:spTgt spid="3">
                                            <p:txEl>
                                              <p:pRg st="0" end="0"/>
                                            </p:txEl>
                                          </p:spTgt>
                                        </p:tgtEl>
                                      </p:cBhvr>
                                    </p:animEffect>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3">
                                            <p:txEl>
                                              <p:pRg st="1" end="1"/>
                                            </p:txEl>
                                          </p:spTgt>
                                        </p:tgtEl>
                                      </p:cBhvr>
                                    </p:animEffect>
                                    <p:set>
                                      <p:cBhvr>
                                        <p:cTn id="43" dur="1" fill="hold">
                                          <p:stCondLst>
                                            <p:cond delay="499"/>
                                          </p:stCondLst>
                                        </p:cTn>
                                        <p:tgtEl>
                                          <p:spTgt spid="3">
                                            <p:txEl>
                                              <p:pRg st="1" end="1"/>
                                            </p:txEl>
                                          </p:spTgt>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3">
                                            <p:txEl>
                                              <p:pRg st="2" end="2"/>
                                            </p:txEl>
                                          </p:spTgt>
                                        </p:tgtEl>
                                      </p:cBhvr>
                                    </p:animEffect>
                                    <p:set>
                                      <p:cBhvr>
                                        <p:cTn id="46" dur="1" fill="hold">
                                          <p:stCondLst>
                                            <p:cond delay="499"/>
                                          </p:stCondLst>
                                        </p:cTn>
                                        <p:tgtEl>
                                          <p:spTgt spid="3">
                                            <p:txEl>
                                              <p:pRg st="2" end="2"/>
                                            </p:txEl>
                                          </p:spTgt>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3">
                                            <p:txEl>
                                              <p:pRg st="3" end="3"/>
                                            </p:txEl>
                                          </p:spTgt>
                                        </p:tgtEl>
                                      </p:cBhvr>
                                    </p:animEffect>
                                    <p:set>
                                      <p:cBhvr>
                                        <p:cTn id="49" dur="1" fill="hold">
                                          <p:stCondLst>
                                            <p:cond delay="499"/>
                                          </p:stCondLst>
                                        </p:cTn>
                                        <p:tgtEl>
                                          <p:spTgt spid="3">
                                            <p:txEl>
                                              <p:pRg st="3" end="3"/>
                                            </p:txEl>
                                          </p:spTgt>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3">
                                            <p:txEl>
                                              <p:pRg st="4" end="4"/>
                                            </p:txEl>
                                          </p:spTgt>
                                        </p:tgtEl>
                                      </p:cBhvr>
                                    </p:animEffect>
                                    <p:set>
                                      <p:cBhvr>
                                        <p:cTn id="52" dur="1" fill="hold">
                                          <p:stCondLst>
                                            <p:cond delay="499"/>
                                          </p:stCondLst>
                                        </p:cTn>
                                        <p:tgtEl>
                                          <p:spTgt spid="3">
                                            <p:txEl>
                                              <p:pRg st="4" end="4"/>
                                            </p:txEl>
                                          </p:spTgt>
                                        </p:tgtEl>
                                        <p:attrNameLst>
                                          <p:attrName>style.visibility</p:attrName>
                                        </p:attrNameLst>
                                      </p:cBhvr>
                                      <p:to>
                                        <p:strVal val="hidden"/>
                                      </p:to>
                                    </p:set>
                                  </p:childTnLst>
                                </p:cTn>
                              </p:par>
                              <p:par>
                                <p:cTn id="53" presetID="5" presetClass="exit" presetSubtype="10" fill="hold" grpId="1" nodeType="withEffect">
                                  <p:stCondLst>
                                    <p:cond delay="0"/>
                                  </p:stCondLst>
                                  <p:childTnLst>
                                    <p:animEffect transition="out" filter="checkerboard(across)">
                                      <p:cBhvr>
                                        <p:cTn id="54" dur="500"/>
                                        <p:tgtEl>
                                          <p:spTgt spid="3">
                                            <p:bg/>
                                          </p:spTgt>
                                        </p:tgtEl>
                                      </p:cBhvr>
                                    </p:animEffect>
                                    <p:set>
                                      <p:cBhvr>
                                        <p:cTn id="55" dur="1" fill="hold">
                                          <p:stCondLst>
                                            <p:cond delay="499"/>
                                          </p:stCondLst>
                                        </p:cTn>
                                        <p:tgtEl>
                                          <p:spTgt spid="3">
                                            <p:bg/>
                                          </p:spTgt>
                                        </p:tgtEl>
                                        <p:attrNameLst>
                                          <p:attrName>style.visibility</p:attrName>
                                        </p:attrNameLst>
                                      </p:cBhvr>
                                      <p:to>
                                        <p:strVal val="hidden"/>
                                      </p:to>
                                    </p:set>
                                  </p:childTnLst>
                                </p:cTn>
                              </p:par>
                            </p:childTnLst>
                          </p:cTn>
                        </p:par>
                        <p:par>
                          <p:cTn id="56" fill="hold">
                            <p:stCondLst>
                              <p:cond delay="500"/>
                            </p:stCondLst>
                            <p:childTnLst>
                              <p:par>
                                <p:cTn id="57" presetID="35"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000"/>
                                        <p:tgtEl>
                                          <p:spTgt spid="5"/>
                                        </p:tgtEl>
                                      </p:cBhvr>
                                    </p:animEffect>
                                    <p:anim calcmode="lin" valueType="num">
                                      <p:cBhvr>
                                        <p:cTn id="60" dur="2000" fill="hold"/>
                                        <p:tgtEl>
                                          <p:spTgt spid="5"/>
                                        </p:tgtEl>
                                        <p:attrNameLst>
                                          <p:attrName>style.rotation</p:attrName>
                                        </p:attrNameLst>
                                      </p:cBhvr>
                                      <p:tavLst>
                                        <p:tav tm="0">
                                          <p:val>
                                            <p:fltVal val="720"/>
                                          </p:val>
                                        </p:tav>
                                        <p:tav tm="100000">
                                          <p:val>
                                            <p:fltVal val="0"/>
                                          </p:val>
                                        </p:tav>
                                      </p:tavLst>
                                    </p:anim>
                                    <p:anim calcmode="lin" valueType="num">
                                      <p:cBhvr>
                                        <p:cTn id="61" dur="2000" fill="hold"/>
                                        <p:tgtEl>
                                          <p:spTgt spid="5"/>
                                        </p:tgtEl>
                                        <p:attrNameLst>
                                          <p:attrName>ppt_h</p:attrName>
                                        </p:attrNameLst>
                                      </p:cBhvr>
                                      <p:tavLst>
                                        <p:tav tm="0">
                                          <p:val>
                                            <p:fltVal val="0"/>
                                          </p:val>
                                        </p:tav>
                                        <p:tav tm="100000">
                                          <p:val>
                                            <p:strVal val="#ppt_h"/>
                                          </p:val>
                                        </p:tav>
                                      </p:tavLst>
                                    </p:anim>
                                    <p:anim calcmode="lin" valueType="num">
                                      <p:cBhvr>
                                        <p:cTn id="62" dur="2000" fill="hold"/>
                                        <p:tgtEl>
                                          <p:spTgt spid="5"/>
                                        </p:tgtEl>
                                        <p:attrNameLst>
                                          <p:attrName>ppt_w</p:attrName>
                                        </p:attrNameLst>
                                      </p:cBhvr>
                                      <p:tavLst>
                                        <p:tav tm="0">
                                          <p:val>
                                            <p:fltVal val="0"/>
                                          </p:val>
                                        </p:tav>
                                        <p:tav tm="100000">
                                          <p:val>
                                            <p:strVal val="#ppt_w"/>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par>
                                <p:cTn id="70" presetID="49" presetClass="entr" presetSubtype="0" decel="100000" fill="hold" grpId="0" nodeType="withEffect">
                                  <p:stCondLst>
                                    <p:cond delay="0"/>
                                  </p:stCondLst>
                                  <p:childTnLst>
                                    <p:set>
                                      <p:cBhvr>
                                        <p:cTn id="71" dur="1" fill="hold">
                                          <p:stCondLst>
                                            <p:cond delay="0"/>
                                          </p:stCondLst>
                                        </p:cTn>
                                        <p:tgtEl>
                                          <p:spTgt spid="7">
                                            <p:bg/>
                                          </p:spTgt>
                                        </p:tgtEl>
                                        <p:attrNameLst>
                                          <p:attrName>style.visibility</p:attrName>
                                        </p:attrNameLst>
                                      </p:cBhvr>
                                      <p:to>
                                        <p:strVal val="visible"/>
                                      </p:to>
                                    </p:set>
                                    <p:anim calcmode="lin" valueType="num">
                                      <p:cBhvr>
                                        <p:cTn id="72" dur="500" fill="hold"/>
                                        <p:tgtEl>
                                          <p:spTgt spid="7">
                                            <p:bg/>
                                          </p:spTgt>
                                        </p:tgtEl>
                                        <p:attrNameLst>
                                          <p:attrName>ppt_w</p:attrName>
                                        </p:attrNameLst>
                                      </p:cBhvr>
                                      <p:tavLst>
                                        <p:tav tm="0">
                                          <p:val>
                                            <p:fltVal val="0"/>
                                          </p:val>
                                        </p:tav>
                                        <p:tav tm="100000">
                                          <p:val>
                                            <p:strVal val="#ppt_w"/>
                                          </p:val>
                                        </p:tav>
                                      </p:tavLst>
                                    </p:anim>
                                    <p:anim calcmode="lin" valueType="num">
                                      <p:cBhvr>
                                        <p:cTn id="73" dur="500" fill="hold"/>
                                        <p:tgtEl>
                                          <p:spTgt spid="7">
                                            <p:bg/>
                                          </p:spTgt>
                                        </p:tgtEl>
                                        <p:attrNameLst>
                                          <p:attrName>ppt_h</p:attrName>
                                        </p:attrNameLst>
                                      </p:cBhvr>
                                      <p:tavLst>
                                        <p:tav tm="0">
                                          <p:val>
                                            <p:fltVal val="0"/>
                                          </p:val>
                                        </p:tav>
                                        <p:tav tm="100000">
                                          <p:val>
                                            <p:strVal val="#ppt_h"/>
                                          </p:val>
                                        </p:tav>
                                      </p:tavLst>
                                    </p:anim>
                                    <p:anim calcmode="lin" valueType="num">
                                      <p:cBhvr>
                                        <p:cTn id="74" dur="500" fill="hold"/>
                                        <p:tgtEl>
                                          <p:spTgt spid="7">
                                            <p:bg/>
                                          </p:spTgt>
                                        </p:tgtEl>
                                        <p:attrNameLst>
                                          <p:attrName>style.rotation</p:attrName>
                                        </p:attrNameLst>
                                      </p:cBhvr>
                                      <p:tavLst>
                                        <p:tav tm="0">
                                          <p:val>
                                            <p:fltVal val="360"/>
                                          </p:val>
                                        </p:tav>
                                        <p:tav tm="100000">
                                          <p:val>
                                            <p:fltVal val="0"/>
                                          </p:val>
                                        </p:tav>
                                      </p:tavLst>
                                    </p:anim>
                                    <p:animEffect transition="in" filter="fade">
                                      <p:cBhvr>
                                        <p:cTn id="75" dur="500"/>
                                        <p:tgtEl>
                                          <p:spTgt spid="7">
                                            <p:bg/>
                                          </p:spTgt>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7">
                                            <p:txEl>
                                              <p:pRg st="0" end="0"/>
                                            </p:txEl>
                                          </p:spTgt>
                                        </p:tgtEl>
                                        <p:attrNameLst>
                                          <p:attrName>style.visibility</p:attrName>
                                        </p:attrNameLst>
                                      </p:cBhvr>
                                      <p:to>
                                        <p:strVal val="visible"/>
                                      </p:to>
                                    </p:set>
                                    <p:anim calcmode="lin" valueType="num">
                                      <p:cBhvr>
                                        <p:cTn id="7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80"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81" dur="500"/>
                                        <p:tgtEl>
                                          <p:spTgt spid="7">
                                            <p:txEl>
                                              <p:pRg st="0" end="0"/>
                                            </p:txEl>
                                          </p:spTgt>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7">
                                            <p:txEl>
                                              <p:pRg st="1" end="1"/>
                                            </p:txEl>
                                          </p:spTgt>
                                        </p:tgtEl>
                                        <p:attrNameLst>
                                          <p:attrName>style.visibility</p:attrName>
                                        </p:attrNameLst>
                                      </p:cBhvr>
                                      <p:to>
                                        <p:strVal val="visible"/>
                                      </p:to>
                                    </p:set>
                                    <p:anim calcmode="lin" valueType="num">
                                      <p:cBhvr>
                                        <p:cTn id="8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5"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86" dur="500" fill="hold"/>
                                        <p:tgtEl>
                                          <p:spTgt spid="7">
                                            <p:txEl>
                                              <p:pRg st="1" end="1"/>
                                            </p:txEl>
                                          </p:spTgt>
                                        </p:tgtEl>
                                        <p:attrNameLst>
                                          <p:attrName>style.rotation</p:attrName>
                                        </p:attrNameLst>
                                      </p:cBhvr>
                                      <p:tavLst>
                                        <p:tav tm="0">
                                          <p:val>
                                            <p:fltVal val="360"/>
                                          </p:val>
                                        </p:tav>
                                        <p:tav tm="100000">
                                          <p:val>
                                            <p:fltVal val="0"/>
                                          </p:val>
                                        </p:tav>
                                      </p:tavLst>
                                    </p:anim>
                                    <p:animEffect transition="in" filter="fade">
                                      <p:cBhvr>
                                        <p:cTn id="87" dur="500"/>
                                        <p:tgtEl>
                                          <p:spTgt spid="7">
                                            <p:txEl>
                                              <p:pRg st="1" end="1"/>
                                            </p:txEl>
                                          </p:spTgt>
                                        </p:tgtEl>
                                      </p:cBhvr>
                                    </p:animEffect>
                                  </p:childTnLst>
                                </p:cTn>
                              </p:par>
                              <p:par>
                                <p:cTn id="88" presetID="55" presetClass="entr" presetSubtype="0"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1000" fill="hold"/>
                                        <p:tgtEl>
                                          <p:spTgt spid="6"/>
                                        </p:tgtEl>
                                        <p:attrNameLst>
                                          <p:attrName>ppt_w</p:attrName>
                                        </p:attrNameLst>
                                      </p:cBhvr>
                                      <p:tavLst>
                                        <p:tav tm="0">
                                          <p:val>
                                            <p:strVal val="#ppt_w*0.70"/>
                                          </p:val>
                                        </p:tav>
                                        <p:tav tm="100000">
                                          <p:val>
                                            <p:strVal val="#ppt_w"/>
                                          </p:val>
                                        </p:tav>
                                      </p:tavLst>
                                    </p:anim>
                                    <p:anim calcmode="lin" valueType="num">
                                      <p:cBhvr>
                                        <p:cTn id="91" dur="1000" fill="hold"/>
                                        <p:tgtEl>
                                          <p:spTgt spid="6"/>
                                        </p:tgtEl>
                                        <p:attrNameLst>
                                          <p:attrName>ppt_h</p:attrName>
                                        </p:attrNameLst>
                                      </p:cBhvr>
                                      <p:tavLst>
                                        <p:tav tm="0">
                                          <p:val>
                                            <p:strVal val="#ppt_h"/>
                                          </p:val>
                                        </p:tav>
                                        <p:tav tm="100000">
                                          <p:val>
                                            <p:strVal val="#ppt_h"/>
                                          </p:val>
                                        </p:tav>
                                      </p:tavLst>
                                    </p:anim>
                                    <p:animEffect transition="in" filter="fade">
                                      <p:cBhvr>
                                        <p:cTn id="92" dur="10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xit" presetSubtype="26" fill="hold" grpId="1" nodeType="clickEffect">
                                  <p:stCondLst>
                                    <p:cond delay="0"/>
                                  </p:stCondLst>
                                  <p:childTnLst>
                                    <p:animEffect transition="out" filter="barn(inHorizontal)">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6" presetClass="exit" presetSubtype="26" fill="hold" grpId="1" nodeType="withEffect">
                                  <p:stCondLst>
                                    <p:cond delay="0"/>
                                  </p:stCondLst>
                                  <p:childTnLst>
                                    <p:animEffect transition="out" filter="barn(inHorizontal)">
                                      <p:cBhvr>
                                        <p:cTn id="99" dur="500"/>
                                        <p:tgtEl>
                                          <p:spTgt spid="7">
                                            <p:txEl>
                                              <p:pRg st="0" end="0"/>
                                            </p:txEl>
                                          </p:spTgt>
                                        </p:tgtEl>
                                      </p:cBhvr>
                                    </p:animEffect>
                                    <p:set>
                                      <p:cBhvr>
                                        <p:cTn id="100" dur="1" fill="hold">
                                          <p:stCondLst>
                                            <p:cond delay="499"/>
                                          </p:stCondLst>
                                        </p:cTn>
                                        <p:tgtEl>
                                          <p:spTgt spid="7">
                                            <p:txEl>
                                              <p:pRg st="0" end="0"/>
                                            </p:txEl>
                                          </p:spTgt>
                                        </p:tgtEl>
                                        <p:attrNameLst>
                                          <p:attrName>style.visibility</p:attrName>
                                        </p:attrNameLst>
                                      </p:cBhvr>
                                      <p:to>
                                        <p:strVal val="hidden"/>
                                      </p:to>
                                    </p:set>
                                  </p:childTnLst>
                                </p:cTn>
                              </p:par>
                              <p:par>
                                <p:cTn id="101" presetID="16" presetClass="exit" presetSubtype="26" fill="hold" grpId="1" nodeType="withEffect">
                                  <p:stCondLst>
                                    <p:cond delay="0"/>
                                  </p:stCondLst>
                                  <p:childTnLst>
                                    <p:animEffect transition="out" filter="barn(inHorizontal)">
                                      <p:cBhvr>
                                        <p:cTn id="102" dur="500"/>
                                        <p:tgtEl>
                                          <p:spTgt spid="7">
                                            <p:txEl>
                                              <p:pRg st="1" end="1"/>
                                            </p:txEl>
                                          </p:spTgt>
                                        </p:tgtEl>
                                      </p:cBhvr>
                                    </p:animEffect>
                                    <p:set>
                                      <p:cBhvr>
                                        <p:cTn id="103" dur="1" fill="hold">
                                          <p:stCondLst>
                                            <p:cond delay="499"/>
                                          </p:stCondLst>
                                        </p:cTn>
                                        <p:tgtEl>
                                          <p:spTgt spid="7">
                                            <p:txEl>
                                              <p:pRg st="1" end="1"/>
                                            </p:txEl>
                                          </p:spTgt>
                                        </p:tgtEl>
                                        <p:attrNameLst>
                                          <p:attrName>style.visibility</p:attrName>
                                        </p:attrNameLst>
                                      </p:cBhvr>
                                      <p:to>
                                        <p:strVal val="hidden"/>
                                      </p:to>
                                    </p:set>
                                  </p:childTnLst>
                                </p:cTn>
                              </p:par>
                              <p:par>
                                <p:cTn id="104" presetID="16" presetClass="exit" presetSubtype="26" fill="hold" grpId="1" nodeType="withEffect">
                                  <p:stCondLst>
                                    <p:cond delay="0"/>
                                  </p:stCondLst>
                                  <p:childTnLst>
                                    <p:animEffect transition="out" filter="barn(inHorizontal)">
                                      <p:cBhvr>
                                        <p:cTn id="105" dur="500"/>
                                        <p:tgtEl>
                                          <p:spTgt spid="7">
                                            <p:bg/>
                                          </p:spTgt>
                                        </p:tgtEl>
                                      </p:cBhvr>
                                    </p:animEffect>
                                    <p:set>
                                      <p:cBhvr>
                                        <p:cTn id="106" dur="1" fill="hold">
                                          <p:stCondLst>
                                            <p:cond delay="499"/>
                                          </p:stCondLst>
                                        </p:cTn>
                                        <p:tgtEl>
                                          <p:spTgt spid="7">
                                            <p:bg/>
                                          </p:spTgt>
                                        </p:tgtEl>
                                        <p:attrNameLst>
                                          <p:attrName>style.visibility</p:attrName>
                                        </p:attrNameLst>
                                      </p:cBhvr>
                                      <p:to>
                                        <p:strVal val="hidden"/>
                                      </p:to>
                                    </p:set>
                                  </p:childTnLst>
                                </p:cTn>
                              </p:par>
                              <p:par>
                                <p:cTn id="107" presetID="4" presetClass="exit" presetSubtype="16" fill="hold" nodeType="withEffect">
                                  <p:stCondLst>
                                    <p:cond delay="0"/>
                                  </p:stCondLst>
                                  <p:childTnLst>
                                    <p:animEffect transition="out" filter="box(in)">
                                      <p:cBhvr>
                                        <p:cTn id="108" dur="500"/>
                                        <p:tgtEl>
                                          <p:spTgt spid="6"/>
                                        </p:tgtEl>
                                      </p:cBhvr>
                                    </p:animEffect>
                                    <p:set>
                                      <p:cBhvr>
                                        <p:cTn id="109" dur="1" fill="hold">
                                          <p:stCondLst>
                                            <p:cond delay="499"/>
                                          </p:stCondLst>
                                        </p:cTn>
                                        <p:tgtEl>
                                          <p:spTgt spid="6"/>
                                        </p:tgtEl>
                                        <p:attrNameLst>
                                          <p:attrName>style.visibility</p:attrName>
                                        </p:attrNameLst>
                                      </p:cBhvr>
                                      <p:to>
                                        <p:strVal val="hidden"/>
                                      </p:to>
                                    </p:set>
                                  </p:childTnLst>
                                </p:cTn>
                              </p:par>
                            </p:childTnLst>
                          </p:cTn>
                        </p:par>
                        <p:par>
                          <p:cTn id="110" fill="hold">
                            <p:stCondLst>
                              <p:cond delay="500"/>
                            </p:stCondLst>
                            <p:childTnLst>
                              <p:par>
                                <p:cTn id="111" presetID="39" presetClass="entr" presetSubtype="0" accel="10000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14"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15"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16" dur="500" fill="hold"/>
                                        <p:tgtEl>
                                          <p:spTgt spid="14"/>
                                        </p:tgtEl>
                                        <p:attrNameLst>
                                          <p:attrName>ppt_y</p:attrName>
                                        </p:attrNameLst>
                                      </p:cBhvr>
                                      <p:tavLst>
                                        <p:tav tm="0">
                                          <p:val>
                                            <p:strVal val="#ppt_y"/>
                                          </p:val>
                                        </p:tav>
                                        <p:tav tm="100000">
                                          <p:val>
                                            <p:strVal val="#ppt_y"/>
                                          </p:val>
                                        </p:tav>
                                      </p:tavLst>
                                    </p:anim>
                                  </p:childTnLst>
                                </p:cTn>
                              </p:par>
                            </p:childTnLst>
                          </p:cTn>
                        </p:par>
                        <p:par>
                          <p:cTn id="117" fill="hold">
                            <p:stCondLst>
                              <p:cond delay="1000"/>
                            </p:stCondLst>
                            <p:childTnLst>
                              <p:par>
                                <p:cTn id="118" presetID="13" presetClass="entr" presetSubtype="16" fill="hold" grpId="0" nodeType="after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plus(in)">
                                      <p:cBhvr>
                                        <p:cTn id="120" dur="1000"/>
                                        <p:tgtEl>
                                          <p:spTgt spid="8"/>
                                        </p:tgtEl>
                                      </p:cBhvr>
                                    </p:animEffect>
                                  </p:childTnLst>
                                </p:cTn>
                              </p:par>
                            </p:childTnLst>
                          </p:cTn>
                        </p:par>
                        <p:par>
                          <p:cTn id="121" fill="hold">
                            <p:stCondLst>
                              <p:cond delay="2000"/>
                            </p:stCondLst>
                            <p:childTnLst>
                              <p:par>
                                <p:cTn id="122" presetID="13" presetClass="entr" presetSubtype="16" fill="hold" nodeType="after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plus(in)">
                                      <p:cBhvr>
                                        <p:cTn id="124" dur="1000"/>
                                        <p:tgtEl>
                                          <p:spTgt spid="10"/>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14"/>
                                        </p:tgtEl>
                                        <p:attrNameLst>
                                          <p:attrName>ppt_x</p:attrName>
                                        </p:attrNameLst>
                                      </p:cBhvr>
                                      <p:tavLst>
                                        <p:tav tm="0">
                                          <p:val>
                                            <p:strVal val="ppt_x"/>
                                          </p:val>
                                        </p:tav>
                                        <p:tav tm="100000">
                                          <p:val>
                                            <p:strVal val="ppt_x"/>
                                          </p:val>
                                        </p:tav>
                                      </p:tavLst>
                                    </p:anim>
                                    <p:anim calcmode="lin" valueType="num">
                                      <p:cBhvr additive="base">
                                        <p:cTn id="129" dur="500"/>
                                        <p:tgtEl>
                                          <p:spTgt spid="14"/>
                                        </p:tgtEl>
                                        <p:attrNameLst>
                                          <p:attrName>ppt_y</p:attrName>
                                        </p:attrNameLst>
                                      </p:cBhvr>
                                      <p:tavLst>
                                        <p:tav tm="0">
                                          <p:val>
                                            <p:strVal val="ppt_y"/>
                                          </p:val>
                                        </p:tav>
                                        <p:tav tm="100000">
                                          <p:val>
                                            <p:strVal val="1+ppt_h/2"/>
                                          </p:val>
                                        </p:tav>
                                      </p:tavLst>
                                    </p:anim>
                                    <p:set>
                                      <p:cBhvr>
                                        <p:cTn id="130" dur="1" fill="hold">
                                          <p:stCondLst>
                                            <p:cond delay="499"/>
                                          </p:stCondLst>
                                        </p:cTn>
                                        <p:tgtEl>
                                          <p:spTgt spid="14"/>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8"/>
                                        </p:tgtEl>
                                        <p:attrNameLst>
                                          <p:attrName>ppt_x</p:attrName>
                                        </p:attrNameLst>
                                      </p:cBhvr>
                                      <p:tavLst>
                                        <p:tav tm="0">
                                          <p:val>
                                            <p:strVal val="ppt_x"/>
                                          </p:val>
                                        </p:tav>
                                        <p:tav tm="100000">
                                          <p:val>
                                            <p:strVal val="ppt_x"/>
                                          </p:val>
                                        </p:tav>
                                      </p:tavLst>
                                    </p:anim>
                                    <p:anim calcmode="lin" valueType="num">
                                      <p:cBhvr additive="base">
                                        <p:cTn id="133" dur="500"/>
                                        <p:tgtEl>
                                          <p:spTgt spid="8"/>
                                        </p:tgtEl>
                                        <p:attrNameLst>
                                          <p:attrName>ppt_y</p:attrName>
                                        </p:attrNameLst>
                                      </p:cBhvr>
                                      <p:tavLst>
                                        <p:tav tm="0">
                                          <p:val>
                                            <p:strVal val="ppt_y"/>
                                          </p:val>
                                        </p:tav>
                                        <p:tav tm="100000">
                                          <p:val>
                                            <p:strVal val="1+ppt_h/2"/>
                                          </p:val>
                                        </p:tav>
                                      </p:tavLst>
                                    </p:anim>
                                    <p:set>
                                      <p:cBhvr>
                                        <p:cTn id="134" dur="1" fill="hold">
                                          <p:stCondLst>
                                            <p:cond delay="499"/>
                                          </p:stCondLst>
                                        </p:cTn>
                                        <p:tgtEl>
                                          <p:spTgt spid="8"/>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10"/>
                                        </p:tgtEl>
                                        <p:attrNameLst>
                                          <p:attrName>ppt_x</p:attrName>
                                        </p:attrNameLst>
                                      </p:cBhvr>
                                      <p:tavLst>
                                        <p:tav tm="0">
                                          <p:val>
                                            <p:strVal val="ppt_x"/>
                                          </p:val>
                                        </p:tav>
                                        <p:tav tm="100000">
                                          <p:val>
                                            <p:strVal val="ppt_x"/>
                                          </p:val>
                                        </p:tav>
                                      </p:tavLst>
                                    </p:anim>
                                    <p:anim calcmode="lin" valueType="num">
                                      <p:cBhvr additive="base">
                                        <p:cTn id="137" dur="500"/>
                                        <p:tgtEl>
                                          <p:spTgt spid="10"/>
                                        </p:tgtEl>
                                        <p:attrNameLst>
                                          <p:attrName>ppt_y</p:attrName>
                                        </p:attrNameLst>
                                      </p:cBhvr>
                                      <p:tavLst>
                                        <p:tav tm="0">
                                          <p:val>
                                            <p:strVal val="ppt_y"/>
                                          </p:val>
                                        </p:tav>
                                        <p:tav tm="100000">
                                          <p:val>
                                            <p:strVal val="1+ppt_h/2"/>
                                          </p:val>
                                        </p:tav>
                                      </p:tavLst>
                                    </p:anim>
                                    <p:set>
                                      <p:cBhvr>
                                        <p:cTn id="138" dur="1" fill="hold">
                                          <p:stCondLst>
                                            <p:cond delay="499"/>
                                          </p:stCondLst>
                                        </p:cTn>
                                        <p:tgtEl>
                                          <p:spTgt spid="10"/>
                                        </p:tgtEl>
                                        <p:attrNameLst>
                                          <p:attrName>style.visibility</p:attrName>
                                        </p:attrNameLst>
                                      </p:cBhvr>
                                      <p:to>
                                        <p:strVal val="hidden"/>
                                      </p:to>
                                    </p:set>
                                  </p:childTnLst>
                                </p:cTn>
                              </p:par>
                            </p:childTnLst>
                          </p:cTn>
                        </p:par>
                        <p:par>
                          <p:cTn id="139" fill="hold">
                            <p:stCondLst>
                              <p:cond delay="500"/>
                            </p:stCondLst>
                            <p:childTnLst>
                              <p:par>
                                <p:cTn id="140" presetID="39" presetClass="entr" presetSubtype="0" accel="100000" fill="hold" grpId="0" nodeType="after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143"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144"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45" dur="500" fill="hold"/>
                                        <p:tgtEl>
                                          <p:spTgt spid="17"/>
                                        </p:tgtEl>
                                        <p:attrNameLst>
                                          <p:attrName>ppt_y</p:attrName>
                                        </p:attrNameLst>
                                      </p:cBhvr>
                                      <p:tavLst>
                                        <p:tav tm="0">
                                          <p:val>
                                            <p:strVal val="#ppt_y"/>
                                          </p:val>
                                        </p:tav>
                                        <p:tav tm="100000">
                                          <p:val>
                                            <p:strVal val="#ppt_y"/>
                                          </p:val>
                                        </p:tav>
                                      </p:tavLst>
                                    </p:anim>
                                  </p:childTnLst>
                                </p:cTn>
                              </p:par>
                              <p:par>
                                <p:cTn id="146" presetID="5" presetClass="entr" presetSubtype="10" fill="hold" grpId="0" nodeType="with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checkerboard(across)">
                                      <p:cBhvr>
                                        <p:cTn id="148" dur="500"/>
                                        <p:tgtEl>
                                          <p:spTgt spid="9"/>
                                        </p:tgtEl>
                                      </p:cBhvr>
                                    </p:animEffect>
                                  </p:childTnLst>
                                </p:cTn>
                              </p:par>
                              <p:par>
                                <p:cTn id="149" presetID="34" presetClass="entr" presetSubtype="0" fill="hold" nodeType="withEffect">
                                  <p:stCondLst>
                                    <p:cond delay="0"/>
                                  </p:stCondLst>
                                  <p:childTnLst>
                                    <p:set>
                                      <p:cBhvr>
                                        <p:cTn id="150" dur="1" fill="hold">
                                          <p:stCondLst>
                                            <p:cond delay="0"/>
                                          </p:stCondLst>
                                        </p:cTn>
                                        <p:tgtEl>
                                          <p:spTgt spid="11"/>
                                        </p:tgtEl>
                                        <p:attrNameLst>
                                          <p:attrName>style.visibility</p:attrName>
                                        </p:attrNameLst>
                                      </p:cBhvr>
                                      <p:to>
                                        <p:strVal val="visible"/>
                                      </p:to>
                                    </p:set>
                                    <p:anim from="(-#ppt_w/2)" to="(#ppt_x)" calcmode="lin" valueType="num">
                                      <p:cBhvr>
                                        <p:cTn id="151" dur="600" fill="hold">
                                          <p:stCondLst>
                                            <p:cond delay="0"/>
                                          </p:stCondLst>
                                        </p:cTn>
                                        <p:tgtEl>
                                          <p:spTgt spid="11"/>
                                        </p:tgtEl>
                                        <p:attrNameLst>
                                          <p:attrName>ppt_x</p:attrName>
                                        </p:attrNameLst>
                                      </p:cBhvr>
                                    </p:anim>
                                    <p:anim from="0" to="-1.0" calcmode="lin" valueType="num">
                                      <p:cBhvr>
                                        <p:cTn id="152" dur="200" decel="50000" autoRev="1" fill="hold">
                                          <p:stCondLst>
                                            <p:cond delay="600"/>
                                          </p:stCondLst>
                                        </p:cTn>
                                        <p:tgtEl>
                                          <p:spTgt spid="11"/>
                                        </p:tgtEl>
                                        <p:attrNameLst>
                                          <p:attrName>xshear</p:attrName>
                                        </p:attrNameLst>
                                      </p:cBhvr>
                                    </p:anim>
                                    <p:animScale>
                                      <p:cBhvr>
                                        <p:cTn id="153" dur="200" decel="100000" autoRev="1" fill="hold">
                                          <p:stCondLst>
                                            <p:cond delay="600"/>
                                          </p:stCondLst>
                                        </p:cTn>
                                        <p:tgtEl>
                                          <p:spTgt spid="11"/>
                                        </p:tgtEl>
                                      </p:cBhvr>
                                      <p:from x="100000" y="100000"/>
                                      <p:to x="80000" y="100000"/>
                                    </p:animScale>
                                    <p:anim by="(#ppt_h/3+#ppt_w*0.1)" calcmode="lin" valueType="num">
                                      <p:cBhvr additive="sum">
                                        <p:cTn id="154"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5" grpId="0" animBg="1"/>
      <p:bldP spid="7" grpId="0" build="allAtOnce" animBg="1"/>
      <p:bldP spid="7" grpId="1" build="allAtOnce" animBg="1"/>
      <p:bldP spid="8" grpId="0" animBg="1"/>
      <p:bldP spid="8" grpId="1" animBg="1"/>
      <p:bldP spid="9" grpId="0" animBg="1"/>
      <p:bldP spid="12" grpId="0"/>
      <p:bldP spid="13" grpId="0" animBg="1"/>
      <p:bldP spid="13" grpId="1" animBg="1"/>
      <p:bldP spid="14" grpId="0" animBg="1"/>
      <p:bldP spid="14" grpId="1"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268760"/>
            <a:ext cx="8229600" cy="1540768"/>
          </a:xfrm>
        </p:spPr>
        <p:txBody>
          <a:bodyPr>
            <a:normAutofit/>
          </a:bodyPr>
          <a:lstStyle/>
          <a:p>
            <a:pPr algn="just"/>
            <a:r>
              <a:rPr lang="it-IT" sz="1600" b="1" dirty="0" smtClean="0"/>
              <a:t>Il ricorso a velivoli radiocomandati in ambito civile è il più svariato, anche se soggetto a specifiche regolamentazioni: in sempre più paesi, infatti, ne è vietato l’uso indiscriminato per non intralciare il traffico aereo o non interferire con gli strumenti di posizionamento, ad esempio i radar, dell’aviazione. In generale, così si possono riassumere le applicazioni:</a:t>
            </a:r>
            <a:endParaRPr lang="it-IT" sz="1600" b="1" dirty="0"/>
          </a:p>
        </p:txBody>
      </p:sp>
      <p:sp>
        <p:nvSpPr>
          <p:cNvPr id="5" name="Rettangolo 4"/>
          <p:cNvSpPr/>
          <p:nvPr/>
        </p:nvSpPr>
        <p:spPr>
          <a:xfrm>
            <a:off x="179512" y="1844824"/>
            <a:ext cx="8136904" cy="1107996"/>
          </a:xfrm>
          <a:prstGeom prst="rect">
            <a:avLst/>
          </a:prstGeom>
        </p:spPr>
        <p:txBody>
          <a:bodyPr wrap="square">
            <a:spAutoFit/>
          </a:bodyPr>
          <a:lstStyle/>
          <a:p>
            <a:pPr algn="just">
              <a:buFont typeface="Arial" pitchFamily="34" charset="0"/>
              <a:buChar char="•"/>
            </a:pPr>
            <a:r>
              <a:rPr lang="it-IT" sz="1600" b="1" dirty="0" smtClean="0"/>
              <a:t>      Sicurezza e tracciamento: i </a:t>
            </a:r>
            <a:r>
              <a:rPr lang="it-IT" sz="1600" b="1" dirty="0" err="1" smtClean="0"/>
              <a:t>droni</a:t>
            </a:r>
            <a:r>
              <a:rPr lang="it-IT" sz="1600" b="1" dirty="0" smtClean="0"/>
              <a:t> sono sempre più impiegati dalle forze di polizia per il monitoraggio delle attività della criminalità organizzata, soprattutto nella ricerca di piantagioni da droga, non sempre individuabili dagli elicotteri data la distanza.</a:t>
            </a:r>
          </a:p>
          <a:p>
            <a:pPr>
              <a:buFont typeface="Arial" pitchFamily="34" charset="0"/>
              <a:buChar char="•"/>
            </a:pPr>
            <a:endParaRPr lang="it-IT" dirty="0"/>
          </a:p>
        </p:txBody>
      </p:sp>
      <p:sp>
        <p:nvSpPr>
          <p:cNvPr id="6" name="CasellaDiTesto 5"/>
          <p:cNvSpPr txBox="1"/>
          <p:nvPr/>
        </p:nvSpPr>
        <p:spPr>
          <a:xfrm>
            <a:off x="323528" y="908720"/>
            <a:ext cx="8136904" cy="1569660"/>
          </a:xfrm>
          <a:prstGeom prst="rect">
            <a:avLst/>
          </a:prstGeom>
          <a:noFill/>
        </p:spPr>
        <p:txBody>
          <a:bodyPr wrap="square" rtlCol="0">
            <a:spAutoFit/>
          </a:bodyPr>
          <a:lstStyle/>
          <a:p>
            <a:pPr algn="just">
              <a:buFont typeface="Arial" pitchFamily="34" charset="0"/>
              <a:buChar char="•"/>
            </a:pPr>
            <a:r>
              <a:rPr lang="it-IT" sz="1600" b="1" dirty="0" smtClean="0"/>
              <a:t>       Monitoraggio ambientale e architettonico: i velivoli radiocomandati risultano estremamente utili per l’osservazione dall’alto di aree verdi non raggiungibili via terra, così come anche durante le calamità naturali oppure nella verifica delle strutture architettoniche colpite da terremoti o altri disastri. Proprio in questi frangenti, sono utili anche per la ricerca dei dispersi, perché possono svettare tra le macerie dei palazzi senza mettere a rischio vigili del fuoco e volontari.</a:t>
            </a:r>
            <a:endParaRPr lang="it-IT" sz="1600" b="1" dirty="0"/>
          </a:p>
        </p:txBody>
      </p:sp>
      <p:sp>
        <p:nvSpPr>
          <p:cNvPr id="7" name="CasellaDiTesto 6"/>
          <p:cNvSpPr txBox="1"/>
          <p:nvPr/>
        </p:nvSpPr>
        <p:spPr>
          <a:xfrm>
            <a:off x="251520" y="1124744"/>
            <a:ext cx="8136904" cy="1569660"/>
          </a:xfrm>
          <a:prstGeom prst="rect">
            <a:avLst/>
          </a:prstGeom>
          <a:noFill/>
        </p:spPr>
        <p:txBody>
          <a:bodyPr wrap="square" rtlCol="0">
            <a:spAutoFit/>
          </a:bodyPr>
          <a:lstStyle/>
          <a:p>
            <a:pPr algn="just">
              <a:buFont typeface="Arial" pitchFamily="34" charset="0"/>
              <a:buChar char="•"/>
            </a:pPr>
            <a:r>
              <a:rPr lang="it-IT" sz="1600" b="1" dirty="0" smtClean="0"/>
              <a:t>        Telerilevamento: si tratta di una tecnica pensata per raccogliere dati qualitativi e quantitativi su un determinato territorio, sulla base dell’analisi della radiazione elettromagnetica emessa o riflessa.</a:t>
            </a:r>
          </a:p>
          <a:p>
            <a:pPr algn="just"/>
            <a:r>
              <a:rPr lang="it-IT" sz="1600" b="1" dirty="0" smtClean="0"/>
              <a:t> I </a:t>
            </a:r>
            <a:r>
              <a:rPr lang="it-IT" sz="1600" b="1" dirty="0" err="1" smtClean="0"/>
              <a:t>droni</a:t>
            </a:r>
            <a:r>
              <a:rPr lang="it-IT" sz="1600" b="1" dirty="0" smtClean="0"/>
              <a:t> vengono dotati di speciali sensori, quindi inviati sui campi per raccogliere informazioni sullo stato delle colture, in città per il rilevamento della dispersione termica degli edifici, l’analisi degli inquinanti presenti in atmosfera e molto altro ancora.</a:t>
            </a:r>
            <a:endParaRPr lang="it-IT" dirty="0"/>
          </a:p>
        </p:txBody>
      </p:sp>
      <p:sp>
        <p:nvSpPr>
          <p:cNvPr id="8" name="Rettangolo 7"/>
          <p:cNvSpPr/>
          <p:nvPr/>
        </p:nvSpPr>
        <p:spPr>
          <a:xfrm>
            <a:off x="2699792" y="188640"/>
            <a:ext cx="3810210" cy="923330"/>
          </a:xfrm>
          <a:prstGeom prst="rect">
            <a:avLst/>
          </a:prstGeom>
          <a:noFill/>
        </p:spPr>
        <p:txBody>
          <a:bodyPr wrap="none" lIns="91440" tIns="45720" rIns="91440" bIns="45720">
            <a:spAutoFit/>
          </a:bodyPr>
          <a:lstStyle/>
          <a:p>
            <a:pPr algn="ctr"/>
            <a:r>
              <a:rPr lang="it-IT"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Usi dei </a:t>
            </a:r>
            <a:r>
              <a:rPr lang="it-IT"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droni</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CasellaDiTesto 8"/>
          <p:cNvSpPr txBox="1"/>
          <p:nvPr/>
        </p:nvSpPr>
        <p:spPr>
          <a:xfrm>
            <a:off x="323528" y="1196752"/>
            <a:ext cx="8280920" cy="1107996"/>
          </a:xfrm>
          <a:prstGeom prst="rect">
            <a:avLst/>
          </a:prstGeom>
          <a:noFill/>
        </p:spPr>
        <p:txBody>
          <a:bodyPr wrap="square" rtlCol="0">
            <a:spAutoFit/>
          </a:bodyPr>
          <a:lstStyle/>
          <a:p>
            <a:pPr algn="just">
              <a:buFont typeface="Arial" pitchFamily="34" charset="0"/>
              <a:buChar char="•"/>
            </a:pPr>
            <a:r>
              <a:rPr lang="it-IT" sz="1600" b="1" dirty="0" smtClean="0"/>
              <a:t>Riprese video: sui </a:t>
            </a:r>
            <a:r>
              <a:rPr lang="it-IT" sz="1600" b="1" dirty="0" err="1" smtClean="0"/>
              <a:t>droni</a:t>
            </a:r>
            <a:r>
              <a:rPr lang="it-IT" sz="1600" b="1" dirty="0" smtClean="0"/>
              <a:t> vengono montate videocamere per le riprese aeree, sia a scopo professionale nel cinema o nella cartografia dall’alto  ma anche ludico videoamatori, progetti scolastici e via dicendo.</a:t>
            </a:r>
          </a:p>
          <a:p>
            <a:endParaRPr lang="it-IT" dirty="0"/>
          </a:p>
        </p:txBody>
      </p:sp>
      <p:pic>
        <p:nvPicPr>
          <p:cNvPr id="11" name="Immagine 10" descr="download.jpg"/>
          <p:cNvPicPr>
            <a:picLocks noChangeAspect="1"/>
          </p:cNvPicPr>
          <p:nvPr/>
        </p:nvPicPr>
        <p:blipFill>
          <a:blip r:embed="rId3" cstate="screen"/>
          <a:stretch>
            <a:fillRect/>
          </a:stretch>
        </p:blipFill>
        <p:spPr>
          <a:xfrm>
            <a:off x="1907704" y="2924944"/>
            <a:ext cx="4710585" cy="3528392"/>
          </a:xfrm>
          <a:prstGeom prst="rect">
            <a:avLst/>
          </a:prstGeom>
        </p:spPr>
      </p:pic>
      <p:pic>
        <p:nvPicPr>
          <p:cNvPr id="12" name="Immagine 11" descr="174322426-a3bacb13-227a-4de3-8453-ea74a8b7ef9a.jpg"/>
          <p:cNvPicPr>
            <a:picLocks noChangeAspect="1"/>
          </p:cNvPicPr>
          <p:nvPr/>
        </p:nvPicPr>
        <p:blipFill>
          <a:blip r:embed="rId4" cstate="screen"/>
          <a:stretch>
            <a:fillRect/>
          </a:stretch>
        </p:blipFill>
        <p:spPr>
          <a:xfrm>
            <a:off x="1979712" y="3645024"/>
            <a:ext cx="4713443" cy="2399571"/>
          </a:xfrm>
          <a:prstGeom prst="rect">
            <a:avLst/>
          </a:prstGeom>
        </p:spPr>
      </p:pic>
      <p:pic>
        <p:nvPicPr>
          <p:cNvPr id="13" name="Immagine 12" descr="drone-civile.png"/>
          <p:cNvPicPr>
            <a:picLocks noChangeAspect="1"/>
          </p:cNvPicPr>
          <p:nvPr/>
        </p:nvPicPr>
        <p:blipFill>
          <a:blip r:embed="rId5" cstate="screen"/>
          <a:stretch>
            <a:fillRect/>
          </a:stretch>
        </p:blipFill>
        <p:spPr>
          <a:xfrm>
            <a:off x="1763688" y="3789040"/>
            <a:ext cx="5426090" cy="2287354"/>
          </a:xfrm>
          <a:prstGeom prst="rect">
            <a:avLst/>
          </a:prstGeom>
        </p:spPr>
      </p:pic>
      <p:pic>
        <p:nvPicPr>
          <p:cNvPr id="14" name="Immagine 13" descr="790abe9a67b1f686dbddf6211531ba7e_265331.jpg"/>
          <p:cNvPicPr>
            <a:picLocks noChangeAspect="1"/>
          </p:cNvPicPr>
          <p:nvPr/>
        </p:nvPicPr>
        <p:blipFill>
          <a:blip r:embed="rId6" cstate="screen"/>
          <a:stretch>
            <a:fillRect/>
          </a:stretch>
        </p:blipFill>
        <p:spPr>
          <a:xfrm>
            <a:off x="3059832" y="3573016"/>
            <a:ext cx="3296218" cy="2470760"/>
          </a:xfrm>
          <a:prstGeom prst="rect">
            <a:avLst/>
          </a:prstGeom>
        </p:spPr>
      </p:pic>
      <p:pic>
        <p:nvPicPr>
          <p:cNvPr id="15" name="Immagine 14" descr="10922370_789609864419873_3655304564090924077_o.jpg"/>
          <p:cNvPicPr>
            <a:picLocks noChangeAspect="1"/>
          </p:cNvPicPr>
          <p:nvPr/>
        </p:nvPicPr>
        <p:blipFill>
          <a:blip r:embed="rId7" cstate="screen"/>
          <a:stretch>
            <a:fillRect/>
          </a:stretch>
        </p:blipFill>
        <p:spPr>
          <a:xfrm>
            <a:off x="2267744" y="4149080"/>
            <a:ext cx="4636497" cy="171621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par>
                                <p:cTn id="21" presetID="50" presetClass="entr" presetSubtype="0" decel="10000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0" end="0"/>
                                            </p:txEl>
                                          </p:spTgt>
                                        </p:tgtEl>
                                      </p:cBhvr>
                                    </p:animEffect>
                                  </p:childTnLst>
                                </p:cTn>
                              </p:par>
                              <p:par>
                                <p:cTn id="26" presetID="3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800" decel="100000"/>
                                        <p:tgtEl>
                                          <p:spTgt spid="11"/>
                                        </p:tgtEl>
                                      </p:cBhvr>
                                    </p:animEffect>
                                    <p:anim calcmode="lin" valueType="num">
                                      <p:cBhvr>
                                        <p:cTn id="29" dur="800" decel="100000" fill="hold"/>
                                        <p:tgtEl>
                                          <p:spTgt spid="11"/>
                                        </p:tgtEl>
                                        <p:attrNameLst>
                                          <p:attrName>style.rotation</p:attrName>
                                        </p:attrNameLst>
                                      </p:cBhvr>
                                      <p:tavLst>
                                        <p:tav tm="0">
                                          <p:val>
                                            <p:fltVal val="-90"/>
                                          </p:val>
                                        </p:tav>
                                        <p:tav tm="100000">
                                          <p:val>
                                            <p:fltVal val="0"/>
                                          </p:val>
                                        </p:tav>
                                      </p:tavLst>
                                    </p:anim>
                                    <p:anim calcmode="lin" valueType="num">
                                      <p:cBhvr>
                                        <p:cTn id="30" dur="800" decel="100000" fill="hold"/>
                                        <p:tgtEl>
                                          <p:spTgt spid="11"/>
                                        </p:tgtEl>
                                        <p:attrNameLst>
                                          <p:attrName>ppt_x</p:attrName>
                                        </p:attrNameLst>
                                      </p:cBhvr>
                                      <p:tavLst>
                                        <p:tav tm="0">
                                          <p:val>
                                            <p:strVal val="#ppt_x+0.4"/>
                                          </p:val>
                                        </p:tav>
                                        <p:tav tm="100000">
                                          <p:val>
                                            <p:strVal val="#ppt_x-0.05"/>
                                          </p:val>
                                        </p:tav>
                                      </p:tavLst>
                                    </p:anim>
                                    <p:anim calcmode="lin" valueType="num">
                                      <p:cBhvr>
                                        <p:cTn id="31" dur="800" decel="100000" fill="hold"/>
                                        <p:tgtEl>
                                          <p:spTgt spid="1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xit" presetSubtype="0" fill="hold" grpId="1" nodeType="clickEffect">
                                  <p:stCondLst>
                                    <p:cond delay="0"/>
                                  </p:stCondLst>
                                  <p:childTnLst>
                                    <p:anim calcmode="lin" valueType="num">
                                      <p:cBhvr>
                                        <p:cTn id="37"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38"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39" dur="1000"/>
                                        <p:tgtEl>
                                          <p:spTgt spid="3">
                                            <p:txEl>
                                              <p:pRg st="0" end="0"/>
                                            </p:txEl>
                                          </p:spTgt>
                                        </p:tgtEl>
                                      </p:cBhvr>
                                    </p:animEffect>
                                    <p:set>
                                      <p:cBhvr>
                                        <p:cTn id="40" dur="1" fill="hold">
                                          <p:stCondLst>
                                            <p:cond delay="999"/>
                                          </p:stCondLst>
                                        </p:cTn>
                                        <p:tgtEl>
                                          <p:spTgt spid="3">
                                            <p:txEl>
                                              <p:pRg st="0" end="0"/>
                                            </p:txEl>
                                          </p:spTgt>
                                        </p:tgtEl>
                                        <p:attrNameLst>
                                          <p:attrName>style.visibility</p:attrName>
                                        </p:attrNameLst>
                                      </p:cBhvr>
                                      <p:to>
                                        <p:strVal val="hidden"/>
                                      </p:to>
                                    </p:set>
                                  </p:childTnLst>
                                </p:cTn>
                              </p:par>
                              <p:par>
                                <p:cTn id="41" presetID="30" presetClass="exit" presetSubtype="0" fill="hold" nodeType="withEffect">
                                  <p:stCondLst>
                                    <p:cond delay="0"/>
                                  </p:stCondLst>
                                  <p:childTnLst>
                                    <p:animEffect transition="out" filter="fade">
                                      <p:cBhvr>
                                        <p:cTn id="42" dur="800" accel="100000">
                                          <p:stCondLst>
                                            <p:cond delay="200"/>
                                          </p:stCondLst>
                                        </p:cTn>
                                        <p:tgtEl>
                                          <p:spTgt spid="11"/>
                                        </p:tgtEl>
                                      </p:cBhvr>
                                    </p:animEffect>
                                    <p:anim calcmode="lin" valueType="num">
                                      <p:cBhvr>
                                        <p:cTn id="43" dur="800" accel="100000">
                                          <p:stCondLst>
                                            <p:cond delay="200"/>
                                          </p:stCondLst>
                                        </p:cTn>
                                        <p:tgtEl>
                                          <p:spTgt spid="11"/>
                                        </p:tgtEl>
                                        <p:attrNameLst>
                                          <p:attrName>style.rotation</p:attrName>
                                        </p:attrNameLst>
                                      </p:cBhvr>
                                      <p:tavLst>
                                        <p:tav tm="0">
                                          <p:val>
                                            <p:fltVal val="0"/>
                                          </p:val>
                                        </p:tav>
                                        <p:tav tm="100000">
                                          <p:val>
                                            <p:fltVal val="-90"/>
                                          </p:val>
                                        </p:tav>
                                      </p:tavLst>
                                    </p:anim>
                                    <p:anim calcmode="lin" valueType="num">
                                      <p:cBhvr>
                                        <p:cTn id="44" dur="200" decel="100000"/>
                                        <p:tgtEl>
                                          <p:spTgt spid="11"/>
                                        </p:tgtEl>
                                        <p:attrNameLst>
                                          <p:attrName>ppt_x</p:attrName>
                                        </p:attrNameLst>
                                      </p:cBhvr>
                                      <p:tavLst>
                                        <p:tav tm="0">
                                          <p:val>
                                            <p:strVal val="ppt_x"/>
                                          </p:val>
                                        </p:tav>
                                        <p:tav tm="100000">
                                          <p:val>
                                            <p:strVal val="ppt_x-0.05"/>
                                          </p:val>
                                        </p:tav>
                                      </p:tavLst>
                                    </p:anim>
                                    <p:anim calcmode="lin" valueType="num">
                                      <p:cBhvr>
                                        <p:cTn id="45" dur="200" decel="100000"/>
                                        <p:tgtEl>
                                          <p:spTgt spid="11"/>
                                        </p:tgtEl>
                                        <p:attrNameLst>
                                          <p:attrName>ppt_y</p:attrName>
                                        </p:attrNameLst>
                                      </p:cBhvr>
                                      <p:tavLst>
                                        <p:tav tm="0">
                                          <p:val>
                                            <p:strVal val="ppt_y"/>
                                          </p:val>
                                        </p:tav>
                                        <p:tav tm="100000">
                                          <p:val>
                                            <p:strVal val="ppt_y+0.1"/>
                                          </p:val>
                                        </p:tav>
                                      </p:tavLst>
                                    </p:anim>
                                    <p:anim calcmode="lin" valueType="num">
                                      <p:cBhvr>
                                        <p:cTn id="46" dur="800" accel="100000">
                                          <p:stCondLst>
                                            <p:cond delay="200"/>
                                          </p:stCondLst>
                                        </p:cTn>
                                        <p:tgtEl>
                                          <p:spTgt spid="11"/>
                                        </p:tgtEl>
                                        <p:attrNameLst>
                                          <p:attrName>ppt_x</p:attrName>
                                        </p:attrNameLst>
                                      </p:cBhvr>
                                      <p:tavLst>
                                        <p:tav tm="0">
                                          <p:val>
                                            <p:strVal val="ppt_x"/>
                                          </p:val>
                                        </p:tav>
                                        <p:tav tm="100000">
                                          <p:val>
                                            <p:strVal val="ppt_x+0.4+0.05"/>
                                          </p:val>
                                        </p:tav>
                                      </p:tavLst>
                                    </p:anim>
                                    <p:anim calcmode="lin" valueType="num">
                                      <p:cBhvr>
                                        <p:cTn id="47" dur="800" accel="100000">
                                          <p:stCondLst>
                                            <p:cond delay="200"/>
                                          </p:stCondLst>
                                        </p:cTn>
                                        <p:tgtEl>
                                          <p:spTgt spid="11"/>
                                        </p:tgtEl>
                                        <p:attrNameLst>
                                          <p:attrName>ppt_y</p:attrName>
                                        </p:attrNameLst>
                                      </p:cBhvr>
                                      <p:tavLst>
                                        <p:tav tm="0">
                                          <p:val>
                                            <p:strVal val="ppt_y"/>
                                          </p:val>
                                        </p:tav>
                                        <p:tav tm="100000">
                                          <p:val>
                                            <p:strVal val="ppt_y-0.4-0.1"/>
                                          </p:val>
                                        </p:tav>
                                      </p:tavLst>
                                    </p:anim>
                                    <p:set>
                                      <p:cBhvr>
                                        <p:cTn id="48" dur="1" fill="hold">
                                          <p:stCondLst>
                                            <p:cond delay="999"/>
                                          </p:stCondLst>
                                        </p:cTn>
                                        <p:tgtEl>
                                          <p:spTgt spid="11"/>
                                        </p:tgtEl>
                                        <p:attrNameLst>
                                          <p:attrName>style.visibility</p:attrName>
                                        </p:attrNameLst>
                                      </p:cBhvr>
                                      <p:to>
                                        <p:strVal val="hidden"/>
                                      </p:to>
                                    </p:set>
                                  </p:childTnLst>
                                </p:cTn>
                              </p:par>
                              <p:par>
                                <p:cTn id="49" presetID="7"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5"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9" presetClass="exit" presetSubtype="10" fill="hold" nodeType="withEffect">
                                  <p:stCondLst>
                                    <p:cond delay="0"/>
                                  </p:stCondLst>
                                  <p:childTnLst>
                                    <p:anim calcmode="lin" valueType="num">
                                      <p:cBhvr>
                                        <p:cTn id="69" dur="1000"/>
                                        <p:tgtEl>
                                          <p:spTgt spid="12"/>
                                        </p:tgtEl>
                                        <p:attrNameLst>
                                          <p:attrName>ppt_h</p:attrName>
                                        </p:attrNameLst>
                                      </p:cBhvr>
                                      <p:tavLst>
                                        <p:tav tm="0">
                                          <p:val>
                                            <p:strVal val="ppt_h"/>
                                          </p:val>
                                        </p:tav>
                                        <p:tav tm="100000">
                                          <p:val>
                                            <p:strVal val="ppt_h"/>
                                          </p:val>
                                        </p:tav>
                                      </p:tavLst>
                                    </p:anim>
                                    <p:anim calcmode="lin" valueType="num">
                                      <p:cBhvr>
                                        <p:cTn id="70" dur="1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1" dur="1" fill="hold">
                                          <p:stCondLst>
                                            <p:cond delay="999"/>
                                          </p:stCondLst>
                                        </p:cTn>
                                        <p:tgtEl>
                                          <p:spTgt spid="12"/>
                                        </p:tgtEl>
                                        <p:attrNameLst>
                                          <p:attrName>style.visibility</p:attrName>
                                        </p:attrNameLst>
                                      </p:cBhvr>
                                      <p:to>
                                        <p:strVal val="hidden"/>
                                      </p:to>
                                    </p:set>
                                  </p:childTnLst>
                                </p:cTn>
                              </p:par>
                              <p:par>
                                <p:cTn id="72" presetID="13" presetClass="entr" presetSubtype="16"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plus(in)">
                                      <p:cBhvr>
                                        <p:cTn id="74" dur="2000"/>
                                        <p:tgtEl>
                                          <p:spTgt spid="9"/>
                                        </p:tgtEl>
                                      </p:cBhvr>
                                    </p:animEffect>
                                  </p:childTnLst>
                                </p:cTn>
                              </p:par>
                              <p:par>
                                <p:cTn id="75" presetID="52"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Scale>
                                      <p:cBhvr>
                                        <p:cTn id="7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5"/>
                                        </p:tgtEl>
                                        <p:attrNameLst>
                                          <p:attrName>ppt_x</p:attrName>
                                          <p:attrName>ppt_y</p:attrName>
                                        </p:attrNameLst>
                                      </p:cBhvr>
                                    </p:animMotion>
                                    <p:animEffect transition="in" filter="fade">
                                      <p:cBhvr>
                                        <p:cTn id="79" dur="10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2000"/>
                                        <p:tgtEl>
                                          <p:spTgt spid="9"/>
                                        </p:tgtEl>
                                      </p:cBhvr>
                                    </p:animEffect>
                                    <p:set>
                                      <p:cBhvr>
                                        <p:cTn id="84" dur="1" fill="hold">
                                          <p:stCondLst>
                                            <p:cond delay="1999"/>
                                          </p:stCondLst>
                                        </p:cTn>
                                        <p:tgtEl>
                                          <p:spTgt spid="9"/>
                                        </p:tgtEl>
                                        <p:attrNameLst>
                                          <p:attrName>style.visibility</p:attrName>
                                        </p:attrNameLst>
                                      </p:cBhvr>
                                      <p:to>
                                        <p:strVal val="hidden"/>
                                      </p:to>
                                    </p:set>
                                  </p:childTnLst>
                                </p:cTn>
                              </p:par>
                              <p:par>
                                <p:cTn id="85" presetID="5" presetClass="exit" presetSubtype="10" fill="hold" nodeType="withEffect">
                                  <p:stCondLst>
                                    <p:cond delay="0"/>
                                  </p:stCondLst>
                                  <p:childTnLst>
                                    <p:animEffect transition="out" filter="checkerboard(across)">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5" presetClass="entr" presetSubtype="10" fill="hold" grpId="0"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checkerboard(across)">
                                      <p:cBhvr>
                                        <p:cTn id="90" dur="500"/>
                                        <p:tgtEl>
                                          <p:spTgt spid="6"/>
                                        </p:tgtEl>
                                      </p:cBhvr>
                                    </p:animEffect>
                                  </p:childTnLst>
                                </p:cTn>
                              </p:par>
                              <p:par>
                                <p:cTn id="91" presetID="58" presetClass="entr" presetSubtype="0" accel="10000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strVal val="#ppt_w*2.5"/>
                                          </p:val>
                                        </p:tav>
                                        <p:tav tm="100000">
                                          <p:val>
                                            <p:strVal val="#ppt_w"/>
                                          </p:val>
                                        </p:tav>
                                      </p:tavLst>
                                    </p:anim>
                                    <p:anim calcmode="lin" valueType="num">
                                      <p:cBhvr>
                                        <p:cTn id="94" dur="500" fill="hold"/>
                                        <p:tgtEl>
                                          <p:spTgt spid="13"/>
                                        </p:tgtEl>
                                        <p:attrNameLst>
                                          <p:attrName>ppt_h</p:attrName>
                                        </p:attrNameLst>
                                      </p:cBhvr>
                                      <p:tavLst>
                                        <p:tav tm="0">
                                          <p:val>
                                            <p:strVal val="#ppt_h*0.01"/>
                                          </p:val>
                                        </p:tav>
                                        <p:tav tm="100000">
                                          <p:val>
                                            <p:strVal val="#ppt_h"/>
                                          </p:val>
                                        </p:tav>
                                      </p:tavLst>
                                    </p:anim>
                                    <p:anim calcmode="lin" valueType="num">
                                      <p:cBhvr>
                                        <p:cTn id="95" dur="500" fill="hold"/>
                                        <p:tgtEl>
                                          <p:spTgt spid="13"/>
                                        </p:tgtEl>
                                        <p:attrNameLst>
                                          <p:attrName>ppt_x</p:attrName>
                                        </p:attrNameLst>
                                      </p:cBhvr>
                                      <p:tavLst>
                                        <p:tav tm="0">
                                          <p:val>
                                            <p:strVal val="#ppt_x"/>
                                          </p:val>
                                        </p:tav>
                                        <p:tav tm="100000">
                                          <p:val>
                                            <p:strVal val="#ppt_x"/>
                                          </p:val>
                                        </p:tav>
                                      </p:tavLst>
                                    </p:anim>
                                    <p:anim calcmode="lin" valueType="num">
                                      <p:cBhvr>
                                        <p:cTn id="96" dur="500" fill="hold"/>
                                        <p:tgtEl>
                                          <p:spTgt spid="13"/>
                                        </p:tgtEl>
                                        <p:attrNameLst>
                                          <p:attrName>ppt_y</p:attrName>
                                        </p:attrNameLst>
                                      </p:cBhvr>
                                      <p:tavLst>
                                        <p:tav tm="0">
                                          <p:val>
                                            <p:strVal val="#ppt_h+1"/>
                                          </p:val>
                                        </p:tav>
                                        <p:tav tm="100000">
                                          <p:val>
                                            <p:strVal val="#ppt_y"/>
                                          </p:val>
                                        </p:tav>
                                      </p:tavLst>
                                    </p:anim>
                                    <p:animEffect transition="in" filter="fade">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xit" presetSubtype="26" fill="hold" grpId="1" nodeType="clickEffect">
                                  <p:stCondLst>
                                    <p:cond delay="0"/>
                                  </p:stCondLst>
                                  <p:childTnLst>
                                    <p:animEffect transition="out" filter="barn(inHorizontal)">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13"/>
                                        </p:tgtEl>
                                        <p:attrNameLst>
                                          <p:attrName>ppt_x</p:attrName>
                                        </p:attrNameLst>
                                      </p:cBhvr>
                                      <p:tavLst>
                                        <p:tav tm="0">
                                          <p:val>
                                            <p:strVal val="ppt_x"/>
                                          </p:val>
                                        </p:tav>
                                        <p:tav tm="100000">
                                          <p:val>
                                            <p:strVal val="ppt_x"/>
                                          </p:val>
                                        </p:tav>
                                      </p:tavLst>
                                    </p:anim>
                                    <p:anim calcmode="lin" valueType="num">
                                      <p:cBhvr additive="base">
                                        <p:cTn id="105" dur="500"/>
                                        <p:tgtEl>
                                          <p:spTgt spid="13"/>
                                        </p:tgtEl>
                                        <p:attrNameLst>
                                          <p:attrName>ppt_y</p:attrName>
                                        </p:attrNameLst>
                                      </p:cBhvr>
                                      <p:tavLst>
                                        <p:tav tm="0">
                                          <p:val>
                                            <p:strVal val="ppt_y"/>
                                          </p:val>
                                        </p:tav>
                                        <p:tav tm="100000">
                                          <p:val>
                                            <p:strVal val="1+ppt_h/2"/>
                                          </p:val>
                                        </p:tav>
                                      </p:tavLst>
                                    </p:anim>
                                    <p:set>
                                      <p:cBhvr>
                                        <p:cTn id="106" dur="1" fill="hold">
                                          <p:stCondLst>
                                            <p:cond delay="499"/>
                                          </p:stCondLst>
                                        </p:cTn>
                                        <p:tgtEl>
                                          <p:spTgt spid="13"/>
                                        </p:tgtEl>
                                        <p:attrNameLst>
                                          <p:attrName>style.visibility</p:attrName>
                                        </p:attrNameLst>
                                      </p:cBhvr>
                                      <p:to>
                                        <p:strVal val="hidden"/>
                                      </p:to>
                                    </p:set>
                                  </p:childTnLst>
                                </p:cTn>
                              </p:par>
                              <p:par>
                                <p:cTn id="107" presetID="18" presetClass="entr" presetSubtype="12"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strips(downLeft)">
                                      <p:cBhvr>
                                        <p:cTn id="109" dur="500"/>
                                        <p:tgtEl>
                                          <p:spTgt spid="7"/>
                                        </p:tgtEl>
                                      </p:cBhvr>
                                    </p:animEffect>
                                  </p:childTnLst>
                                </p:cTn>
                              </p:par>
                              <p:par>
                                <p:cTn id="110" presetID="35" presetClass="entr" presetSubtype="0" fill="hold"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2000"/>
                                        <p:tgtEl>
                                          <p:spTgt spid="14"/>
                                        </p:tgtEl>
                                      </p:cBhvr>
                                    </p:animEffect>
                                    <p:anim calcmode="lin" valueType="num">
                                      <p:cBhvr>
                                        <p:cTn id="113" dur="2000" fill="hold"/>
                                        <p:tgtEl>
                                          <p:spTgt spid="14"/>
                                        </p:tgtEl>
                                        <p:attrNameLst>
                                          <p:attrName>style.rotation</p:attrName>
                                        </p:attrNameLst>
                                      </p:cBhvr>
                                      <p:tavLst>
                                        <p:tav tm="0">
                                          <p:val>
                                            <p:fltVal val="720"/>
                                          </p:val>
                                        </p:tav>
                                        <p:tav tm="100000">
                                          <p:val>
                                            <p:fltVal val="0"/>
                                          </p:val>
                                        </p:tav>
                                      </p:tavLst>
                                    </p:anim>
                                    <p:anim calcmode="lin" valueType="num">
                                      <p:cBhvr>
                                        <p:cTn id="114" dur="2000" fill="hold"/>
                                        <p:tgtEl>
                                          <p:spTgt spid="14"/>
                                        </p:tgtEl>
                                        <p:attrNameLst>
                                          <p:attrName>ppt_h</p:attrName>
                                        </p:attrNameLst>
                                      </p:cBhvr>
                                      <p:tavLst>
                                        <p:tav tm="0">
                                          <p:val>
                                            <p:fltVal val="0"/>
                                          </p:val>
                                        </p:tav>
                                        <p:tav tm="100000">
                                          <p:val>
                                            <p:strVal val="#ppt_h"/>
                                          </p:val>
                                        </p:tav>
                                      </p:tavLst>
                                    </p:anim>
                                    <p:anim calcmode="lin" valueType="num">
                                      <p:cBhvr>
                                        <p:cTn id="115"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P spid="6" grpId="0"/>
      <p:bldP spid="6" grpId="1"/>
      <p:bldP spid="7" grpId="0"/>
      <p:bldP spid="9" grpId="0"/>
      <p:bldP spid="9" grpId="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505</Words>
  <Application>Microsoft Office PowerPoint</Application>
  <PresentationFormat>Presentazione su schermo (4:3)</PresentationFormat>
  <Paragraphs>40</Paragraphs>
  <Slides>4</Slides>
  <Notes>2</Notes>
  <HiddenSlides>0</HiddenSlides>
  <MMClips>1</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Tema di Office</vt:lpstr>
      <vt:lpstr>Che cosa è un drone?</vt:lpstr>
      <vt:lpstr>Diapositiva 2</vt:lpstr>
      <vt:lpstr>Diapositiva 3</vt:lpstr>
      <vt:lpstr>Diapositiva 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DRONI</dc:title>
  <dc:creator>Matteo</dc:creator>
  <cp:lastModifiedBy>Matteo</cp:lastModifiedBy>
  <cp:revision>103</cp:revision>
  <dcterms:created xsi:type="dcterms:W3CDTF">2016-02-14T13:29:29Z</dcterms:created>
  <dcterms:modified xsi:type="dcterms:W3CDTF">2016-02-22T20:36:08Z</dcterms:modified>
</cp:coreProperties>
</file>