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57" r:id="rId3"/>
    <p:sldId id="258" r:id="rId4"/>
    <p:sldId id="259" r:id="rId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FF00"/>
    <a:srgbClr val="FF3399"/>
    <a:srgbClr val="008000"/>
    <a:srgbClr val="FF0000"/>
    <a:srgbClr val="0000FF"/>
    <a:srgbClr val="00CC00"/>
    <a:srgbClr val="00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B501C1-2447-460C-AD9F-D63341221096}" type="datetimeFigureOut">
              <a:rPr lang="it-IT" smtClean="0"/>
              <a:pPr/>
              <a:t>21/02/2016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F24C3B-BBA6-4541-AE96-14ACFD7DC6AB}"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5AF6C981-DE9A-44BA-A2A8-073F6DFA1B2A}" type="datetimeFigureOut">
              <a:rPr lang="it-IT" smtClean="0"/>
              <a:pPr/>
              <a:t>21/02/2016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2CC0071-B66B-4209-8F9D-1207257F78B6}"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AF6C981-DE9A-44BA-A2A8-073F6DFA1B2A}" type="datetimeFigureOut">
              <a:rPr lang="it-IT" smtClean="0"/>
              <a:pPr/>
              <a:t>21/02/2016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2CC0071-B66B-4209-8F9D-1207257F78B6}"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AF6C981-DE9A-44BA-A2A8-073F6DFA1B2A}" type="datetimeFigureOut">
              <a:rPr lang="it-IT" smtClean="0"/>
              <a:pPr/>
              <a:t>21/02/2016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2CC0071-B66B-4209-8F9D-1207257F78B6}"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AF6C981-DE9A-44BA-A2A8-073F6DFA1B2A}" type="datetimeFigureOut">
              <a:rPr lang="it-IT" smtClean="0"/>
              <a:pPr/>
              <a:t>21/02/2016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2CC0071-B66B-4209-8F9D-1207257F78B6}"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5AF6C981-DE9A-44BA-A2A8-073F6DFA1B2A}" type="datetimeFigureOut">
              <a:rPr lang="it-IT" smtClean="0"/>
              <a:pPr/>
              <a:t>21/02/2016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2CC0071-B66B-4209-8F9D-1207257F78B6}"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AF6C981-DE9A-44BA-A2A8-073F6DFA1B2A}" type="datetimeFigureOut">
              <a:rPr lang="it-IT" smtClean="0"/>
              <a:pPr/>
              <a:t>21/02/2016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2CC0071-B66B-4209-8F9D-1207257F78B6}"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5AF6C981-DE9A-44BA-A2A8-073F6DFA1B2A}" type="datetimeFigureOut">
              <a:rPr lang="it-IT" smtClean="0"/>
              <a:pPr/>
              <a:t>21/02/2016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2CC0071-B66B-4209-8F9D-1207257F78B6}"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5AF6C981-DE9A-44BA-A2A8-073F6DFA1B2A}" type="datetimeFigureOut">
              <a:rPr lang="it-IT" smtClean="0"/>
              <a:pPr/>
              <a:t>21/02/2016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2CC0071-B66B-4209-8F9D-1207257F78B6}"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AF6C981-DE9A-44BA-A2A8-073F6DFA1B2A}" type="datetimeFigureOut">
              <a:rPr lang="it-IT" smtClean="0"/>
              <a:pPr/>
              <a:t>21/02/2016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2CC0071-B66B-4209-8F9D-1207257F78B6}"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AF6C981-DE9A-44BA-A2A8-073F6DFA1B2A}" type="datetimeFigureOut">
              <a:rPr lang="it-IT" smtClean="0"/>
              <a:pPr/>
              <a:t>21/02/2016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2CC0071-B66B-4209-8F9D-1207257F78B6}"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AF6C981-DE9A-44BA-A2A8-073F6DFA1B2A}" type="datetimeFigureOut">
              <a:rPr lang="it-IT" smtClean="0"/>
              <a:pPr/>
              <a:t>21/02/2016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2CC0071-B66B-4209-8F9D-1207257F78B6}"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F6C981-DE9A-44BA-A2A8-073F6DFA1B2A}" type="datetimeFigureOut">
              <a:rPr lang="it-IT" smtClean="0"/>
              <a:pPr/>
              <a:t>21/02/2016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CC0071-B66B-4209-8F9D-1207257F78B6}"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4000" r="-14000"/>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1403648" y="1"/>
            <a:ext cx="5076056" cy="1196752"/>
          </a:xfrm>
        </p:spPr>
        <p:txBody>
          <a:bodyPr/>
          <a:lstStyle/>
          <a:p>
            <a:r>
              <a:rPr lang="it-IT"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STREET ART </a:t>
            </a:r>
            <a:endParaRPr lang="it-IT"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Sottotitolo 2"/>
          <p:cNvSpPr>
            <a:spLocks noGrp="1"/>
          </p:cNvSpPr>
          <p:nvPr>
            <p:ph type="subTitle" idx="1"/>
          </p:nvPr>
        </p:nvSpPr>
        <p:spPr>
          <a:xfrm>
            <a:off x="251520" y="2852936"/>
            <a:ext cx="4817640" cy="3600400"/>
          </a:xfrm>
        </p:spPr>
        <p:txBody>
          <a:bodyPr>
            <a:normAutofit fontScale="77500" lnSpcReduction="20000"/>
          </a:bodyPr>
          <a:lstStyle/>
          <a:p>
            <a:pPr algn="just"/>
            <a:r>
              <a:rPr lang="it-IT" dirty="0" smtClean="0">
                <a:solidFill>
                  <a:schemeClr val="bg1"/>
                </a:solidFill>
              </a:rPr>
              <a:t>La </a:t>
            </a:r>
            <a:r>
              <a:rPr lang="it-IT" dirty="0" err="1" smtClean="0">
                <a:solidFill>
                  <a:schemeClr val="bg1"/>
                </a:solidFill>
              </a:rPr>
              <a:t>street</a:t>
            </a:r>
            <a:r>
              <a:rPr lang="it-IT" dirty="0" smtClean="0">
                <a:solidFill>
                  <a:schemeClr val="bg1"/>
                </a:solidFill>
              </a:rPr>
              <a:t> art è una forma di arte che vuole comunicare </a:t>
            </a:r>
            <a:r>
              <a:rPr lang="it-IT" dirty="0" err="1" smtClean="0">
                <a:solidFill>
                  <a:schemeClr val="bg1"/>
                </a:solidFill>
              </a:rPr>
              <a:t>attraveso</a:t>
            </a:r>
            <a:r>
              <a:rPr lang="it-IT" dirty="0" smtClean="0">
                <a:solidFill>
                  <a:schemeClr val="bg1"/>
                </a:solidFill>
              </a:rPr>
              <a:t> disegni in luoghi pubblici un qualcosa che l’artista trovi </a:t>
            </a:r>
            <a:r>
              <a:rPr lang="it-IT" dirty="0" err="1" smtClean="0">
                <a:solidFill>
                  <a:schemeClr val="bg1"/>
                </a:solidFill>
              </a:rPr>
              <a:t>sgnificativo</a:t>
            </a:r>
            <a:r>
              <a:rPr lang="it-IT" dirty="0" smtClean="0">
                <a:solidFill>
                  <a:schemeClr val="bg1"/>
                </a:solidFill>
              </a:rPr>
              <a:t>. E’ considerata un vero e proprio movimento al fine di far conoscere la </a:t>
            </a:r>
            <a:r>
              <a:rPr lang="it-IT" dirty="0" err="1" smtClean="0">
                <a:solidFill>
                  <a:schemeClr val="bg1"/>
                </a:solidFill>
              </a:rPr>
              <a:t>propia</a:t>
            </a:r>
            <a:r>
              <a:rPr lang="it-IT" dirty="0" smtClean="0">
                <a:solidFill>
                  <a:schemeClr val="bg1"/>
                </a:solidFill>
              </a:rPr>
              <a:t> arte al pubblico di strada Non bisogna paragonare la </a:t>
            </a:r>
            <a:r>
              <a:rPr lang="it-IT" dirty="0" err="1" smtClean="0">
                <a:solidFill>
                  <a:schemeClr val="bg1"/>
                </a:solidFill>
              </a:rPr>
              <a:t>street</a:t>
            </a:r>
            <a:r>
              <a:rPr lang="it-IT" dirty="0" smtClean="0">
                <a:solidFill>
                  <a:schemeClr val="bg1"/>
                </a:solidFill>
              </a:rPr>
              <a:t> art ai graffiti, infatti questi ultimi sono incentrati sull’espressione letteraria della parola disegnata.</a:t>
            </a:r>
            <a:endParaRPr lang="it-IT" dirty="0">
              <a:solidFill>
                <a:schemeClr val="bg1"/>
              </a:solidFill>
            </a:endParaRPr>
          </a:p>
        </p:txBody>
      </p:sp>
      <p:pic>
        <p:nvPicPr>
          <p:cNvPr id="6" name="Immagine 5" descr="foto spiegazione.jpg"/>
          <p:cNvPicPr>
            <a:picLocks noChangeAspect="1"/>
          </p:cNvPicPr>
          <p:nvPr/>
        </p:nvPicPr>
        <p:blipFill>
          <a:blip r:embed="rId3" cstate="print"/>
          <a:stretch>
            <a:fillRect/>
          </a:stretch>
        </p:blipFill>
        <p:spPr>
          <a:xfrm>
            <a:off x="323528" y="1772816"/>
            <a:ext cx="5148064" cy="3731249"/>
          </a:xfrm>
          <a:prstGeom prst="rect">
            <a:avLst/>
          </a:prstGeom>
        </p:spPr>
      </p:pic>
      <p:sp>
        <p:nvSpPr>
          <p:cNvPr id="8" name="CasellaDiTesto 7"/>
          <p:cNvSpPr txBox="1"/>
          <p:nvPr/>
        </p:nvSpPr>
        <p:spPr>
          <a:xfrm>
            <a:off x="5652120" y="1844824"/>
            <a:ext cx="3240360" cy="3785652"/>
          </a:xfrm>
          <a:prstGeom prst="rect">
            <a:avLst/>
          </a:prstGeom>
          <a:noFill/>
        </p:spPr>
        <p:txBody>
          <a:bodyPr wrap="square" rtlCol="0">
            <a:spAutoFit/>
          </a:bodyPr>
          <a:lstStyle/>
          <a:p>
            <a:pPr algn="just"/>
            <a:r>
              <a:rPr lang="it-IT" sz="2400" dirty="0" smtClean="0">
                <a:solidFill>
                  <a:schemeClr val="bg1"/>
                </a:solidFill>
              </a:rPr>
              <a:t>in questa immagine abbiamo una donna che sta nascondendo la sporcizia sotto ad una “tenda”.</a:t>
            </a:r>
          </a:p>
          <a:p>
            <a:r>
              <a:rPr lang="it-IT" sz="2400" dirty="0" smtClean="0">
                <a:solidFill>
                  <a:schemeClr val="bg1"/>
                </a:solidFill>
              </a:rPr>
              <a:t>A fianco abbiamo una frase molto significativa,che spiega molto bene cosa si intende per </a:t>
            </a:r>
            <a:r>
              <a:rPr lang="it-IT" sz="2400" dirty="0" err="1" smtClean="0">
                <a:solidFill>
                  <a:schemeClr val="bg1"/>
                </a:solidFill>
              </a:rPr>
              <a:t>street</a:t>
            </a:r>
            <a:r>
              <a:rPr lang="it-IT" sz="2400" dirty="0" smtClean="0">
                <a:solidFill>
                  <a:schemeClr val="bg1"/>
                </a:solidFill>
              </a:rPr>
              <a:t> art.</a:t>
            </a:r>
            <a:endParaRPr lang="it-IT" sz="2400" dirty="0">
              <a:solidFill>
                <a:schemeClr val="bg1"/>
              </a:solidFill>
            </a:endParaRPr>
          </a:p>
        </p:txBody>
      </p:sp>
      <p:sp>
        <p:nvSpPr>
          <p:cNvPr id="10" name="Freccia in su 9"/>
          <p:cNvSpPr/>
          <p:nvPr/>
        </p:nvSpPr>
        <p:spPr>
          <a:xfrm rot="2604485">
            <a:off x="2123728" y="5085184"/>
            <a:ext cx="576064" cy="7920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a sinistra 10"/>
          <p:cNvSpPr/>
          <p:nvPr/>
        </p:nvSpPr>
        <p:spPr>
          <a:xfrm rot="4861134">
            <a:off x="4921938" y="4985549"/>
            <a:ext cx="886567" cy="59119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8" descr="piano.jpg"/>
          <p:cNvPicPr>
            <a:picLocks noChangeAspect="1"/>
          </p:cNvPicPr>
          <p:nvPr/>
        </p:nvPicPr>
        <p:blipFill>
          <a:blip r:embed="rId4" cstate="print"/>
          <a:stretch>
            <a:fillRect/>
          </a:stretch>
        </p:blipFill>
        <p:spPr>
          <a:xfrm>
            <a:off x="5508104" y="1412776"/>
            <a:ext cx="3436743" cy="4392488"/>
          </a:xfrm>
          <a:prstGeom prst="rect">
            <a:avLst/>
          </a:prstGeom>
        </p:spPr>
      </p:pic>
      <p:sp>
        <p:nvSpPr>
          <p:cNvPr id="12" name="Freccia in giù 11"/>
          <p:cNvSpPr/>
          <p:nvPr/>
        </p:nvSpPr>
        <p:spPr>
          <a:xfrm rot="3273239">
            <a:off x="7487940" y="2057815"/>
            <a:ext cx="576064" cy="108012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par>
                          <p:cTn id="8" fill="hold">
                            <p:stCondLst>
                              <p:cond delay="1000"/>
                            </p:stCondLst>
                            <p:childTnLst>
                              <p:par>
                                <p:cTn id="9" presetID="8" presetClass="entr" presetSubtype="16" fill="hold" grpId="0"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amond(in)">
                                      <p:cBhvr>
                                        <p:cTn id="11" dur="2000"/>
                                        <p:tgtEl>
                                          <p:spTgt spid="3">
                                            <p:txEl>
                                              <p:pRg st="0" end="0"/>
                                            </p:txEl>
                                          </p:spTgt>
                                        </p:tgtEl>
                                      </p:cBhvr>
                                    </p:animEffect>
                                  </p:childTnLst>
                                </p:cTn>
                              </p:par>
                              <p:par>
                                <p:cTn id="12" presetID="54" presetClass="entr" presetSubtype="0" accel="100000" fill="hold" nodeType="withEffect">
                                  <p:stCondLst>
                                    <p:cond delay="100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strVal val="#ppt_w*0.05"/>
                                          </p:val>
                                        </p:tav>
                                        <p:tav tm="100000">
                                          <p:val>
                                            <p:strVal val="#ppt_w"/>
                                          </p:val>
                                        </p:tav>
                                      </p:tavLst>
                                    </p:anim>
                                    <p:anim calcmode="lin" valueType="num">
                                      <p:cBhvr>
                                        <p:cTn id="15" dur="1000" fill="hold"/>
                                        <p:tgtEl>
                                          <p:spTgt spid="9"/>
                                        </p:tgtEl>
                                        <p:attrNameLst>
                                          <p:attrName>ppt_h</p:attrName>
                                        </p:attrNameLst>
                                      </p:cBhvr>
                                      <p:tavLst>
                                        <p:tav tm="0">
                                          <p:val>
                                            <p:strVal val="#ppt_h"/>
                                          </p:val>
                                        </p:tav>
                                        <p:tav tm="100000">
                                          <p:val>
                                            <p:strVal val="#ppt_h"/>
                                          </p:val>
                                        </p:tav>
                                      </p:tavLst>
                                    </p:anim>
                                    <p:anim calcmode="lin" valueType="num">
                                      <p:cBhvr>
                                        <p:cTn id="16" dur="1000" fill="hold"/>
                                        <p:tgtEl>
                                          <p:spTgt spid="9"/>
                                        </p:tgtEl>
                                        <p:attrNameLst>
                                          <p:attrName>ppt_x</p:attrName>
                                        </p:attrNameLst>
                                      </p:cBhvr>
                                      <p:tavLst>
                                        <p:tav tm="0">
                                          <p:val>
                                            <p:strVal val="#ppt_x-.2"/>
                                          </p:val>
                                        </p:tav>
                                        <p:tav tm="100000">
                                          <p:val>
                                            <p:strVal val="#ppt_x"/>
                                          </p:val>
                                        </p:tav>
                                      </p:tavLst>
                                    </p:anim>
                                    <p:anim calcmode="lin" valueType="num">
                                      <p:cBhvr>
                                        <p:cTn id="17" dur="1000" fill="hold"/>
                                        <p:tgtEl>
                                          <p:spTgt spid="9"/>
                                        </p:tgtEl>
                                        <p:attrNameLst>
                                          <p:attrName>ppt_y</p:attrName>
                                        </p:attrNameLst>
                                      </p:cBhvr>
                                      <p:tavLst>
                                        <p:tav tm="0">
                                          <p:val>
                                            <p:strVal val="#ppt_y"/>
                                          </p:val>
                                        </p:tav>
                                        <p:tav tm="100000">
                                          <p:val>
                                            <p:strVal val="#ppt_y"/>
                                          </p:val>
                                        </p:tav>
                                      </p:tavLst>
                                    </p:anim>
                                    <p:animEffect transition="in" filter="fade">
                                      <p:cBhvr>
                                        <p:cTn id="18" dur="1000"/>
                                        <p:tgtEl>
                                          <p:spTgt spid="9"/>
                                        </p:tgtEl>
                                      </p:cBhvr>
                                    </p:animEffect>
                                  </p:childTnLst>
                                </p:cTn>
                              </p:par>
                            </p:childTnLst>
                          </p:cTn>
                        </p:par>
                        <p:par>
                          <p:cTn id="19" fill="hold">
                            <p:stCondLst>
                              <p:cond delay="4000"/>
                            </p:stCondLst>
                            <p:childTnLst>
                              <p:par>
                                <p:cTn id="20" presetID="25"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5" dur="1000" fill="hold"/>
                                        <p:tgtEl>
                                          <p:spTgt spid="12"/>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xit" presetSubtype="0" accel="100000" fill="hold" grpId="1" nodeType="clickEffect">
                                  <p:stCondLst>
                                    <p:cond delay="0"/>
                                  </p:stCondLst>
                                  <p:childTnLst>
                                    <p:anim calcmode="lin" valueType="num">
                                      <p:cBhvr>
                                        <p:cTn id="33" dur="500"/>
                                        <p:tgtEl>
                                          <p:spTgt spid="3">
                                            <p:txEl>
                                              <p:pRg st="0" end="0"/>
                                            </p:txEl>
                                          </p:spTgt>
                                        </p:tgtEl>
                                        <p:attrNameLst>
                                          <p:attrName>ppt_w</p:attrName>
                                        </p:attrNameLst>
                                      </p:cBhvr>
                                      <p:tavLst>
                                        <p:tav tm="0">
                                          <p:val>
                                            <p:strVal val="ppt_w"/>
                                          </p:val>
                                        </p:tav>
                                        <p:tav tm="100000">
                                          <p:val>
                                            <p:fltVal val="0"/>
                                          </p:val>
                                        </p:tav>
                                      </p:tavLst>
                                    </p:anim>
                                    <p:anim calcmode="lin" valueType="num">
                                      <p:cBhvr>
                                        <p:cTn id="34" dur="500"/>
                                        <p:tgtEl>
                                          <p:spTgt spid="3">
                                            <p:txEl>
                                              <p:pRg st="0" end="0"/>
                                            </p:txEl>
                                          </p:spTgt>
                                        </p:tgtEl>
                                        <p:attrNameLst>
                                          <p:attrName>ppt_h</p:attrName>
                                        </p:attrNameLst>
                                      </p:cBhvr>
                                      <p:tavLst>
                                        <p:tav tm="0">
                                          <p:val>
                                            <p:strVal val="ppt_h"/>
                                          </p:val>
                                        </p:tav>
                                        <p:tav tm="100000">
                                          <p:val>
                                            <p:fltVal val="0"/>
                                          </p:val>
                                        </p:tav>
                                      </p:tavLst>
                                    </p:anim>
                                    <p:anim calcmode="lin" valueType="num">
                                      <p:cBhvr>
                                        <p:cTn id="35" dur="500"/>
                                        <p:tgtEl>
                                          <p:spTgt spid="3">
                                            <p:txEl>
                                              <p:pRg st="0" end="0"/>
                                            </p:txEl>
                                          </p:spTgt>
                                        </p:tgtEl>
                                        <p:attrNameLst>
                                          <p:attrName>style.rotation</p:attrName>
                                        </p:attrNameLst>
                                      </p:cBhvr>
                                      <p:tavLst>
                                        <p:tav tm="0">
                                          <p:val>
                                            <p:fltVal val="0"/>
                                          </p:val>
                                        </p:tav>
                                        <p:tav tm="100000">
                                          <p:val>
                                            <p:fltVal val="360"/>
                                          </p:val>
                                        </p:tav>
                                      </p:tavLst>
                                    </p:anim>
                                    <p:animEffect transition="out" filter="fade">
                                      <p:cBhvr>
                                        <p:cTn id="36" dur="500"/>
                                        <p:tgtEl>
                                          <p:spTgt spid="3">
                                            <p:txEl>
                                              <p:pRg st="0" end="0"/>
                                            </p:txEl>
                                          </p:spTgt>
                                        </p:tgtEl>
                                      </p:cBhvr>
                                    </p:animEffect>
                                    <p:set>
                                      <p:cBhvr>
                                        <p:cTn id="37" dur="1" fill="hold">
                                          <p:stCondLst>
                                            <p:cond delay="499"/>
                                          </p:stCondLst>
                                        </p:cTn>
                                        <p:tgtEl>
                                          <p:spTgt spid="3">
                                            <p:txEl>
                                              <p:pRg st="0" end="0"/>
                                            </p:txEl>
                                          </p:spTgt>
                                        </p:tgtEl>
                                        <p:attrNameLst>
                                          <p:attrName>style.visibility</p:attrName>
                                        </p:attrNameLst>
                                      </p:cBhvr>
                                      <p:to>
                                        <p:strVal val="hidden"/>
                                      </p:to>
                                    </p:set>
                                  </p:childTnLst>
                                </p:cTn>
                              </p:par>
                              <p:par>
                                <p:cTn id="38" presetID="6" presetClass="exit" presetSubtype="16" fill="hold" grpId="0" nodeType="withEffect">
                                  <p:stCondLst>
                                    <p:cond delay="0"/>
                                  </p:stCondLst>
                                  <p:childTnLst>
                                    <p:animEffect transition="out" filter="circle(in)">
                                      <p:cBhvr>
                                        <p:cTn id="39" dur="2000"/>
                                        <p:tgtEl>
                                          <p:spTgt spid="12"/>
                                        </p:tgtEl>
                                      </p:cBhvr>
                                    </p:animEffect>
                                    <p:set>
                                      <p:cBhvr>
                                        <p:cTn id="40" dur="1" fill="hold">
                                          <p:stCondLst>
                                            <p:cond delay="1999"/>
                                          </p:stCondLst>
                                        </p:cTn>
                                        <p:tgtEl>
                                          <p:spTgt spid="12"/>
                                        </p:tgtEl>
                                        <p:attrNameLst>
                                          <p:attrName>style.visibility</p:attrName>
                                        </p:attrNameLst>
                                      </p:cBhvr>
                                      <p:to>
                                        <p:strVal val="hidden"/>
                                      </p:to>
                                    </p:set>
                                  </p:childTnLst>
                                </p:cTn>
                              </p:par>
                              <p:par>
                                <p:cTn id="41" presetID="55" presetClass="exit" presetSubtype="0" fill="hold" nodeType="withEffect">
                                  <p:stCondLst>
                                    <p:cond delay="0"/>
                                  </p:stCondLst>
                                  <p:childTnLst>
                                    <p:anim calcmode="lin" valueType="num">
                                      <p:cBhvr>
                                        <p:cTn id="42" dur="1000"/>
                                        <p:tgtEl>
                                          <p:spTgt spid="9"/>
                                        </p:tgtEl>
                                        <p:attrNameLst>
                                          <p:attrName>ppt_w</p:attrName>
                                        </p:attrNameLst>
                                      </p:cBhvr>
                                      <p:tavLst>
                                        <p:tav tm="0">
                                          <p:val>
                                            <p:strVal val="ppt_w"/>
                                          </p:val>
                                        </p:tav>
                                        <p:tav tm="100000">
                                          <p:val>
                                            <p:strVal val="ppt_w*0.70"/>
                                          </p:val>
                                        </p:tav>
                                      </p:tavLst>
                                    </p:anim>
                                    <p:anim calcmode="lin" valueType="num">
                                      <p:cBhvr>
                                        <p:cTn id="43" dur="1000"/>
                                        <p:tgtEl>
                                          <p:spTgt spid="9"/>
                                        </p:tgtEl>
                                        <p:attrNameLst>
                                          <p:attrName>ppt_h</p:attrName>
                                        </p:attrNameLst>
                                      </p:cBhvr>
                                      <p:tavLst>
                                        <p:tav tm="0">
                                          <p:val>
                                            <p:strVal val="ppt_h"/>
                                          </p:val>
                                        </p:tav>
                                        <p:tav tm="100000">
                                          <p:val>
                                            <p:strVal val="ppt_h"/>
                                          </p:val>
                                        </p:tav>
                                      </p:tavLst>
                                    </p:anim>
                                    <p:animEffect transition="out" filter="fade">
                                      <p:cBhvr>
                                        <p:cTn id="44" dur="1000"/>
                                        <p:tgtEl>
                                          <p:spTgt spid="9"/>
                                        </p:tgtEl>
                                      </p:cBhvr>
                                    </p:animEffect>
                                    <p:set>
                                      <p:cBhvr>
                                        <p:cTn id="45" dur="1" fill="hold">
                                          <p:stCondLst>
                                            <p:cond delay="999"/>
                                          </p:stCondLst>
                                        </p:cTn>
                                        <p:tgtEl>
                                          <p:spTgt spid="9"/>
                                        </p:tgtEl>
                                        <p:attrNameLst>
                                          <p:attrName>style.visibility</p:attrName>
                                        </p:attrNameLst>
                                      </p:cBhvr>
                                      <p:to>
                                        <p:strVal val="hidden"/>
                                      </p:to>
                                    </p:set>
                                  </p:childTnLst>
                                </p:cTn>
                              </p:par>
                            </p:childTnLst>
                          </p:cTn>
                        </p:par>
                        <p:par>
                          <p:cTn id="46" fill="hold">
                            <p:stCondLst>
                              <p:cond delay="2000"/>
                            </p:stCondLst>
                            <p:childTnLst>
                              <p:par>
                                <p:cTn id="47" presetID="25" presetClass="entr" presetSubtype="0"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52" dur="1000" fill="hold"/>
                                        <p:tgtEl>
                                          <p:spTgt spid="6"/>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6"/>
                                        </p:tgtEl>
                                      </p:cBhvr>
                                    </p:animEffect>
                                  </p:childTnLst>
                                </p:cTn>
                              </p:par>
                            </p:childTnLst>
                          </p:cTn>
                        </p:par>
                        <p:par>
                          <p:cTn id="57" fill="hold">
                            <p:stCondLst>
                              <p:cond delay="3000"/>
                            </p:stCondLst>
                            <p:childTnLst>
                              <p:par>
                                <p:cTn id="58" presetID="2" presetClass="entr" presetSubtype="8"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additive="base">
                                        <p:cTn id="60" dur="500" fill="hold"/>
                                        <p:tgtEl>
                                          <p:spTgt spid="10"/>
                                        </p:tgtEl>
                                        <p:attrNameLst>
                                          <p:attrName>ppt_x</p:attrName>
                                        </p:attrNameLst>
                                      </p:cBhvr>
                                      <p:tavLst>
                                        <p:tav tm="0">
                                          <p:val>
                                            <p:strVal val="0-#ppt_w/2"/>
                                          </p:val>
                                        </p:tav>
                                        <p:tav tm="100000">
                                          <p:val>
                                            <p:strVal val="#ppt_x"/>
                                          </p:val>
                                        </p:tav>
                                      </p:tavLst>
                                    </p:anim>
                                    <p:anim calcmode="lin" valueType="num">
                                      <p:cBhvr additive="base">
                                        <p:cTn id="61" dur="500" fill="hold"/>
                                        <p:tgtEl>
                                          <p:spTgt spid="10"/>
                                        </p:tgtEl>
                                        <p:attrNameLst>
                                          <p:attrName>ppt_y</p:attrName>
                                        </p:attrNameLst>
                                      </p:cBhvr>
                                      <p:tavLst>
                                        <p:tav tm="0">
                                          <p:val>
                                            <p:strVal val="#ppt_y"/>
                                          </p:val>
                                        </p:tav>
                                        <p:tav tm="100000">
                                          <p:val>
                                            <p:strVal val="#ppt_y"/>
                                          </p:val>
                                        </p:tav>
                                      </p:tavLst>
                                    </p:anim>
                                  </p:childTnLst>
                                </p:cTn>
                              </p:par>
                              <p:par>
                                <p:cTn id="62" presetID="21" presetClass="entr" presetSubtype="4" fill="hold" grpId="0" nodeType="with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wheel(4)">
                                      <p:cBhvr>
                                        <p:cTn id="64" dur="2000"/>
                                        <p:tgtEl>
                                          <p:spTgt spid="8"/>
                                        </p:tgtEl>
                                      </p:cBhvr>
                                    </p:animEffect>
                                  </p:childTnLst>
                                </p:cTn>
                              </p:par>
                            </p:childTnLst>
                          </p:cTn>
                        </p:par>
                        <p:par>
                          <p:cTn id="65" fill="hold">
                            <p:stCondLst>
                              <p:cond delay="5000"/>
                            </p:stCondLst>
                            <p:childTnLst>
                              <p:par>
                                <p:cTn id="66" presetID="2" presetClass="entr" presetSubtype="1"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additive="base">
                                        <p:cTn id="68" dur="500" fill="hold"/>
                                        <p:tgtEl>
                                          <p:spTgt spid="11"/>
                                        </p:tgtEl>
                                        <p:attrNameLst>
                                          <p:attrName>ppt_x</p:attrName>
                                        </p:attrNameLst>
                                      </p:cBhvr>
                                      <p:tavLst>
                                        <p:tav tm="0">
                                          <p:val>
                                            <p:strVal val="#ppt_x"/>
                                          </p:val>
                                        </p:tav>
                                        <p:tav tm="100000">
                                          <p:val>
                                            <p:strVal val="#ppt_x"/>
                                          </p:val>
                                        </p:tav>
                                      </p:tavLst>
                                    </p:anim>
                                    <p:anim calcmode="lin" valueType="num">
                                      <p:cBhvr additive="base">
                                        <p:cTn id="6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8000" r="-8000"/>
          </a:stretch>
        </a:blipFill>
        <a:effectLst/>
      </p:bgPr>
    </p:bg>
    <p:spTree>
      <p:nvGrpSpPr>
        <p:cNvPr id="1" name=""/>
        <p:cNvGrpSpPr/>
        <p:nvPr/>
      </p:nvGrpSpPr>
      <p:grpSpPr>
        <a:xfrm>
          <a:off x="0" y="0"/>
          <a:ext cx="0" cy="0"/>
          <a:chOff x="0" y="0"/>
          <a:chExt cx="0" cy="0"/>
        </a:xfrm>
      </p:grpSpPr>
      <p:sp>
        <p:nvSpPr>
          <p:cNvPr id="5" name="Rettangolo 4"/>
          <p:cNvSpPr/>
          <p:nvPr/>
        </p:nvSpPr>
        <p:spPr>
          <a:xfrm>
            <a:off x="2987824" y="260648"/>
            <a:ext cx="3345468"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it-IT"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 murales</a:t>
            </a:r>
            <a:endParaRPr lang="it-IT"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6" name="CasellaDiTesto 5"/>
          <p:cNvSpPr txBox="1"/>
          <p:nvPr/>
        </p:nvSpPr>
        <p:spPr>
          <a:xfrm>
            <a:off x="2123728" y="3068960"/>
            <a:ext cx="5040560" cy="3416320"/>
          </a:xfrm>
          <a:prstGeom prst="rect">
            <a:avLst/>
          </a:prstGeom>
          <a:noFill/>
        </p:spPr>
        <p:txBody>
          <a:bodyPr wrap="square" rtlCol="0">
            <a:spAutoFit/>
          </a:bodyPr>
          <a:lstStyle/>
          <a:p>
            <a:pPr algn="just"/>
            <a:r>
              <a:rPr lang="it-IT" sz="2400" b="1" dirty="0" smtClean="0">
                <a:solidFill>
                  <a:srgbClr val="000000"/>
                </a:solidFill>
              </a:rPr>
              <a:t>I murales sono una forma di </a:t>
            </a:r>
            <a:r>
              <a:rPr lang="it-IT" sz="2400" b="1" dirty="0" err="1" smtClean="0">
                <a:solidFill>
                  <a:srgbClr val="000000"/>
                </a:solidFill>
              </a:rPr>
              <a:t>street</a:t>
            </a:r>
            <a:r>
              <a:rPr lang="it-IT" sz="2400" b="1" dirty="0" smtClean="0">
                <a:solidFill>
                  <a:srgbClr val="000000"/>
                </a:solidFill>
              </a:rPr>
              <a:t> art molto usata da artisti di strada. Si tratta di un dipinto realizzato su una parete, un soffitto o altra larga superficie.</a:t>
            </a:r>
          </a:p>
          <a:p>
            <a:pPr algn="just"/>
            <a:r>
              <a:rPr lang="it-IT" sz="2400" b="1" dirty="0" smtClean="0">
                <a:solidFill>
                  <a:srgbClr val="000000"/>
                </a:solidFill>
              </a:rPr>
              <a:t>Sono molti in tutto il mondo e infatti ne troviamo diversi esempi anche qui a Imola realizzati da artisti anche poco conosciuti. </a:t>
            </a:r>
            <a:endParaRPr lang="it-IT" sz="2400" b="1" dirty="0">
              <a:solidFill>
                <a:srgbClr val="000000"/>
              </a:solidFill>
            </a:endParaRPr>
          </a:p>
        </p:txBody>
      </p:sp>
      <p:pic>
        <p:nvPicPr>
          <p:cNvPr id="7" name="Immagine 6" descr="joker.jpg"/>
          <p:cNvPicPr>
            <a:picLocks noChangeAspect="1"/>
          </p:cNvPicPr>
          <p:nvPr/>
        </p:nvPicPr>
        <p:blipFill>
          <a:blip r:embed="rId3" cstate="print"/>
          <a:stretch>
            <a:fillRect/>
          </a:stretch>
        </p:blipFill>
        <p:spPr>
          <a:xfrm>
            <a:off x="323528" y="3212976"/>
            <a:ext cx="6429293" cy="3240782"/>
          </a:xfrm>
          <a:prstGeom prst="rect">
            <a:avLst/>
          </a:prstGeom>
        </p:spPr>
      </p:pic>
      <p:pic>
        <p:nvPicPr>
          <p:cNvPr id="8" name="Immagine 7" descr="donna con rose.jpg"/>
          <p:cNvPicPr>
            <a:picLocks noChangeAspect="1"/>
          </p:cNvPicPr>
          <p:nvPr/>
        </p:nvPicPr>
        <p:blipFill>
          <a:blip r:embed="rId4" cstate="print"/>
          <a:stretch>
            <a:fillRect/>
          </a:stretch>
        </p:blipFill>
        <p:spPr>
          <a:xfrm>
            <a:off x="395536" y="2276872"/>
            <a:ext cx="4032448" cy="4032448"/>
          </a:xfrm>
          <a:prstGeom prst="rect">
            <a:avLst/>
          </a:prstGeom>
        </p:spPr>
      </p:pic>
      <p:pic>
        <p:nvPicPr>
          <p:cNvPr id="9" name="Immagine 8" descr="moto.jpg"/>
          <p:cNvPicPr>
            <a:picLocks noChangeAspect="1"/>
          </p:cNvPicPr>
          <p:nvPr/>
        </p:nvPicPr>
        <p:blipFill>
          <a:blip r:embed="rId5" cstate="print"/>
          <a:stretch>
            <a:fillRect/>
          </a:stretch>
        </p:blipFill>
        <p:spPr>
          <a:xfrm>
            <a:off x="3779912" y="2852936"/>
            <a:ext cx="5088565" cy="3816424"/>
          </a:xfrm>
          <a:prstGeom prst="rect">
            <a:avLst/>
          </a:prstGeom>
        </p:spPr>
      </p:pic>
      <p:sp>
        <p:nvSpPr>
          <p:cNvPr id="12" name="CasellaDiTesto 11"/>
          <p:cNvSpPr txBox="1"/>
          <p:nvPr/>
        </p:nvSpPr>
        <p:spPr>
          <a:xfrm>
            <a:off x="4716016" y="260648"/>
            <a:ext cx="4104456" cy="2677656"/>
          </a:xfrm>
          <a:prstGeom prst="rect">
            <a:avLst/>
          </a:prstGeom>
          <a:noFill/>
        </p:spPr>
        <p:txBody>
          <a:bodyPr wrap="square" rtlCol="0">
            <a:spAutoFit/>
          </a:bodyPr>
          <a:lstStyle/>
          <a:p>
            <a:pPr algn="just"/>
            <a:r>
              <a:rPr lang="it-IT" sz="2400" dirty="0" smtClean="0">
                <a:solidFill>
                  <a:srgbClr val="FFFF00"/>
                </a:solidFill>
              </a:rPr>
              <a:t>Eccovi alcune immagini prese da veri e propri murales presenti a Imola.</a:t>
            </a:r>
          </a:p>
          <a:p>
            <a:pPr algn="just"/>
            <a:r>
              <a:rPr lang="it-IT" sz="2400" dirty="0" smtClean="0">
                <a:solidFill>
                  <a:srgbClr val="FFFF00"/>
                </a:solidFill>
              </a:rPr>
              <a:t>Queste immagini dovrebbero far riflettere sul fatto che l’arte non si trova solo  nei musei ma anche attorno a noi</a:t>
            </a:r>
            <a:endParaRPr lang="it-IT" sz="2400" dirty="0">
              <a:solidFill>
                <a:srgbClr val="FFFF00"/>
              </a:solidFill>
            </a:endParaRPr>
          </a:p>
        </p:txBody>
      </p:sp>
      <p:sp>
        <p:nvSpPr>
          <p:cNvPr id="14" name="Rettangolo 13"/>
          <p:cNvSpPr/>
          <p:nvPr/>
        </p:nvSpPr>
        <p:spPr>
          <a:xfrm>
            <a:off x="125587" y="980728"/>
            <a:ext cx="4374596" cy="923330"/>
          </a:xfrm>
          <a:prstGeom prst="rect">
            <a:avLst/>
          </a:prstGeom>
          <a:noFill/>
        </p:spPr>
        <p:txBody>
          <a:bodyPr wrap="none" lIns="91440" tIns="45720" rIns="91440" bIns="45720">
            <a:spAutoFit/>
          </a:bodyPr>
          <a:lstStyle/>
          <a:p>
            <a:pPr algn="ctr"/>
            <a:r>
              <a:rPr lang="it-IT"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ARTE A IMOLA</a:t>
            </a:r>
            <a:endParaRPr lang="it-IT"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500"/>
                            </p:stCondLst>
                            <p:childTnLst>
                              <p:par>
                                <p:cTn id="9" presetID="54" presetClass="entr" presetSubtype="0" accel="10000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strVal val="#ppt_w*0.05"/>
                                          </p:val>
                                        </p:tav>
                                        <p:tav tm="100000">
                                          <p:val>
                                            <p:strVal val="#ppt_w"/>
                                          </p:val>
                                        </p:tav>
                                      </p:tavLst>
                                    </p:anim>
                                    <p:anim calcmode="lin" valueType="num">
                                      <p:cBhvr>
                                        <p:cTn id="12" dur="1000" fill="hold"/>
                                        <p:tgtEl>
                                          <p:spTgt spid="6"/>
                                        </p:tgtEl>
                                        <p:attrNameLst>
                                          <p:attrName>ppt_h</p:attrName>
                                        </p:attrNameLst>
                                      </p:cBhvr>
                                      <p:tavLst>
                                        <p:tav tm="0">
                                          <p:val>
                                            <p:strVal val="#ppt_h"/>
                                          </p:val>
                                        </p:tav>
                                        <p:tav tm="100000">
                                          <p:val>
                                            <p:strVal val="#ppt_h"/>
                                          </p:val>
                                        </p:tav>
                                      </p:tavLst>
                                    </p:anim>
                                    <p:anim calcmode="lin" valueType="num">
                                      <p:cBhvr>
                                        <p:cTn id="13" dur="1000" fill="hold"/>
                                        <p:tgtEl>
                                          <p:spTgt spid="6"/>
                                        </p:tgtEl>
                                        <p:attrNameLst>
                                          <p:attrName>ppt_x</p:attrName>
                                        </p:attrNameLst>
                                      </p:cBhvr>
                                      <p:tavLst>
                                        <p:tav tm="0">
                                          <p:val>
                                            <p:strVal val="#ppt_x-.2"/>
                                          </p:val>
                                        </p:tav>
                                        <p:tav tm="100000">
                                          <p:val>
                                            <p:strVal val="#ppt_x"/>
                                          </p:val>
                                        </p:tav>
                                      </p:tavLst>
                                    </p:anim>
                                    <p:anim calcmode="lin" valueType="num">
                                      <p:cBhvr>
                                        <p:cTn id="14" dur="1000" fill="hold"/>
                                        <p:tgtEl>
                                          <p:spTgt spid="6"/>
                                        </p:tgtEl>
                                        <p:attrNameLst>
                                          <p:attrName>ppt_y</p:attrName>
                                        </p:attrNameLst>
                                      </p:cBhvr>
                                      <p:tavLst>
                                        <p:tav tm="0">
                                          <p:val>
                                            <p:strVal val="#ppt_y"/>
                                          </p:val>
                                        </p:tav>
                                        <p:tav tm="100000">
                                          <p:val>
                                            <p:strVal val="#ppt_y"/>
                                          </p:val>
                                        </p:tav>
                                      </p:tavLst>
                                    </p:anim>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9" presetClass="exit" presetSubtype="0" accel="100000" fill="hold" grpId="1" nodeType="clickEffect">
                                  <p:stCondLst>
                                    <p:cond delay="0"/>
                                  </p:stCondLst>
                                  <p:childTnLst>
                                    <p:anim calcmode="lin" valueType="num">
                                      <p:cBhvr>
                                        <p:cTn id="19" dur="500"/>
                                        <p:tgtEl>
                                          <p:spTgt spid="6"/>
                                        </p:tgtEl>
                                        <p:attrNameLst>
                                          <p:attrName>ppt_w</p:attrName>
                                        </p:attrNameLst>
                                      </p:cBhvr>
                                      <p:tavLst>
                                        <p:tav tm="0">
                                          <p:val>
                                            <p:strVal val="ppt_w"/>
                                          </p:val>
                                        </p:tav>
                                        <p:tav tm="100000">
                                          <p:val>
                                            <p:fltVal val="0"/>
                                          </p:val>
                                        </p:tav>
                                      </p:tavLst>
                                    </p:anim>
                                    <p:anim calcmode="lin" valueType="num">
                                      <p:cBhvr>
                                        <p:cTn id="20" dur="500"/>
                                        <p:tgtEl>
                                          <p:spTgt spid="6"/>
                                        </p:tgtEl>
                                        <p:attrNameLst>
                                          <p:attrName>ppt_h</p:attrName>
                                        </p:attrNameLst>
                                      </p:cBhvr>
                                      <p:tavLst>
                                        <p:tav tm="0">
                                          <p:val>
                                            <p:strVal val="ppt_h"/>
                                          </p:val>
                                        </p:tav>
                                        <p:tav tm="100000">
                                          <p:val>
                                            <p:fltVal val="0"/>
                                          </p:val>
                                        </p:tav>
                                      </p:tavLst>
                                    </p:anim>
                                    <p:anim calcmode="lin" valueType="num">
                                      <p:cBhvr>
                                        <p:cTn id="21" dur="500"/>
                                        <p:tgtEl>
                                          <p:spTgt spid="6"/>
                                        </p:tgtEl>
                                        <p:attrNameLst>
                                          <p:attrName>style.rotation</p:attrName>
                                        </p:attrNameLst>
                                      </p:cBhvr>
                                      <p:tavLst>
                                        <p:tav tm="0">
                                          <p:val>
                                            <p:fltVal val="0"/>
                                          </p:val>
                                        </p:tav>
                                        <p:tav tm="100000">
                                          <p:val>
                                            <p:fltVal val="360"/>
                                          </p:val>
                                        </p:tav>
                                      </p:tavLst>
                                    </p:anim>
                                    <p:animEffect transition="out" filter="fad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par>
                                <p:cTn id="24" presetID="21" presetClass="exit" presetSubtype="4" fill="hold" grpId="1" nodeType="withEffect">
                                  <p:stCondLst>
                                    <p:cond delay="0"/>
                                  </p:stCondLst>
                                  <p:childTnLst>
                                    <p:animEffect transition="out" filter="wheel(4)">
                                      <p:cBhvr>
                                        <p:cTn id="25" dur="1000"/>
                                        <p:tgtEl>
                                          <p:spTgt spid="5"/>
                                        </p:tgtEl>
                                      </p:cBhvr>
                                    </p:animEffect>
                                    <p:set>
                                      <p:cBhvr>
                                        <p:cTn id="26" dur="1" fill="hold">
                                          <p:stCondLst>
                                            <p:cond delay="999"/>
                                          </p:stCondLst>
                                        </p:cTn>
                                        <p:tgtEl>
                                          <p:spTgt spid="5"/>
                                        </p:tgtEl>
                                        <p:attrNameLst>
                                          <p:attrName>style.visibility</p:attrName>
                                        </p:attrNameLst>
                                      </p:cBhvr>
                                      <p:to>
                                        <p:strVal val="hidden"/>
                                      </p:to>
                                    </p:set>
                                  </p:childTnLst>
                                </p:cTn>
                              </p:par>
                            </p:childTnLst>
                          </p:cTn>
                        </p:par>
                        <p:par>
                          <p:cTn id="27" fill="hold">
                            <p:stCondLst>
                              <p:cond delay="1000"/>
                            </p:stCondLst>
                            <p:childTnLst>
                              <p:par>
                                <p:cTn id="28" presetID="48" presetClass="entr" presetSubtype="0" accel="5000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1000" fill="hold"/>
                                        <p:tgtEl>
                                          <p:spTgt spid="1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1" dur="1000" fill="hold"/>
                                        <p:tgtEl>
                                          <p:spTgt spid="14"/>
                                        </p:tgtEl>
                                        <p:attrNameLst>
                                          <p:attrName>ppt_x</p:attrName>
                                        </p:attrNameLst>
                                      </p:cBhvr>
                                      <p:tavLst>
                                        <p:tav tm="0">
                                          <p:val>
                                            <p:fltVal val="-1"/>
                                          </p:val>
                                        </p:tav>
                                        <p:tav tm="50000">
                                          <p:val>
                                            <p:fltVal val="0.95"/>
                                          </p:val>
                                        </p:tav>
                                        <p:tav tm="100000">
                                          <p:val>
                                            <p:strVal val="#ppt_x"/>
                                          </p:val>
                                        </p:tav>
                                      </p:tavLst>
                                    </p:anim>
                                    <p:anim calcmode="lin" valueType="num">
                                      <p:cBhvr>
                                        <p:cTn id="32" dur="1000" fill="hold"/>
                                        <p:tgtEl>
                                          <p:spTgt spid="14"/>
                                        </p:tgtEl>
                                        <p:attrNameLst>
                                          <p:attrName>ppt_y</p:attrName>
                                        </p:attrNameLst>
                                      </p:cBhvr>
                                      <p:tavLst>
                                        <p:tav tm="0">
                                          <p:val>
                                            <p:strVal val="#ppt_y"/>
                                          </p:val>
                                        </p:tav>
                                        <p:tav tm="100000">
                                          <p:val>
                                            <p:strVal val="#ppt_y"/>
                                          </p:val>
                                        </p:tav>
                                      </p:tavLst>
                                    </p:anim>
                                    <p:animEffect transition="in" filter="fade">
                                      <p:cBhvr>
                                        <p:cTn id="33" dur="1000"/>
                                        <p:tgtEl>
                                          <p:spTgt spid="14"/>
                                        </p:tgtEl>
                                      </p:cBhvr>
                                    </p:animEffect>
                                  </p:childTnLst>
                                </p:cTn>
                              </p:par>
                            </p:childTnLst>
                          </p:cTn>
                        </p:par>
                        <p:par>
                          <p:cTn id="34" fill="hold">
                            <p:stCondLst>
                              <p:cond delay="2000"/>
                            </p:stCondLst>
                            <p:childTnLst>
                              <p:par>
                                <p:cTn id="35" presetID="5" presetClass="entr" presetSubtype="1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heckerboard(across)">
                                      <p:cBhvr>
                                        <p:cTn id="37" dur="500"/>
                                        <p:tgtEl>
                                          <p:spTgt spid="12"/>
                                        </p:tgtEl>
                                      </p:cBhvr>
                                    </p:animEffect>
                                  </p:childTnLst>
                                </p:cTn>
                              </p:par>
                            </p:childTnLst>
                          </p:cTn>
                        </p:par>
                        <p:par>
                          <p:cTn id="38" fill="hold">
                            <p:stCondLst>
                              <p:cond delay="2500"/>
                            </p:stCondLst>
                            <p:childTnLst>
                              <p:par>
                                <p:cTn id="39" presetID="18" presetClass="entr" presetSubtype="12"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strips(downLeft)">
                                      <p:cBhvr>
                                        <p:cTn id="41" dur="500"/>
                                        <p:tgtEl>
                                          <p:spTgt spid="8"/>
                                        </p:tgtEl>
                                      </p:cBhvr>
                                    </p:animEffect>
                                  </p:childTnLst>
                                </p:cTn>
                              </p:par>
                            </p:childTnLst>
                          </p:cTn>
                        </p:par>
                        <p:par>
                          <p:cTn id="42" fill="hold">
                            <p:stCondLst>
                              <p:cond delay="3000"/>
                            </p:stCondLst>
                            <p:childTnLst>
                              <p:par>
                                <p:cTn id="43" presetID="21" presetClass="exit" presetSubtype="4" fill="hold" nodeType="afterEffect">
                                  <p:stCondLst>
                                    <p:cond delay="5000"/>
                                  </p:stCondLst>
                                  <p:childTnLst>
                                    <p:animEffect transition="out" filter="wheel(4)">
                                      <p:cBhvr>
                                        <p:cTn id="44" dur="2000"/>
                                        <p:tgtEl>
                                          <p:spTgt spid="8"/>
                                        </p:tgtEl>
                                      </p:cBhvr>
                                    </p:animEffect>
                                    <p:set>
                                      <p:cBhvr>
                                        <p:cTn id="45" dur="1" fill="hold">
                                          <p:stCondLst>
                                            <p:cond delay="1999"/>
                                          </p:stCondLst>
                                        </p:cTn>
                                        <p:tgtEl>
                                          <p:spTgt spid="8"/>
                                        </p:tgtEl>
                                        <p:attrNameLst>
                                          <p:attrName>style.visibility</p:attrName>
                                        </p:attrNameLst>
                                      </p:cBhvr>
                                      <p:to>
                                        <p:strVal val="hidden"/>
                                      </p:to>
                                    </p:set>
                                  </p:childTnLst>
                                </p:cTn>
                              </p:par>
                            </p:childTnLst>
                          </p:cTn>
                        </p:par>
                        <p:par>
                          <p:cTn id="46" fill="hold">
                            <p:stCondLst>
                              <p:cond delay="10000"/>
                            </p:stCondLst>
                            <p:childTnLst>
                              <p:par>
                                <p:cTn id="47" presetID="30" presetClass="entr" presetSubtype="0"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800" decel="100000"/>
                                        <p:tgtEl>
                                          <p:spTgt spid="7"/>
                                        </p:tgtEl>
                                      </p:cBhvr>
                                    </p:animEffect>
                                    <p:anim calcmode="lin" valueType="num">
                                      <p:cBhvr>
                                        <p:cTn id="50" dur="800" decel="100000" fill="hold"/>
                                        <p:tgtEl>
                                          <p:spTgt spid="7"/>
                                        </p:tgtEl>
                                        <p:attrNameLst>
                                          <p:attrName>style.rotation</p:attrName>
                                        </p:attrNameLst>
                                      </p:cBhvr>
                                      <p:tavLst>
                                        <p:tav tm="0">
                                          <p:val>
                                            <p:fltVal val="-90"/>
                                          </p:val>
                                        </p:tav>
                                        <p:tav tm="100000">
                                          <p:val>
                                            <p:fltVal val="0"/>
                                          </p:val>
                                        </p:tav>
                                      </p:tavLst>
                                    </p:anim>
                                    <p:anim calcmode="lin" valueType="num">
                                      <p:cBhvr>
                                        <p:cTn id="51" dur="800" decel="100000" fill="hold"/>
                                        <p:tgtEl>
                                          <p:spTgt spid="7"/>
                                        </p:tgtEl>
                                        <p:attrNameLst>
                                          <p:attrName>ppt_x</p:attrName>
                                        </p:attrNameLst>
                                      </p:cBhvr>
                                      <p:tavLst>
                                        <p:tav tm="0">
                                          <p:val>
                                            <p:strVal val="#ppt_x+0.4"/>
                                          </p:val>
                                        </p:tav>
                                        <p:tav tm="100000">
                                          <p:val>
                                            <p:strVal val="#ppt_x-0.05"/>
                                          </p:val>
                                        </p:tav>
                                      </p:tavLst>
                                    </p:anim>
                                    <p:anim calcmode="lin" valueType="num">
                                      <p:cBhvr>
                                        <p:cTn id="52" dur="800" decel="100000" fill="hold"/>
                                        <p:tgtEl>
                                          <p:spTgt spid="7"/>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55" fill="hold">
                            <p:stCondLst>
                              <p:cond delay="11000"/>
                            </p:stCondLst>
                            <p:childTnLst>
                              <p:par>
                                <p:cTn id="56" presetID="39" presetClass="exit" presetSubtype="0" decel="100000" fill="hold" nodeType="afterEffect">
                                  <p:stCondLst>
                                    <p:cond delay="5000"/>
                                  </p:stCondLst>
                                  <p:childTnLst>
                                    <p:anim calcmode="lin" valueType="num">
                                      <p:cBhvr>
                                        <p:cTn id="57" dur="1000"/>
                                        <p:tgtEl>
                                          <p:spTgt spid="7"/>
                                        </p:tgtEl>
                                        <p:attrNameLst>
                                          <p:attrName>ppt_h</p:attrName>
                                        </p:attrNameLst>
                                      </p:cBhvr>
                                      <p:tavLst>
                                        <p:tav tm="0">
                                          <p:val>
                                            <p:strVal val="ppt_h"/>
                                          </p:val>
                                        </p:tav>
                                        <p:tav tm="50000">
                                          <p:val>
                                            <p:strVal val="ppt_h/20"/>
                                          </p:val>
                                        </p:tav>
                                        <p:tav tm="100000">
                                          <p:val>
                                            <p:strVal val="ppt_h/20"/>
                                          </p:val>
                                        </p:tav>
                                      </p:tavLst>
                                    </p:anim>
                                    <p:anim calcmode="lin" valueType="num">
                                      <p:cBhvr>
                                        <p:cTn id="58" dur="1000"/>
                                        <p:tgtEl>
                                          <p:spTgt spid="7"/>
                                        </p:tgtEl>
                                        <p:attrNameLst>
                                          <p:attrName>ppt_w</p:attrName>
                                        </p:attrNameLst>
                                      </p:cBhvr>
                                      <p:tavLst>
                                        <p:tav tm="0">
                                          <p:val>
                                            <p:strVal val="ppt_w"/>
                                          </p:val>
                                        </p:tav>
                                        <p:tav tm="50000">
                                          <p:val>
                                            <p:strVal val="ppt_w+.3"/>
                                          </p:val>
                                        </p:tav>
                                        <p:tav tm="100000">
                                          <p:val>
                                            <p:strVal val="ppt_w+.3"/>
                                          </p:val>
                                        </p:tav>
                                      </p:tavLst>
                                    </p:anim>
                                    <p:anim calcmode="lin" valueType="num">
                                      <p:cBhvr>
                                        <p:cTn id="59" dur="1000"/>
                                        <p:tgtEl>
                                          <p:spTgt spid="7"/>
                                        </p:tgtEl>
                                        <p:attrNameLst>
                                          <p:attrName>ppt_x</p:attrName>
                                        </p:attrNameLst>
                                      </p:cBhvr>
                                      <p:tavLst>
                                        <p:tav tm="0">
                                          <p:val>
                                            <p:strVal val="ppt_x"/>
                                          </p:val>
                                        </p:tav>
                                        <p:tav tm="50000">
                                          <p:val>
                                            <p:strVal val="ppt_x"/>
                                          </p:val>
                                        </p:tav>
                                        <p:tav tm="100000">
                                          <p:val>
                                            <p:strVal val="ppt_x-.3"/>
                                          </p:val>
                                        </p:tav>
                                      </p:tavLst>
                                    </p:anim>
                                    <p:anim calcmode="lin" valueType="num">
                                      <p:cBhvr>
                                        <p:cTn id="60" dur="1000"/>
                                        <p:tgtEl>
                                          <p:spTgt spid="7"/>
                                        </p:tgtEl>
                                        <p:attrNameLst>
                                          <p:attrName>ppt_y</p:attrName>
                                        </p:attrNameLst>
                                      </p:cBhvr>
                                      <p:tavLst>
                                        <p:tav tm="0">
                                          <p:val>
                                            <p:strVal val="ppt_y"/>
                                          </p:val>
                                        </p:tav>
                                        <p:tav tm="100000">
                                          <p:val>
                                            <p:strVal val="ppt_y"/>
                                          </p:val>
                                        </p:tav>
                                      </p:tavLst>
                                    </p:anim>
                                    <p:set>
                                      <p:cBhvr>
                                        <p:cTn id="61" dur="1" fill="hold">
                                          <p:stCondLst>
                                            <p:cond delay="999"/>
                                          </p:stCondLst>
                                        </p:cTn>
                                        <p:tgtEl>
                                          <p:spTgt spid="7"/>
                                        </p:tgtEl>
                                        <p:attrNameLst>
                                          <p:attrName>style.visibility</p:attrName>
                                        </p:attrNameLst>
                                      </p:cBhvr>
                                      <p:to>
                                        <p:strVal val="hidden"/>
                                      </p:to>
                                    </p:set>
                                  </p:childTnLst>
                                </p:cTn>
                              </p:par>
                            </p:childTnLst>
                          </p:cTn>
                        </p:par>
                        <p:par>
                          <p:cTn id="62" fill="hold">
                            <p:stCondLst>
                              <p:cond delay="17000"/>
                            </p:stCondLst>
                            <p:childTnLst>
                              <p:par>
                                <p:cTn id="63" presetID="25" presetClass="entr" presetSubtype="0" fill="hold" nodeType="afterEffect">
                                  <p:stCondLst>
                                    <p:cond delay="500"/>
                                  </p:stCondLst>
                                  <p:childTnLst>
                                    <p:set>
                                      <p:cBhvr>
                                        <p:cTn id="64" dur="1" fill="hold">
                                          <p:stCondLst>
                                            <p:cond delay="0"/>
                                          </p:stCondLst>
                                        </p:cTn>
                                        <p:tgtEl>
                                          <p:spTgt spid="9"/>
                                        </p:tgtEl>
                                        <p:attrNameLst>
                                          <p:attrName>style.visibility</p:attrName>
                                        </p:attrNameLst>
                                      </p:cBhvr>
                                      <p:to>
                                        <p:strVal val="visible"/>
                                      </p:to>
                                    </p:set>
                                    <p:anim calcmode="lin" valueType="num">
                                      <p:cBhvr>
                                        <p:cTn id="65"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66"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67"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68" dur="1000" fill="hold"/>
                                        <p:tgtEl>
                                          <p:spTgt spid="9"/>
                                        </p:tgtEl>
                                        <p:attrNameLst>
                                          <p:attrName>ppt_h</p:attrName>
                                        </p:attrNameLst>
                                      </p:cBhvr>
                                      <p:tavLst>
                                        <p:tav tm="0">
                                          <p:val>
                                            <p:strVal val="#ppt_h"/>
                                          </p:val>
                                        </p:tav>
                                        <p:tav tm="100000">
                                          <p:val>
                                            <p:strVal val="#ppt_h"/>
                                          </p:val>
                                        </p:tav>
                                      </p:tavLst>
                                    </p:anim>
                                    <p:anim calcmode="lin" valueType="num">
                                      <p:cBhvr>
                                        <p:cTn id="69"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70"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71"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72" dur="1000" decel="50000">
                                          <p:stCondLst>
                                            <p:cond delay="0"/>
                                          </p:stCondLst>
                                        </p:cTn>
                                        <p:tgtEl>
                                          <p:spTgt spid="9"/>
                                        </p:tgtEl>
                                      </p:cBhvr>
                                    </p:animEffect>
                                  </p:childTnLst>
                                </p:cTn>
                              </p:par>
                              <p:par>
                                <p:cTn id="73" presetID="0" presetClass="path" presetSubtype="0" accel="50000" decel="50000" fill="hold" nodeType="withEffect">
                                  <p:stCondLst>
                                    <p:cond delay="500"/>
                                  </p:stCondLst>
                                  <p:childTnLst>
                                    <p:animMotion origin="layout" path="M -0.47864 -0.42484 C -0.48073 -0.24722 -0.48281 -0.06915 -0.42118 -0.00578 C -0.35937 0.05805 -0.16701 -0.03723 -0.10833 -0.04394 C -0.04948 -0.05042 -0.07899 -0.034 -0.06823 -0.04533 " pathEditMode="fixed" rAng="0" ptsTypes="aaaA">
                                      <p:cBhvr>
                                        <p:cTn id="74" dur="2000" fill="hold"/>
                                        <p:tgtEl>
                                          <p:spTgt spid="9"/>
                                        </p:tgtEl>
                                        <p:attrNameLst>
                                          <p:attrName>ppt_x</p:attrName>
                                          <p:attrName>ppt_y</p:attrName>
                                        </p:attrNameLst>
                                      </p:cBhvr>
                                      <p:rCtr x="213" y="2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12"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6" name="CasellaDiTesto 5"/>
          <p:cNvSpPr txBox="1"/>
          <p:nvPr/>
        </p:nvSpPr>
        <p:spPr>
          <a:xfrm>
            <a:off x="395536" y="1340768"/>
            <a:ext cx="4464496" cy="4893647"/>
          </a:xfrm>
          <a:prstGeom prst="rect">
            <a:avLst/>
          </a:prstGeom>
          <a:noFill/>
        </p:spPr>
        <p:txBody>
          <a:bodyPr wrap="square" rtlCol="0">
            <a:spAutoFit/>
          </a:bodyPr>
          <a:lstStyle/>
          <a:p>
            <a:pPr algn="just"/>
            <a:r>
              <a:rPr lang="it-IT" sz="2400" b="1" dirty="0" smtClean="0">
                <a:solidFill>
                  <a:srgbClr val="FFFF00"/>
                </a:solidFill>
              </a:rPr>
              <a:t>Sono molti gli </a:t>
            </a:r>
            <a:r>
              <a:rPr lang="it-IT" sz="2400" b="1" dirty="0" err="1" smtClean="0">
                <a:solidFill>
                  <a:srgbClr val="FFFF00"/>
                </a:solidFill>
              </a:rPr>
              <a:t>street</a:t>
            </a:r>
            <a:r>
              <a:rPr lang="it-IT" sz="2400" b="1" dirty="0" smtClean="0">
                <a:solidFill>
                  <a:srgbClr val="FFFF00"/>
                </a:solidFill>
              </a:rPr>
              <a:t> </a:t>
            </a:r>
            <a:r>
              <a:rPr lang="it-IT" sz="2400" b="1" dirty="0" err="1" smtClean="0">
                <a:solidFill>
                  <a:srgbClr val="FFFF00"/>
                </a:solidFill>
              </a:rPr>
              <a:t>artist</a:t>
            </a:r>
            <a:r>
              <a:rPr lang="it-IT" sz="2400" b="1" dirty="0" smtClean="0">
                <a:solidFill>
                  <a:srgbClr val="FFFF00"/>
                </a:solidFill>
              </a:rPr>
              <a:t>, il maggior esponente conosciuto adesso è </a:t>
            </a:r>
            <a:r>
              <a:rPr lang="it-IT" sz="2400" b="1" dirty="0" err="1" smtClean="0">
                <a:solidFill>
                  <a:srgbClr val="FFFF00"/>
                </a:solidFill>
              </a:rPr>
              <a:t>Banksy</a:t>
            </a:r>
            <a:r>
              <a:rPr lang="it-IT" sz="2400" b="1" dirty="0" smtClean="0">
                <a:solidFill>
                  <a:srgbClr val="FFFF00"/>
                </a:solidFill>
              </a:rPr>
              <a:t>. Il vero nome non è noto ma sappiamo che è cresciuto a Bristol, le sue opere sono spesso a sfondo satirico e riguardano sopra tutto argomenti come la politica,la cultura e l’etica. La tecnica che preferisce è  lo stencil ( una tecnica divenuta famosa grazie a lui, consiste nel creare una sagoma dell’immagine che si vuole riprodurre).</a:t>
            </a:r>
            <a:endParaRPr lang="it-IT" sz="2400" b="1" dirty="0">
              <a:solidFill>
                <a:srgbClr val="FFFF00"/>
              </a:solidFill>
            </a:endParaRPr>
          </a:p>
        </p:txBody>
      </p:sp>
      <p:sp>
        <p:nvSpPr>
          <p:cNvPr id="9" name="Rettangolo 8"/>
          <p:cNvSpPr/>
          <p:nvPr/>
        </p:nvSpPr>
        <p:spPr>
          <a:xfrm>
            <a:off x="2341325" y="332656"/>
            <a:ext cx="4407618" cy="923330"/>
          </a:xfrm>
          <a:prstGeom prst="rect">
            <a:avLst/>
          </a:prstGeom>
          <a:noFill/>
        </p:spPr>
        <p:txBody>
          <a:bodyPr wrap="none" lIns="91440" tIns="45720" rIns="91440" bIns="45720">
            <a:spAutoFit/>
          </a:bodyPr>
          <a:lstStyle/>
          <a:p>
            <a:pPr algn="ctr"/>
            <a:r>
              <a:rPr lang="it-IT"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STREET ARTIST</a:t>
            </a:r>
            <a:endParaRPr lang="it-IT"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1" name="Immagine 10" descr="BANSKY SCRITTA.jpeg"/>
          <p:cNvPicPr>
            <a:picLocks noChangeAspect="1"/>
          </p:cNvPicPr>
          <p:nvPr/>
        </p:nvPicPr>
        <p:blipFill>
          <a:blip r:embed="rId3" cstate="print"/>
          <a:stretch>
            <a:fillRect/>
          </a:stretch>
        </p:blipFill>
        <p:spPr>
          <a:xfrm>
            <a:off x="5004048" y="1772816"/>
            <a:ext cx="3990059" cy="4896544"/>
          </a:xfrm>
          <a:prstGeom prst="rect">
            <a:avLst/>
          </a:prstGeom>
        </p:spPr>
      </p:pic>
      <p:sp>
        <p:nvSpPr>
          <p:cNvPr id="12" name="CasellaDiTesto 11"/>
          <p:cNvSpPr txBox="1"/>
          <p:nvPr/>
        </p:nvSpPr>
        <p:spPr>
          <a:xfrm>
            <a:off x="5111552" y="1124744"/>
            <a:ext cx="4032448" cy="5170646"/>
          </a:xfrm>
          <a:prstGeom prst="rect">
            <a:avLst/>
          </a:prstGeom>
          <a:noFill/>
        </p:spPr>
        <p:txBody>
          <a:bodyPr wrap="square" rtlCol="0">
            <a:spAutoFit/>
          </a:bodyPr>
          <a:lstStyle/>
          <a:p>
            <a:pPr algn="just"/>
            <a:r>
              <a:rPr lang="it-IT" sz="2200" dirty="0" err="1" smtClean="0">
                <a:solidFill>
                  <a:srgbClr val="FFFF00"/>
                </a:solidFill>
              </a:rPr>
              <a:t>Banksy</a:t>
            </a:r>
            <a:r>
              <a:rPr lang="it-IT" sz="2200" dirty="0" smtClean="0">
                <a:solidFill>
                  <a:srgbClr val="FFFF00"/>
                </a:solidFill>
              </a:rPr>
              <a:t> </a:t>
            </a:r>
            <a:r>
              <a:rPr lang="it-IT" sz="2200" dirty="0" smtClean="0">
                <a:solidFill>
                  <a:srgbClr val="FFFF00"/>
                </a:solidFill>
              </a:rPr>
              <a:t>crea opere molto belle per la maggior parte dei critici, anche se sono minimaliste. Le sue opere non sono enormi ma piccole pitture che si soffermano sul significato che l’artista dipingendo vuole dare. In quest’immagine ad esempio abbiamo un ragazzo che sta tirando un mazzo di fiori invece che una molotov. </a:t>
            </a:r>
            <a:r>
              <a:rPr lang="it-IT" sz="2200" dirty="0" err="1" smtClean="0">
                <a:solidFill>
                  <a:srgbClr val="FFFF00"/>
                </a:solidFill>
              </a:rPr>
              <a:t>Banksy</a:t>
            </a:r>
            <a:r>
              <a:rPr lang="it-IT" sz="2200" dirty="0" smtClean="0">
                <a:solidFill>
                  <a:srgbClr val="FFFF00"/>
                </a:solidFill>
              </a:rPr>
              <a:t> ha commentato questa pittura con una frase che per alcuni non ha significato ma ad altri fa riflettere: LOVE IS IN THE AIR</a:t>
            </a:r>
            <a:endParaRPr lang="it-IT" sz="2200" dirty="0">
              <a:solidFill>
                <a:srgbClr val="FFFF00"/>
              </a:solidFill>
            </a:endParaRPr>
          </a:p>
        </p:txBody>
      </p:sp>
      <p:pic>
        <p:nvPicPr>
          <p:cNvPr id="13" name="Immagine 12" descr="FIORI.jpg"/>
          <p:cNvPicPr>
            <a:picLocks noChangeAspect="1"/>
          </p:cNvPicPr>
          <p:nvPr/>
        </p:nvPicPr>
        <p:blipFill>
          <a:blip r:embed="rId4" cstate="print"/>
          <a:stretch>
            <a:fillRect/>
          </a:stretch>
        </p:blipFill>
        <p:spPr>
          <a:xfrm>
            <a:off x="323528" y="1988840"/>
            <a:ext cx="4824536" cy="3679512"/>
          </a:xfrm>
          <a:prstGeom prst="rect">
            <a:avLst/>
          </a:prstGeom>
        </p:spPr>
      </p:pic>
      <p:sp>
        <p:nvSpPr>
          <p:cNvPr id="14" name="Freccia a destra 13"/>
          <p:cNvSpPr/>
          <p:nvPr/>
        </p:nvSpPr>
        <p:spPr>
          <a:xfrm rot="18638028">
            <a:off x="3072618" y="5576524"/>
            <a:ext cx="1180106"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p:cNvSpPr txBox="1"/>
          <p:nvPr/>
        </p:nvSpPr>
        <p:spPr>
          <a:xfrm>
            <a:off x="539552" y="5733256"/>
            <a:ext cx="2376264" cy="923330"/>
          </a:xfrm>
          <a:prstGeom prst="rect">
            <a:avLst/>
          </a:prstGeom>
          <a:noFill/>
        </p:spPr>
        <p:txBody>
          <a:bodyPr wrap="square" rtlCol="0">
            <a:spAutoFit/>
          </a:bodyPr>
          <a:lstStyle/>
          <a:p>
            <a:pPr algn="just"/>
            <a:r>
              <a:rPr lang="it-IT" dirty="0" smtClean="0">
                <a:solidFill>
                  <a:srgbClr val="FFFF00"/>
                </a:solidFill>
              </a:rPr>
              <a:t>Questa è la </a:t>
            </a:r>
            <a:r>
              <a:rPr lang="it-IT" dirty="0" err="1" smtClean="0">
                <a:solidFill>
                  <a:srgbClr val="FFFF00"/>
                </a:solidFill>
              </a:rPr>
              <a:t>tag</a:t>
            </a:r>
            <a:r>
              <a:rPr lang="it-IT" dirty="0" smtClean="0">
                <a:solidFill>
                  <a:srgbClr val="FFFF00"/>
                </a:solidFill>
              </a:rPr>
              <a:t> di </a:t>
            </a:r>
            <a:r>
              <a:rPr lang="it-IT" dirty="0" err="1" smtClean="0">
                <a:solidFill>
                  <a:srgbClr val="FFFF00"/>
                </a:solidFill>
              </a:rPr>
              <a:t>Baksy</a:t>
            </a:r>
            <a:r>
              <a:rPr lang="it-IT" dirty="0" smtClean="0">
                <a:solidFill>
                  <a:srgbClr val="FFFF00"/>
                </a:solidFill>
              </a:rPr>
              <a:t> (la </a:t>
            </a:r>
            <a:r>
              <a:rPr lang="it-IT" dirty="0" err="1" smtClean="0">
                <a:solidFill>
                  <a:srgbClr val="FFFF00"/>
                </a:solidFill>
              </a:rPr>
              <a:t>tag</a:t>
            </a:r>
            <a:r>
              <a:rPr lang="it-IT" dirty="0" smtClean="0">
                <a:solidFill>
                  <a:srgbClr val="FFFF00"/>
                </a:solidFill>
              </a:rPr>
              <a:t> è la firma del pittore)</a:t>
            </a:r>
            <a:endParaRPr lang="it-IT"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ppt_w</p:attrName>
                                        </p:attrNameLst>
                                      </p:cBhvr>
                                      <p:tavLst>
                                        <p:tav tm="0" fmla="#ppt_w*sin(2.5*pi*$)">
                                          <p:val>
                                            <p:fltVal val="0"/>
                                          </p:val>
                                        </p:tav>
                                        <p:tav tm="100000">
                                          <p:val>
                                            <p:fltVal val="1"/>
                                          </p:val>
                                        </p:tav>
                                      </p:tavLst>
                                    </p:anim>
                                    <p:anim calcmode="lin" valueType="num">
                                      <p:cBhvr>
                                        <p:cTn id="9" dur="1000" fill="hold"/>
                                        <p:tgtEl>
                                          <p:spTgt spid="9"/>
                                        </p:tgtEl>
                                        <p:attrNameLst>
                                          <p:attrName>ppt_h</p:attrName>
                                        </p:attrNameLst>
                                      </p:cBhvr>
                                      <p:tavLst>
                                        <p:tav tm="0">
                                          <p:val>
                                            <p:strVal val="#ppt_h"/>
                                          </p:val>
                                        </p:tav>
                                        <p:tav tm="100000">
                                          <p:val>
                                            <p:strVal val="#ppt_h"/>
                                          </p:val>
                                        </p:tav>
                                      </p:tavLst>
                                    </p:anim>
                                  </p:childTnLst>
                                </p:cTn>
                              </p:par>
                            </p:childTnLst>
                          </p:cTn>
                        </p:par>
                        <p:par>
                          <p:cTn id="10" fill="hold">
                            <p:stCondLst>
                              <p:cond delay="2100"/>
                            </p:stCondLst>
                            <p:childTnLst>
                              <p:par>
                                <p:cTn id="11" presetID="18" presetClass="entr" presetSubtype="12" fill="hold" nodeType="afterEffect">
                                  <p:stCondLst>
                                    <p:cond delay="50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strips(downLeft)">
                                      <p:cBhvr>
                                        <p:cTn id="13" dur="1000"/>
                                        <p:tgtEl>
                                          <p:spTgt spid="6">
                                            <p:txEl>
                                              <p:pRg st="0" end="0"/>
                                            </p:txEl>
                                          </p:spTgt>
                                        </p:tgtEl>
                                      </p:cBhvr>
                                    </p:animEffect>
                                  </p:childTnLst>
                                </p:cTn>
                              </p:par>
                            </p:childTnLst>
                          </p:cTn>
                        </p:par>
                        <p:par>
                          <p:cTn id="14" fill="hold">
                            <p:stCondLst>
                              <p:cond delay="3600"/>
                            </p:stCondLst>
                            <p:childTnLst>
                              <p:par>
                                <p:cTn id="15" presetID="13" presetClass="entr" presetSubtype="32" fill="hold" nodeType="afterEffect">
                                  <p:stCondLst>
                                    <p:cond delay="500"/>
                                  </p:stCondLst>
                                  <p:childTnLst>
                                    <p:set>
                                      <p:cBhvr>
                                        <p:cTn id="16" dur="1" fill="hold">
                                          <p:stCondLst>
                                            <p:cond delay="0"/>
                                          </p:stCondLst>
                                        </p:cTn>
                                        <p:tgtEl>
                                          <p:spTgt spid="11"/>
                                        </p:tgtEl>
                                        <p:attrNameLst>
                                          <p:attrName>style.visibility</p:attrName>
                                        </p:attrNameLst>
                                      </p:cBhvr>
                                      <p:to>
                                        <p:strVal val="visible"/>
                                      </p:to>
                                    </p:set>
                                    <p:animEffect transition="in" filter="plus(out)">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grpId="0" nodeType="clickEffect">
                                  <p:stCondLst>
                                    <p:cond delay="0"/>
                                  </p:stCondLst>
                                  <p:childTnLst>
                                    <p:anim calcmode="lin" valueType="num">
                                      <p:cBhvr additive="base">
                                        <p:cTn id="21" dur="500"/>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2" dur="500"/>
                                        <p:tgtEl>
                                          <p:spTgt spid="6">
                                            <p:txEl>
                                              <p:pRg st="0" end="0"/>
                                            </p:txEl>
                                          </p:spTgt>
                                        </p:tgtEl>
                                        <p:attrNameLst>
                                          <p:attrName>ppt_y</p:attrName>
                                        </p:attrNameLst>
                                      </p:cBhvr>
                                      <p:tavLst>
                                        <p:tav tm="0">
                                          <p:val>
                                            <p:strVal val="ppt_y"/>
                                          </p:val>
                                        </p:tav>
                                        <p:tav tm="100000">
                                          <p:val>
                                            <p:strVal val="1+ppt_h/2"/>
                                          </p:val>
                                        </p:tav>
                                      </p:tavLst>
                                    </p:anim>
                                    <p:set>
                                      <p:cBhvr>
                                        <p:cTn id="23" dur="1" fill="hold">
                                          <p:stCondLst>
                                            <p:cond delay="499"/>
                                          </p:stCondLst>
                                        </p:cTn>
                                        <p:tgtEl>
                                          <p:spTgt spid="6">
                                            <p:txEl>
                                              <p:pRg st="0" end="0"/>
                                            </p:txEl>
                                          </p:spTgt>
                                        </p:tgtEl>
                                        <p:attrNameLst>
                                          <p:attrName>style.visibility</p:attrName>
                                        </p:attrNameLst>
                                      </p:cBhvr>
                                      <p:to>
                                        <p:strVal val="hidden"/>
                                      </p:to>
                                    </p:set>
                                  </p:childTnLst>
                                </p:cTn>
                              </p:par>
                              <p:par>
                                <p:cTn id="24" presetID="2" presetClass="exit" presetSubtype="1" fill="hold" nodeType="withEffect">
                                  <p:stCondLst>
                                    <p:cond delay="0"/>
                                  </p:stCondLst>
                                  <p:childTnLst>
                                    <p:anim calcmode="lin" valueType="num">
                                      <p:cBhvr additive="base">
                                        <p:cTn id="25" dur="500"/>
                                        <p:tgtEl>
                                          <p:spTgt spid="11"/>
                                        </p:tgtEl>
                                        <p:attrNameLst>
                                          <p:attrName>ppt_x</p:attrName>
                                        </p:attrNameLst>
                                      </p:cBhvr>
                                      <p:tavLst>
                                        <p:tav tm="0">
                                          <p:val>
                                            <p:strVal val="ppt_x"/>
                                          </p:val>
                                        </p:tav>
                                        <p:tav tm="100000">
                                          <p:val>
                                            <p:strVal val="ppt_x"/>
                                          </p:val>
                                        </p:tav>
                                      </p:tavLst>
                                    </p:anim>
                                    <p:anim calcmode="lin" valueType="num">
                                      <p:cBhvr additive="base">
                                        <p:cTn id="26" dur="500"/>
                                        <p:tgtEl>
                                          <p:spTgt spid="11"/>
                                        </p:tgtEl>
                                        <p:attrNameLst>
                                          <p:attrName>ppt_y</p:attrName>
                                        </p:attrNameLst>
                                      </p:cBhvr>
                                      <p:tavLst>
                                        <p:tav tm="0">
                                          <p:val>
                                            <p:strVal val="ppt_y"/>
                                          </p:val>
                                        </p:tav>
                                        <p:tav tm="100000">
                                          <p:val>
                                            <p:strVal val="0-ppt_h/2"/>
                                          </p:val>
                                        </p:tav>
                                      </p:tavLst>
                                    </p:anim>
                                    <p:set>
                                      <p:cBhvr>
                                        <p:cTn id="27" dur="1" fill="hold">
                                          <p:stCondLst>
                                            <p:cond delay="499"/>
                                          </p:stCondLst>
                                        </p:cTn>
                                        <p:tgtEl>
                                          <p:spTgt spid="11"/>
                                        </p:tgtEl>
                                        <p:attrNameLst>
                                          <p:attrName>style.visibility</p:attrName>
                                        </p:attrNameLst>
                                      </p:cBhvr>
                                      <p:to>
                                        <p:strVal val="hidden"/>
                                      </p:to>
                                    </p:set>
                                  </p:childTnLst>
                                </p:cTn>
                              </p:par>
                            </p:childTnLst>
                          </p:cTn>
                        </p:par>
                        <p:par>
                          <p:cTn id="28" fill="hold">
                            <p:stCondLst>
                              <p:cond delay="500"/>
                            </p:stCondLst>
                            <p:childTnLst>
                              <p:par>
                                <p:cTn id="29" presetID="55"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strVal val="#ppt_w*0.70"/>
                                          </p:val>
                                        </p:tav>
                                        <p:tav tm="100000">
                                          <p:val>
                                            <p:strVal val="#ppt_w"/>
                                          </p:val>
                                        </p:tav>
                                      </p:tavLst>
                                    </p:anim>
                                    <p:anim calcmode="lin" valueType="num">
                                      <p:cBhvr>
                                        <p:cTn id="32" dur="1000" fill="hold"/>
                                        <p:tgtEl>
                                          <p:spTgt spid="12"/>
                                        </p:tgtEl>
                                        <p:attrNameLst>
                                          <p:attrName>ppt_h</p:attrName>
                                        </p:attrNameLst>
                                      </p:cBhvr>
                                      <p:tavLst>
                                        <p:tav tm="0">
                                          <p:val>
                                            <p:strVal val="#ppt_h"/>
                                          </p:val>
                                        </p:tav>
                                        <p:tav tm="100000">
                                          <p:val>
                                            <p:strVal val="#ppt_h"/>
                                          </p:val>
                                        </p:tav>
                                      </p:tavLst>
                                    </p:anim>
                                    <p:animEffect transition="in" filter="fade">
                                      <p:cBhvr>
                                        <p:cTn id="33" dur="1000"/>
                                        <p:tgtEl>
                                          <p:spTgt spid="12"/>
                                        </p:tgtEl>
                                      </p:cBhvr>
                                    </p:animEffect>
                                  </p:childTnLst>
                                </p:cTn>
                              </p:par>
                            </p:childTnLst>
                          </p:cTn>
                        </p:par>
                        <p:par>
                          <p:cTn id="34" fill="hold">
                            <p:stCondLst>
                              <p:cond delay="1500"/>
                            </p:stCondLst>
                            <p:childTnLst>
                              <p:par>
                                <p:cTn id="35" presetID="5" presetClass="entr" presetSubtype="10" fill="hold" nodeType="afterEffect">
                                  <p:stCondLst>
                                    <p:cond delay="500"/>
                                  </p:stCondLst>
                                  <p:childTnLst>
                                    <p:set>
                                      <p:cBhvr>
                                        <p:cTn id="36" dur="1" fill="hold">
                                          <p:stCondLst>
                                            <p:cond delay="0"/>
                                          </p:stCondLst>
                                        </p:cTn>
                                        <p:tgtEl>
                                          <p:spTgt spid="13"/>
                                        </p:tgtEl>
                                        <p:attrNameLst>
                                          <p:attrName>style.visibility</p:attrName>
                                        </p:attrNameLst>
                                      </p:cBhvr>
                                      <p:to>
                                        <p:strVal val="visible"/>
                                      </p:to>
                                    </p:set>
                                    <p:animEffect transition="in" filter="checkerboard(across)">
                                      <p:cBhvr>
                                        <p:cTn id="37" dur="500"/>
                                        <p:tgtEl>
                                          <p:spTgt spid="13"/>
                                        </p:tgtEl>
                                      </p:cBhvr>
                                    </p:animEffect>
                                  </p:childTnLst>
                                </p:cTn>
                              </p:par>
                            </p:childTnLst>
                          </p:cTn>
                        </p:par>
                        <p:par>
                          <p:cTn id="38" fill="hold">
                            <p:stCondLst>
                              <p:cond delay="2500"/>
                            </p:stCondLst>
                            <p:childTnLst>
                              <p:par>
                                <p:cTn id="39" presetID="0" presetClass="path" presetSubtype="0" accel="50000" decel="50000" fill="hold" nodeType="afterEffect">
                                  <p:stCondLst>
                                    <p:cond delay="0"/>
                                  </p:stCondLst>
                                  <p:childTnLst>
                                    <p:animMotion origin="layout" path="M -0.11823 -0.09528 C -0.11441 -0.08187 -0.11684 -0.0673 -0.11962 -0.05389 C -0.12014 -0.05088 -0.12049 -0.04787 -0.12101 -0.04487 C -0.12188 -0.03978 -0.12361 -0.02983 -0.12361 -0.0296 C -0.12118 0.00277 -0.12205 0.00462 -0.11424 0.02937 C -0.11215 0.03608 -0.11233 0.04163 -0.10868 0.04741 C -0.10608 0.05597 -0.10417 0.06337 -0.10052 0.07123 C -0.09983 0.07539 -0.09549 0.09019 -0.09236 0.09343 C -0.09132 0.09482 -0.08958 0.09459 -0.08837 0.09505 C -0.08698 0.09598 -0.08576 0.09736 -0.08438 0.09806 C -0.08177 0.09944 -0.07622 0.10106 -0.07622 0.10129 C -0.06667 0.10037 -0.05712 0.10106 -0.04757 0.09944 C -0.04288 0.09875 -0.0382 0.09043 -0.03403 0.08765 C -0.03038 0.08233 -0.02934 0.08164 -0.02726 0.07562 C -0.02622 0.07285 -0.02448 0.06684 -0.02448 0.06707 C -0.02361 0.04487 -0.02274 0.02336 -0.02031 0.00139 C -0.01997 -0.01642 -0.01997 -0.03423 -0.0191 -0.05227 C -0.01788 -0.07956 -0.00521 -0.0895 0.01354 -0.1043 C 0.0243 -0.11286 0.01927 -0.11055 0.02708 -0.11332 C 0.06111 -0.11286 0.10712 -0.13992 0.12899 -0.1117 C 0.15434 -0.07956 0.12934 -0.0266 0.12778 0.01619 C 0.1276 0.02151 0.12101 0.02382 0.11805 0.02798 C 0.10885 0.0414 0.10538 0.04926 0.09236 0.05782 C 0.08958 0.05967 0.08698 0.06175 0.0842 0.06383 C 0.08108 0.06614 0.07326 0.06684 0.07326 0.06707 C 0.0625 0.06637 0.05121 0.06799 0.04062 0.06522 C 0.03819 0.06452 0.03906 0.06013 0.03802 0.05782 C 0.03489 0.05065 0.02882 0.04579 0.02309 0.0414 C 0.02101 0.03816 0.01788 0.03585 0.01632 0.03261 C 0.01528 0.03076 0.0158 0.02845 0.01493 0.0266 C 0.01354 0.02382 0.01128 0.02174 0.00955 0.01919 C 0.00712 0.01133 1.11111E-6 0.00879 1.11111E-6 5.08788E-7 " pathEditMode="relative" rAng="0" ptsTypes="fffffffffffffffffffffffffffffffA">
                                      <p:cBhvr>
                                        <p:cTn id="40" dur="2000" fill="hold"/>
                                        <p:tgtEl>
                                          <p:spTgt spid="13"/>
                                        </p:tgtEl>
                                        <p:attrNameLst>
                                          <p:attrName>ppt_x</p:attrName>
                                          <p:attrName>ppt_y</p:attrName>
                                        </p:attrNameLst>
                                      </p:cBhvr>
                                      <p:rCtr x="134" y="76"/>
                                    </p:animMotion>
                                  </p:childTnLst>
                                </p:cTn>
                              </p:par>
                            </p:childTnLst>
                          </p:cTn>
                        </p:par>
                        <p:par>
                          <p:cTn id="41" fill="hold">
                            <p:stCondLst>
                              <p:cond delay="4500"/>
                            </p:stCondLst>
                            <p:childTnLst>
                              <p:par>
                                <p:cTn id="42" presetID="48" presetClass="entr" presetSubtype="0" accel="5000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5" dur="1000" fill="hold"/>
                                        <p:tgtEl>
                                          <p:spTgt spid="14"/>
                                        </p:tgtEl>
                                        <p:attrNameLst>
                                          <p:attrName>ppt_x</p:attrName>
                                        </p:attrNameLst>
                                      </p:cBhvr>
                                      <p:tavLst>
                                        <p:tav tm="0">
                                          <p:val>
                                            <p:fltVal val="-1"/>
                                          </p:val>
                                        </p:tav>
                                        <p:tav tm="50000">
                                          <p:val>
                                            <p:fltVal val="0.95"/>
                                          </p:val>
                                        </p:tav>
                                        <p:tav tm="100000">
                                          <p:val>
                                            <p:strVal val="#ppt_x"/>
                                          </p:val>
                                        </p:tav>
                                      </p:tavLst>
                                    </p:anim>
                                    <p:anim calcmode="lin" valueType="num">
                                      <p:cBhvr>
                                        <p:cTn id="46" dur="1000" fill="hold"/>
                                        <p:tgtEl>
                                          <p:spTgt spid="14"/>
                                        </p:tgtEl>
                                        <p:attrNameLst>
                                          <p:attrName>ppt_y</p:attrName>
                                        </p:attrNameLst>
                                      </p:cBhvr>
                                      <p:tavLst>
                                        <p:tav tm="0">
                                          <p:val>
                                            <p:strVal val="#ppt_y"/>
                                          </p:val>
                                        </p:tav>
                                        <p:tav tm="100000">
                                          <p:val>
                                            <p:strVal val="#ppt_y"/>
                                          </p:val>
                                        </p:tav>
                                      </p:tavLst>
                                    </p:anim>
                                    <p:animEffect transition="in" filter="fade">
                                      <p:cBhvr>
                                        <p:cTn id="47" dur="1000"/>
                                        <p:tgtEl>
                                          <p:spTgt spid="14"/>
                                        </p:tgtEl>
                                      </p:cBhvr>
                                    </p:animEffect>
                                  </p:childTnLst>
                                </p:cTn>
                              </p:par>
                              <p:par>
                                <p:cTn id="48" presetID="48" presetClass="entr" presetSubtype="0" accel="5000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1000" fill="hold"/>
                                        <p:tgtEl>
                                          <p:spTgt spid="1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1" dur="1000" fill="hold"/>
                                        <p:tgtEl>
                                          <p:spTgt spid="15"/>
                                        </p:tgtEl>
                                        <p:attrNameLst>
                                          <p:attrName>ppt_x</p:attrName>
                                        </p:attrNameLst>
                                      </p:cBhvr>
                                      <p:tavLst>
                                        <p:tav tm="0">
                                          <p:val>
                                            <p:fltVal val="-1"/>
                                          </p:val>
                                        </p:tav>
                                        <p:tav tm="50000">
                                          <p:val>
                                            <p:fltVal val="0.95"/>
                                          </p:val>
                                        </p:tav>
                                        <p:tav tm="100000">
                                          <p:val>
                                            <p:strVal val="#ppt_x"/>
                                          </p:val>
                                        </p:tav>
                                      </p:tavLst>
                                    </p:anim>
                                    <p:anim calcmode="lin" valueType="num">
                                      <p:cBhvr>
                                        <p:cTn id="52" dur="1000" fill="hold"/>
                                        <p:tgtEl>
                                          <p:spTgt spid="15"/>
                                        </p:tgtEl>
                                        <p:attrNameLst>
                                          <p:attrName>ppt_y</p:attrName>
                                        </p:attrNameLst>
                                      </p:cBhvr>
                                      <p:tavLst>
                                        <p:tav tm="0">
                                          <p:val>
                                            <p:strVal val="#ppt_y"/>
                                          </p:val>
                                        </p:tav>
                                        <p:tav tm="100000">
                                          <p:val>
                                            <p:strVal val="#ppt_y"/>
                                          </p:val>
                                        </p:tav>
                                      </p:tavLst>
                                    </p:anim>
                                    <p:animEffect transition="in" filter="fade">
                                      <p:cBhvr>
                                        <p:cTn id="53"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9" grpId="0"/>
      <p:bldP spid="12" grpId="0"/>
      <p:bldP spid="14" grpId="0" animBg="1"/>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8000" r="-8000"/>
          </a:stretch>
        </a:blipFill>
        <a:effectLst/>
      </p:bgPr>
    </p:bg>
    <p:spTree>
      <p:nvGrpSpPr>
        <p:cNvPr id="1" name=""/>
        <p:cNvGrpSpPr/>
        <p:nvPr/>
      </p:nvGrpSpPr>
      <p:grpSpPr>
        <a:xfrm>
          <a:off x="0" y="0"/>
          <a:ext cx="0" cy="0"/>
          <a:chOff x="0" y="0"/>
          <a:chExt cx="0" cy="0"/>
        </a:xfrm>
      </p:grpSpPr>
      <p:sp>
        <p:nvSpPr>
          <p:cNvPr id="5" name="CasellaDiTesto 4"/>
          <p:cNvSpPr txBox="1"/>
          <p:nvPr/>
        </p:nvSpPr>
        <p:spPr>
          <a:xfrm>
            <a:off x="4644008" y="0"/>
            <a:ext cx="4212976" cy="830997"/>
          </a:xfrm>
          <a:prstGeom prst="rect">
            <a:avLst/>
          </a:prstGeom>
          <a:noFill/>
        </p:spPr>
        <p:txBody>
          <a:bodyPr wrap="square" rtlCol="0">
            <a:spAutoFit/>
          </a:bodyPr>
          <a:lstStyle/>
          <a:p>
            <a:r>
              <a:rPr lang="it-IT" sz="4800" dirty="0" smtClean="0">
                <a:solidFill>
                  <a:schemeClr val="bg1"/>
                </a:solidFill>
              </a:rPr>
              <a:t>progetti futuri</a:t>
            </a:r>
            <a:endParaRPr lang="it-IT" sz="4800" dirty="0">
              <a:solidFill>
                <a:schemeClr val="bg1"/>
              </a:solidFill>
            </a:endParaRPr>
          </a:p>
        </p:txBody>
      </p:sp>
      <p:sp>
        <p:nvSpPr>
          <p:cNvPr id="6" name="CasellaDiTesto 5"/>
          <p:cNvSpPr txBox="1"/>
          <p:nvPr/>
        </p:nvSpPr>
        <p:spPr>
          <a:xfrm>
            <a:off x="4644008" y="1340768"/>
            <a:ext cx="3744416" cy="5262979"/>
          </a:xfrm>
          <a:prstGeom prst="rect">
            <a:avLst/>
          </a:prstGeom>
          <a:noFill/>
        </p:spPr>
        <p:txBody>
          <a:bodyPr wrap="square" rtlCol="0">
            <a:spAutoFit/>
          </a:bodyPr>
          <a:lstStyle/>
          <a:p>
            <a:pPr algn="just"/>
            <a:r>
              <a:rPr lang="it-IT" sz="2400" b="1" dirty="0" smtClean="0">
                <a:solidFill>
                  <a:srgbClr val="000000"/>
                </a:solidFill>
              </a:rPr>
              <a:t>La </a:t>
            </a:r>
            <a:r>
              <a:rPr lang="it-IT" sz="2400" b="1" dirty="0" err="1" smtClean="0">
                <a:solidFill>
                  <a:srgbClr val="000000"/>
                </a:solidFill>
              </a:rPr>
              <a:t>street</a:t>
            </a:r>
            <a:r>
              <a:rPr lang="it-IT" sz="2400" b="1" dirty="0" smtClean="0">
                <a:solidFill>
                  <a:srgbClr val="000000"/>
                </a:solidFill>
              </a:rPr>
              <a:t> art non si è fermata solo alla pittura per gli artisti ma si sta espandendo a vista d’occhio. È appena partito un progetto che vedrà coinvolti gli alunni di una scuola a </a:t>
            </a:r>
            <a:r>
              <a:rPr lang="it-IT" sz="2400" b="1" dirty="0" smtClean="0">
                <a:solidFill>
                  <a:srgbClr val="000000"/>
                </a:solidFill>
              </a:rPr>
              <a:t>F</a:t>
            </a:r>
            <a:r>
              <a:rPr lang="it-IT" sz="2400" b="1" dirty="0" smtClean="0">
                <a:solidFill>
                  <a:srgbClr val="000000"/>
                </a:solidFill>
              </a:rPr>
              <a:t>ontana Liri (Lazio), si tratta di un progetto dove i ragazzi si divertiranno con l’aiuto di esperti a realizzare vere e proprie opere d’arte che verranno esposte pubblicamente.</a:t>
            </a:r>
            <a:endParaRPr lang="it-IT" sz="2400" b="1" dirty="0">
              <a:solidFill>
                <a:srgbClr val="000000"/>
              </a:solidFill>
            </a:endParaRPr>
          </a:p>
        </p:txBody>
      </p:sp>
      <p:pic>
        <p:nvPicPr>
          <p:cNvPr id="7" name="Immagine 6" descr="donne.jpg"/>
          <p:cNvPicPr>
            <a:picLocks noChangeAspect="1"/>
          </p:cNvPicPr>
          <p:nvPr/>
        </p:nvPicPr>
        <p:blipFill>
          <a:blip r:embed="rId3" cstate="print"/>
          <a:stretch>
            <a:fillRect/>
          </a:stretch>
        </p:blipFill>
        <p:spPr>
          <a:xfrm>
            <a:off x="179512" y="1340768"/>
            <a:ext cx="4322766" cy="4392488"/>
          </a:xfrm>
          <a:prstGeom prst="rect">
            <a:avLst/>
          </a:prstGeom>
        </p:spPr>
      </p:pic>
      <p:sp>
        <p:nvSpPr>
          <p:cNvPr id="8" name="CasellaDiTesto 7"/>
          <p:cNvSpPr txBox="1"/>
          <p:nvPr/>
        </p:nvSpPr>
        <p:spPr>
          <a:xfrm>
            <a:off x="4716016" y="1052736"/>
            <a:ext cx="4283968" cy="5509200"/>
          </a:xfrm>
          <a:prstGeom prst="rect">
            <a:avLst/>
          </a:prstGeom>
          <a:noFill/>
        </p:spPr>
        <p:txBody>
          <a:bodyPr wrap="square" rtlCol="0">
            <a:spAutoFit/>
          </a:bodyPr>
          <a:lstStyle/>
          <a:p>
            <a:pPr algn="just"/>
            <a:r>
              <a:rPr lang="it-IT" sz="2200" b="1" dirty="0" smtClean="0">
                <a:solidFill>
                  <a:srgbClr val="000000"/>
                </a:solidFill>
              </a:rPr>
              <a:t>La preside di questa scuola in una conferenza ha detto cose molto importanti che non dovrebbero essere tralasciate. </a:t>
            </a:r>
            <a:r>
              <a:rPr lang="it-IT" sz="2200" b="1" dirty="0" smtClean="0">
                <a:solidFill>
                  <a:srgbClr val="000000"/>
                </a:solidFill>
              </a:rPr>
              <a:t>I</a:t>
            </a:r>
            <a:r>
              <a:rPr lang="it-IT" sz="2200" b="1" dirty="0" smtClean="0">
                <a:solidFill>
                  <a:srgbClr val="000000"/>
                </a:solidFill>
              </a:rPr>
              <a:t>l succo della conferenza è che lavorare con grandi artisti è stata una bella esperienza. Consiglia a tutti  di provarla soprattutto per rendere una vera e propria tela su cui poter esprimere la propria immaginazione e facendo diventare questo luogo una galleria a cielo aperto senza bisogno del biglietto, ammirando opere che non dappertutto si potrebbero vedere.</a:t>
            </a:r>
            <a:endParaRPr lang="it-IT" sz="2200" b="1" dirty="0">
              <a:solidFill>
                <a:srgbClr val="000000"/>
              </a:solidFill>
            </a:endParaRPr>
          </a:p>
        </p:txBody>
      </p:sp>
      <p:pic>
        <p:nvPicPr>
          <p:cNvPr id="13" name="Immagine 12" descr="download.jpg"/>
          <p:cNvPicPr>
            <a:picLocks noChangeAspect="1"/>
          </p:cNvPicPr>
          <p:nvPr/>
        </p:nvPicPr>
        <p:blipFill>
          <a:blip r:embed="rId4" cstate="print"/>
          <a:stretch>
            <a:fillRect/>
          </a:stretch>
        </p:blipFill>
        <p:spPr>
          <a:xfrm>
            <a:off x="179512" y="1196752"/>
            <a:ext cx="4328350" cy="48965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2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edge">
                                      <p:cBhvr>
                                        <p:cTn id="11" dur="2000"/>
                                        <p:tgtEl>
                                          <p:spTgt spid="6"/>
                                        </p:tgtEl>
                                      </p:cBhvr>
                                    </p:animEffect>
                                  </p:childTnLst>
                                </p:cTn>
                              </p:par>
                            </p:childTnLst>
                          </p:cTn>
                        </p:par>
                        <p:par>
                          <p:cTn id="12" fill="hold">
                            <p:stCondLst>
                              <p:cond delay="4000"/>
                            </p:stCondLst>
                            <p:childTnLst>
                              <p:par>
                                <p:cTn id="13" presetID="23" presetClass="entr" presetSubtype="16" fill="hold" nodeType="after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9" presetClass="exit" presetSubtype="0" accel="100000" fill="hold" grpId="1" nodeType="clickEffect">
                                  <p:stCondLst>
                                    <p:cond delay="0"/>
                                  </p:stCondLst>
                                  <p:childTnLst>
                                    <p:anim calcmode="lin" valueType="num">
                                      <p:cBhvr>
                                        <p:cTn id="20" dur="500"/>
                                        <p:tgtEl>
                                          <p:spTgt spid="5"/>
                                        </p:tgtEl>
                                        <p:attrNameLst>
                                          <p:attrName>ppt_w</p:attrName>
                                        </p:attrNameLst>
                                      </p:cBhvr>
                                      <p:tavLst>
                                        <p:tav tm="0">
                                          <p:val>
                                            <p:strVal val="ppt_w"/>
                                          </p:val>
                                        </p:tav>
                                        <p:tav tm="100000">
                                          <p:val>
                                            <p:fltVal val="0"/>
                                          </p:val>
                                        </p:tav>
                                      </p:tavLst>
                                    </p:anim>
                                    <p:anim calcmode="lin" valueType="num">
                                      <p:cBhvr>
                                        <p:cTn id="21" dur="500"/>
                                        <p:tgtEl>
                                          <p:spTgt spid="5"/>
                                        </p:tgtEl>
                                        <p:attrNameLst>
                                          <p:attrName>ppt_h</p:attrName>
                                        </p:attrNameLst>
                                      </p:cBhvr>
                                      <p:tavLst>
                                        <p:tav tm="0">
                                          <p:val>
                                            <p:strVal val="ppt_h"/>
                                          </p:val>
                                        </p:tav>
                                        <p:tav tm="100000">
                                          <p:val>
                                            <p:fltVal val="0"/>
                                          </p:val>
                                        </p:tav>
                                      </p:tavLst>
                                    </p:anim>
                                    <p:anim calcmode="lin" valueType="num">
                                      <p:cBhvr>
                                        <p:cTn id="22" dur="500"/>
                                        <p:tgtEl>
                                          <p:spTgt spid="5"/>
                                        </p:tgtEl>
                                        <p:attrNameLst>
                                          <p:attrName>style.rotation</p:attrName>
                                        </p:attrNameLst>
                                      </p:cBhvr>
                                      <p:tavLst>
                                        <p:tav tm="0">
                                          <p:val>
                                            <p:fltVal val="0"/>
                                          </p:val>
                                        </p:tav>
                                        <p:tav tm="100000">
                                          <p:val>
                                            <p:fltVal val="360"/>
                                          </p:val>
                                        </p:tav>
                                      </p:tavLst>
                                    </p:anim>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par>
                          <p:cTn id="25" fill="hold">
                            <p:stCondLst>
                              <p:cond delay="500"/>
                            </p:stCondLst>
                            <p:childTnLst>
                              <p:par>
                                <p:cTn id="26" presetID="52" presetClass="exit" presetSubtype="0" fill="hold" grpId="1" nodeType="afterEffect">
                                  <p:stCondLst>
                                    <p:cond delay="0"/>
                                  </p:stCondLst>
                                  <p:childTnLst>
                                    <p:animScale>
                                      <p:cBhvr>
                                        <p:cTn id="27" dur="1000" accel="50000">
                                          <p:stCondLst>
                                            <p:cond delay="0"/>
                                          </p:stCondLst>
                                        </p:cTn>
                                        <p:tgtEl>
                                          <p:spTgt spid="6"/>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28" dur="1000" accel="50000">
                                          <p:stCondLst>
                                            <p:cond delay="0"/>
                                          </p:stCondLst>
                                        </p:cTn>
                                        <p:tgtEl>
                                          <p:spTgt spid="6"/>
                                        </p:tgtEl>
                                        <p:attrNameLst>
                                          <p:attrName>ppt_x</p:attrName>
                                          <p:attrName>ppt_y</p:attrName>
                                        </p:attrNameLst>
                                      </p:cBhvr>
                                    </p:animMotion>
                                    <p:animEffect transition="out" filter="fade">
                                      <p:cBhvr>
                                        <p:cTn id="29" dur="1000"/>
                                        <p:tgtEl>
                                          <p:spTgt spid="6"/>
                                        </p:tgtEl>
                                      </p:cBhvr>
                                    </p:animEffect>
                                    <p:set>
                                      <p:cBhvr>
                                        <p:cTn id="30" dur="1" fill="hold">
                                          <p:stCondLst>
                                            <p:cond delay="999"/>
                                          </p:stCondLst>
                                        </p:cTn>
                                        <p:tgtEl>
                                          <p:spTgt spid="6"/>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2000"/>
                                        <p:tgtEl>
                                          <p:spTgt spid="7"/>
                                        </p:tgtEl>
                                      </p:cBhvr>
                                    </p:animEffect>
                                    <p:set>
                                      <p:cBhvr>
                                        <p:cTn id="33" dur="1" fill="hold">
                                          <p:stCondLst>
                                            <p:cond delay="1999"/>
                                          </p:stCondLst>
                                        </p:cTn>
                                        <p:tgtEl>
                                          <p:spTgt spid="7"/>
                                        </p:tgtEl>
                                        <p:attrNameLst>
                                          <p:attrName>style.visibility</p:attrName>
                                        </p:attrNameLst>
                                      </p:cBhvr>
                                      <p:to>
                                        <p:strVal val="hidden"/>
                                      </p:to>
                                    </p:set>
                                  </p:childTnLst>
                                </p:cTn>
                              </p:par>
                            </p:childTnLst>
                          </p:cTn>
                        </p:par>
                        <p:par>
                          <p:cTn id="34" fill="hold">
                            <p:stCondLst>
                              <p:cond delay="2500"/>
                            </p:stCondLst>
                            <p:childTnLst>
                              <p:par>
                                <p:cTn id="35" presetID="23" presetClass="entr" presetSubtype="16"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childTnLst>
                                </p:cTn>
                              </p:par>
                              <p:par>
                                <p:cTn id="39" presetID="42"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8"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1961</TotalTime>
  <Words>484</Words>
  <Application>Microsoft Office PowerPoint</Application>
  <PresentationFormat>Presentazione su schermo (4:3)</PresentationFormat>
  <Paragraphs>17</Paragraphs>
  <Slides>4</Slides>
  <Notes>0</Notes>
  <HiddenSlides>0</HiddenSlides>
  <MMClips>0</MMClips>
  <ScaleCrop>false</ScaleCrop>
  <HeadingPairs>
    <vt:vector size="4" baseType="variant">
      <vt:variant>
        <vt:lpstr>Tema</vt:lpstr>
      </vt:variant>
      <vt:variant>
        <vt:i4>1</vt:i4>
      </vt:variant>
      <vt:variant>
        <vt:lpstr>Titoli diapositive</vt:lpstr>
      </vt:variant>
      <vt:variant>
        <vt:i4>4</vt:i4>
      </vt:variant>
    </vt:vector>
  </HeadingPairs>
  <TitlesOfParts>
    <vt:vector size="5" baseType="lpstr">
      <vt:lpstr>Tema di Office</vt:lpstr>
      <vt:lpstr>STREET ART </vt:lpstr>
      <vt:lpstr>Diapositiva 2</vt:lpstr>
      <vt:lpstr>Diapositiva 3</vt:lpstr>
      <vt:lpstr>Diapositiva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STREET ART </dc:title>
  <dc:creator>Lucia Ferrante</dc:creator>
  <cp:lastModifiedBy>Lucia Ferrante</cp:lastModifiedBy>
  <cp:revision>21</cp:revision>
  <dcterms:created xsi:type="dcterms:W3CDTF">2016-02-14T18:40:10Z</dcterms:created>
  <dcterms:modified xsi:type="dcterms:W3CDTF">2016-02-22T20:09:26Z</dcterms:modified>
</cp:coreProperties>
</file>