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 id="269" r:id="rId12"/>
    <p:sldId id="268" r:id="rId13"/>
    <p:sldId id="270"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DE9097-7AA7-405C-8AE7-C2834E18DB70}" type="datetimeFigureOut">
              <a:rPr lang="it-IT" smtClean="0"/>
              <a:pPr/>
              <a:t>16/02/2011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527E38-B0C4-406F-9669-BB34D58BC37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E9097-7AA7-405C-8AE7-C2834E18DB70}" type="datetimeFigureOut">
              <a:rPr lang="it-IT" smtClean="0"/>
              <a:pPr/>
              <a:t>16/02/2011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27E38-B0C4-406F-9669-BB34D58BC37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214546" y="357166"/>
            <a:ext cx="4503797" cy="923330"/>
          </a:xfrm>
          <a:prstGeom prst="rect">
            <a:avLst/>
          </a:prstGeom>
          <a:noFill/>
        </p:spPr>
        <p:txBody>
          <a:bodyPr wrap="none" lIns="91440" tIns="45720" rIns="91440" bIns="45720">
            <a:spAutoFit/>
          </a:bodyPr>
          <a:lstStyle/>
          <a:p>
            <a:pPr algn="ctr"/>
            <a:r>
              <a:rPr lang="it-IT"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IL FLIP-FLOP SR</a:t>
            </a:r>
            <a:endParaRPr lang="it-IT"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Titolo 7"/>
          <p:cNvSpPr>
            <a:spLocks noGrp="1"/>
          </p:cNvSpPr>
          <p:nvPr>
            <p:ph type="ctrTitle"/>
          </p:nvPr>
        </p:nvSpPr>
        <p:spPr>
          <a:xfrm>
            <a:off x="357158" y="-285776"/>
            <a:ext cx="8101042" cy="4513285"/>
          </a:xfrm>
        </p:spPr>
        <p:txBody>
          <a:bodyPr>
            <a:normAutofit/>
          </a:bodyPr>
          <a:lstStyle/>
          <a:p>
            <a:pPr algn="l"/>
            <a:r>
              <a:rPr lang="it-IT" sz="2000" dirty="0" smtClean="0"/>
              <a:t>I Flip-Flop sono dei particolari </a:t>
            </a:r>
            <a:r>
              <a:rPr lang="it-IT" sz="2000" dirty="0" err="1" smtClean="0"/>
              <a:t>Letch</a:t>
            </a:r>
            <a:r>
              <a:rPr lang="it-IT" sz="2000" dirty="0" smtClean="0"/>
              <a:t>, la differenza </a:t>
            </a:r>
            <a:r>
              <a:rPr lang="it-IT" sz="2000" dirty="0" err="1" smtClean="0"/>
              <a:t>stà</a:t>
            </a:r>
            <a:r>
              <a:rPr lang="it-IT" sz="2000" dirty="0" smtClean="0"/>
              <a:t> che nel Flip-Flop abbiamo l’impulso di clock.</a:t>
            </a:r>
            <a:br>
              <a:rPr lang="it-IT" sz="2000" dirty="0" smtClean="0"/>
            </a:br>
            <a:r>
              <a:rPr lang="it-IT" sz="2000" dirty="0" smtClean="0"/>
              <a:t>Infatti ad ogni impulso il Flip-Flop cambia il suo stato. Come nei </a:t>
            </a:r>
            <a:r>
              <a:rPr lang="it-IT" sz="2000" dirty="0" err="1" smtClean="0"/>
              <a:t>Letc</a:t>
            </a:r>
            <a:r>
              <a:rPr lang="it-IT" sz="2000" dirty="0" smtClean="0"/>
              <a:t>, abbiamo diversi tipi si Flip-Flop, adesso analizzeremo il Flip-Flop SR.</a:t>
            </a:r>
            <a:endParaRPr lang="it-IT" sz="2000" dirty="0"/>
          </a:p>
        </p:txBody>
      </p:sp>
      <p:pic>
        <p:nvPicPr>
          <p:cNvPr id="11" name="Picture 3"/>
          <p:cNvPicPr>
            <a:picLocks noChangeAspect="1" noChangeArrowheads="1"/>
          </p:cNvPicPr>
          <p:nvPr/>
        </p:nvPicPr>
        <p:blipFill>
          <a:blip r:embed="rId2"/>
          <a:srcRect/>
          <a:stretch>
            <a:fillRect/>
          </a:stretch>
        </p:blipFill>
        <p:spPr bwMode="auto">
          <a:xfrm>
            <a:off x="285720" y="2714620"/>
            <a:ext cx="3777628" cy="3143272"/>
          </a:xfrm>
          <a:prstGeom prst="rect">
            <a:avLst/>
          </a:prstGeom>
          <a:noFill/>
          <a:ln w="9525">
            <a:noFill/>
            <a:miter lim="800000"/>
            <a:headEnd/>
            <a:tailEnd/>
          </a:ln>
          <a:effectLst/>
        </p:spPr>
      </p:pic>
      <p:sp>
        <p:nvSpPr>
          <p:cNvPr id="12" name="Titolo 7"/>
          <p:cNvSpPr txBox="1">
            <a:spLocks/>
          </p:cNvSpPr>
          <p:nvPr/>
        </p:nvSpPr>
        <p:spPr>
          <a:xfrm>
            <a:off x="4143372" y="2500306"/>
            <a:ext cx="4572032" cy="207170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000" b="0" i="0" u="none" strike="noStrike" kern="1200" cap="none" spc="0" normalizeH="0" baseline="0" noProof="0" dirty="0" smtClean="0">
                <a:ln>
                  <a:noFill/>
                </a:ln>
                <a:solidFill>
                  <a:schemeClr val="tx1"/>
                </a:solidFill>
                <a:effectLst/>
                <a:uLnTx/>
                <a:uFillTx/>
                <a:latin typeface="+mj-lt"/>
                <a:ea typeface="+mj-ea"/>
                <a:cs typeface="+mj-cs"/>
              </a:rPr>
              <a:t>La tabella del Flip-Flop</a:t>
            </a:r>
            <a:r>
              <a:rPr kumimoji="0" lang="it-IT" sz="2000" b="0" i="0" u="none" strike="noStrike" kern="1200" cap="none" spc="0" normalizeH="0" noProof="0" dirty="0" smtClean="0">
                <a:ln>
                  <a:noFill/>
                </a:ln>
                <a:solidFill>
                  <a:schemeClr val="tx1"/>
                </a:solidFill>
                <a:effectLst/>
                <a:uLnTx/>
                <a:uFillTx/>
                <a:latin typeface="+mj-lt"/>
                <a:ea typeface="+mj-ea"/>
                <a:cs typeface="+mj-cs"/>
              </a:rPr>
              <a:t> SR è la seguente:</a:t>
            </a:r>
          </a:p>
          <a:p>
            <a:pPr marL="0" marR="0" lvl="0" indent="0" algn="l" defTabSz="914400" rtl="0" eaLnBrk="1" fontAlgn="auto" latinLnBrk="0" hangingPunct="1">
              <a:lnSpc>
                <a:spcPct val="100000"/>
              </a:lnSpc>
              <a:spcBef>
                <a:spcPct val="0"/>
              </a:spcBef>
              <a:spcAft>
                <a:spcPts val="0"/>
              </a:spcAft>
              <a:buClrTx/>
              <a:buSzTx/>
              <a:buFontTx/>
              <a:buNone/>
              <a:tabLst/>
              <a:defRPr/>
            </a:pPr>
            <a:endParaRPr lang="it-IT" sz="2000" dirty="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it-IT" sz="2000" b="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it-IT" sz="2000" dirty="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it-IT" sz="2000" b="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000" b="0" i="0" u="none" strike="noStrike" kern="1200" cap="none" spc="0" normalizeH="0" noProof="0" dirty="0" smtClean="0">
                <a:ln>
                  <a:noFill/>
                </a:ln>
                <a:solidFill>
                  <a:schemeClr val="tx1"/>
                </a:solidFill>
                <a:effectLst/>
                <a:uLnTx/>
                <a:uFillTx/>
                <a:latin typeface="+mj-lt"/>
                <a:ea typeface="+mj-ea"/>
                <a:cs typeface="+mj-cs"/>
              </a:rPr>
              <a:t> </a:t>
            </a:r>
            <a:endParaRPr kumimoji="0" lang="it-IT" sz="20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050" name="Picture 2" descr="C:\Users\Macaluso\Desktop\1.PNG"/>
          <p:cNvPicPr>
            <a:picLocks noChangeAspect="1" noChangeArrowheads="1"/>
          </p:cNvPicPr>
          <p:nvPr/>
        </p:nvPicPr>
        <p:blipFill>
          <a:blip r:embed="rId3"/>
          <a:srcRect/>
          <a:stretch>
            <a:fillRect/>
          </a:stretch>
        </p:blipFill>
        <p:spPr bwMode="auto">
          <a:xfrm>
            <a:off x="5000628" y="3000372"/>
            <a:ext cx="3357586" cy="243683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42844" y="142852"/>
            <a:ext cx="8643998" cy="1428760"/>
          </a:xfrm>
        </p:spPr>
        <p:txBody>
          <a:bodyPr>
            <a:noAutofit/>
          </a:bodyPr>
          <a:lstStyle/>
          <a:p>
            <a:r>
              <a:rPr lang="it-IT" sz="4000" dirty="0" smtClean="0">
                <a:solidFill>
                  <a:schemeClr val="tx1"/>
                </a:solidFill>
              </a:rPr>
              <a:t>Stessa cosa vale per i </a:t>
            </a:r>
            <a:r>
              <a:rPr lang="it-IT" sz="4000" dirty="0" err="1" smtClean="0">
                <a:solidFill>
                  <a:schemeClr val="tx1"/>
                </a:solidFill>
              </a:rPr>
              <a:t>flip</a:t>
            </a:r>
            <a:r>
              <a:rPr lang="it-IT" sz="4000" dirty="0" smtClean="0">
                <a:solidFill>
                  <a:schemeClr val="tx1"/>
                </a:solidFill>
              </a:rPr>
              <a:t> flop JK, il seguente esercizio infatti dimostra un contatore sincrono JK ma primo vi faccio vedere la tabella dei passaggi di stato a seguito l’esercizio svolto come detto in precedenza:</a:t>
            </a:r>
            <a:endParaRPr lang="it-IT" sz="4000" dirty="0">
              <a:solidFill>
                <a:schemeClr val="tx1"/>
              </a:solidFill>
            </a:endParaRPr>
          </a:p>
        </p:txBody>
      </p:sp>
      <p:pic>
        <p:nvPicPr>
          <p:cNvPr id="7170" name="Picture 2" descr="C:\Users\Macaluso\Desktop\4.PNG"/>
          <p:cNvPicPr>
            <a:picLocks noChangeAspect="1" noChangeArrowheads="1"/>
          </p:cNvPicPr>
          <p:nvPr/>
        </p:nvPicPr>
        <p:blipFill>
          <a:blip r:embed="rId2"/>
          <a:srcRect/>
          <a:stretch>
            <a:fillRect/>
          </a:stretch>
        </p:blipFill>
        <p:spPr bwMode="auto">
          <a:xfrm>
            <a:off x="1928794" y="3429000"/>
            <a:ext cx="4314835" cy="294165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pic>
        <p:nvPicPr>
          <p:cNvPr id="8194" name="Picture 2" descr="C:\Users\Macaluso\Desktop\5.PNG"/>
          <p:cNvPicPr>
            <a:picLocks noChangeAspect="1" noChangeArrowheads="1"/>
          </p:cNvPicPr>
          <p:nvPr/>
        </p:nvPicPr>
        <p:blipFill>
          <a:blip r:embed="rId2"/>
          <a:srcRect/>
          <a:stretch>
            <a:fillRect/>
          </a:stretch>
        </p:blipFill>
        <p:spPr bwMode="auto">
          <a:xfrm>
            <a:off x="571472" y="214290"/>
            <a:ext cx="7935936" cy="64198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000100" y="500042"/>
            <a:ext cx="6400800" cy="1752600"/>
          </a:xfrm>
        </p:spPr>
        <p:txBody>
          <a:bodyPr>
            <a:noAutofit/>
          </a:bodyPr>
          <a:lstStyle/>
          <a:p>
            <a:r>
              <a:rPr lang="it-IT" sz="2800" dirty="0" smtClean="0">
                <a:solidFill>
                  <a:schemeClr val="tx1"/>
                </a:solidFill>
              </a:rPr>
              <a:t>Notiamo che gli ingressi sono:</a:t>
            </a:r>
          </a:p>
          <a:p>
            <a:r>
              <a:rPr lang="it-IT" sz="2800" dirty="0" smtClean="0">
                <a:solidFill>
                  <a:schemeClr val="tx1"/>
                </a:solidFill>
              </a:rPr>
              <a:t>J</a:t>
            </a:r>
            <a:r>
              <a:rPr lang="it-IT" sz="1100" dirty="0" smtClean="0">
                <a:solidFill>
                  <a:schemeClr val="tx1"/>
                </a:solidFill>
              </a:rPr>
              <a:t>0</a:t>
            </a:r>
            <a:r>
              <a:rPr lang="it-IT" sz="2800" dirty="0" smtClean="0">
                <a:solidFill>
                  <a:schemeClr val="tx1"/>
                </a:solidFill>
              </a:rPr>
              <a:t>= 1;</a:t>
            </a:r>
          </a:p>
          <a:p>
            <a:r>
              <a:rPr lang="it-IT" sz="2800" dirty="0" smtClean="0">
                <a:solidFill>
                  <a:schemeClr val="tx1"/>
                </a:solidFill>
              </a:rPr>
              <a:t>K</a:t>
            </a:r>
            <a:r>
              <a:rPr lang="it-IT" sz="1100" dirty="0" smtClean="0">
                <a:solidFill>
                  <a:schemeClr val="tx1"/>
                </a:solidFill>
              </a:rPr>
              <a:t>0</a:t>
            </a:r>
            <a:r>
              <a:rPr lang="it-IT" sz="2800" dirty="0" smtClean="0">
                <a:solidFill>
                  <a:schemeClr val="tx1"/>
                </a:solidFill>
              </a:rPr>
              <a:t>=1;</a:t>
            </a:r>
          </a:p>
          <a:p>
            <a:r>
              <a:rPr lang="it-IT" sz="2800" dirty="0" smtClean="0">
                <a:solidFill>
                  <a:schemeClr val="tx1"/>
                </a:solidFill>
              </a:rPr>
              <a:t>J</a:t>
            </a:r>
            <a:r>
              <a:rPr lang="it-IT" sz="1100" dirty="0" smtClean="0">
                <a:solidFill>
                  <a:schemeClr val="tx1"/>
                </a:solidFill>
              </a:rPr>
              <a:t>1</a:t>
            </a:r>
            <a:r>
              <a:rPr lang="it-IT" sz="2800" dirty="0" smtClean="0">
                <a:solidFill>
                  <a:schemeClr val="tx1"/>
                </a:solidFill>
              </a:rPr>
              <a:t>=Q</a:t>
            </a:r>
            <a:r>
              <a:rPr lang="it-IT" sz="1100" dirty="0" smtClean="0">
                <a:solidFill>
                  <a:schemeClr val="tx1"/>
                </a:solidFill>
              </a:rPr>
              <a:t>0 </a:t>
            </a:r>
            <a:r>
              <a:rPr lang="it-IT" sz="2800" dirty="0" smtClean="0">
                <a:solidFill>
                  <a:schemeClr val="tx1"/>
                </a:solidFill>
              </a:rPr>
              <a:t>;</a:t>
            </a:r>
          </a:p>
          <a:p>
            <a:r>
              <a:rPr lang="it-IT" sz="2800" dirty="0" smtClean="0">
                <a:solidFill>
                  <a:schemeClr val="tx1"/>
                </a:solidFill>
              </a:rPr>
              <a:t>K</a:t>
            </a:r>
            <a:r>
              <a:rPr lang="it-IT" sz="1100" dirty="0" smtClean="0">
                <a:solidFill>
                  <a:schemeClr val="tx1"/>
                </a:solidFill>
              </a:rPr>
              <a:t>1</a:t>
            </a:r>
            <a:r>
              <a:rPr lang="it-IT" sz="2800" dirty="0" smtClean="0">
                <a:solidFill>
                  <a:schemeClr val="tx1"/>
                </a:solidFill>
              </a:rPr>
              <a:t>=Q</a:t>
            </a:r>
            <a:r>
              <a:rPr lang="it-IT" sz="1100" dirty="0" smtClean="0">
                <a:solidFill>
                  <a:schemeClr val="tx1"/>
                </a:solidFill>
              </a:rPr>
              <a:t>0</a:t>
            </a:r>
            <a:r>
              <a:rPr lang="it-IT" sz="2800" dirty="0" smtClean="0">
                <a:solidFill>
                  <a:schemeClr val="tx1"/>
                </a:solidFill>
              </a:rPr>
              <a:t>;</a:t>
            </a:r>
          </a:p>
          <a:p>
            <a:r>
              <a:rPr lang="it-IT" sz="2800" dirty="0" smtClean="0">
                <a:solidFill>
                  <a:schemeClr val="tx1"/>
                </a:solidFill>
              </a:rPr>
              <a:t>J</a:t>
            </a:r>
            <a:r>
              <a:rPr lang="it-IT" sz="1100" dirty="0" smtClean="0">
                <a:solidFill>
                  <a:schemeClr val="tx1"/>
                </a:solidFill>
              </a:rPr>
              <a:t>2</a:t>
            </a:r>
            <a:r>
              <a:rPr lang="it-IT" sz="2800" dirty="0" smtClean="0">
                <a:solidFill>
                  <a:schemeClr val="tx1"/>
                </a:solidFill>
              </a:rPr>
              <a:t>=Q</a:t>
            </a:r>
            <a:r>
              <a:rPr lang="it-IT" sz="1100" dirty="0" smtClean="0">
                <a:solidFill>
                  <a:schemeClr val="tx1"/>
                </a:solidFill>
              </a:rPr>
              <a:t>1</a:t>
            </a:r>
            <a:r>
              <a:rPr lang="it-IT" sz="2800" dirty="0" smtClean="0">
                <a:solidFill>
                  <a:schemeClr val="tx1"/>
                </a:solidFill>
              </a:rPr>
              <a:t>Q</a:t>
            </a:r>
            <a:r>
              <a:rPr lang="it-IT" sz="1100" dirty="0" smtClean="0">
                <a:solidFill>
                  <a:schemeClr val="tx1"/>
                </a:solidFill>
              </a:rPr>
              <a:t>0</a:t>
            </a:r>
            <a:r>
              <a:rPr lang="it-IT" sz="2800" dirty="0" smtClean="0">
                <a:solidFill>
                  <a:schemeClr val="tx1"/>
                </a:solidFill>
              </a:rPr>
              <a:t>;</a:t>
            </a:r>
          </a:p>
          <a:p>
            <a:r>
              <a:rPr lang="it-IT" sz="2800" dirty="0" smtClean="0">
                <a:solidFill>
                  <a:schemeClr val="tx1"/>
                </a:solidFill>
              </a:rPr>
              <a:t>K</a:t>
            </a:r>
            <a:r>
              <a:rPr lang="it-IT" sz="1100" dirty="0" smtClean="0">
                <a:solidFill>
                  <a:schemeClr val="tx1"/>
                </a:solidFill>
              </a:rPr>
              <a:t>2</a:t>
            </a:r>
            <a:r>
              <a:rPr lang="it-IT" sz="2800" dirty="0" smtClean="0">
                <a:solidFill>
                  <a:schemeClr val="tx1"/>
                </a:solidFill>
              </a:rPr>
              <a:t>=Q</a:t>
            </a:r>
            <a:r>
              <a:rPr lang="it-IT" sz="1100" dirty="0" smtClean="0">
                <a:solidFill>
                  <a:schemeClr val="tx1"/>
                </a:solidFill>
              </a:rPr>
              <a:t>1</a:t>
            </a:r>
            <a:r>
              <a:rPr lang="it-IT" sz="2800" dirty="0" smtClean="0">
                <a:solidFill>
                  <a:schemeClr val="tx1"/>
                </a:solidFill>
              </a:rPr>
              <a:t>Q</a:t>
            </a:r>
            <a:r>
              <a:rPr lang="it-IT" sz="1100" dirty="0" smtClean="0">
                <a:solidFill>
                  <a:schemeClr val="tx1"/>
                </a:solidFill>
              </a:rPr>
              <a:t>0</a:t>
            </a:r>
            <a:r>
              <a:rPr lang="it-IT" sz="2800" dirty="0" smtClean="0">
                <a:solidFill>
                  <a:schemeClr val="tx1"/>
                </a:solidFill>
              </a:rPr>
              <a:t>;</a:t>
            </a:r>
          </a:p>
          <a:p>
            <a:r>
              <a:rPr lang="it-IT" sz="2800" dirty="0" smtClean="0">
                <a:solidFill>
                  <a:schemeClr val="tx1"/>
                </a:solidFill>
              </a:rPr>
              <a:t>Quindi abbiamo il seguente circuito:</a:t>
            </a:r>
          </a:p>
        </p:txBody>
      </p:sp>
      <p:pic>
        <p:nvPicPr>
          <p:cNvPr id="9218" name="Picture 2" descr="C:\Users\Macaluso\Desktop\66.PNG"/>
          <p:cNvPicPr>
            <a:picLocks noChangeAspect="1" noChangeArrowheads="1"/>
          </p:cNvPicPr>
          <p:nvPr/>
        </p:nvPicPr>
        <p:blipFill>
          <a:blip r:embed="rId2"/>
          <a:srcRect/>
          <a:stretch>
            <a:fillRect/>
          </a:stretch>
        </p:blipFill>
        <p:spPr bwMode="auto">
          <a:xfrm>
            <a:off x="2143108" y="4643446"/>
            <a:ext cx="4786346" cy="190693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4282" y="214290"/>
            <a:ext cx="8358246" cy="2786082"/>
          </a:xfrm>
        </p:spPr>
        <p:txBody>
          <a:bodyPr>
            <a:normAutofit lnSpcReduction="10000"/>
          </a:bodyPr>
          <a:lstStyle/>
          <a:p>
            <a:r>
              <a:rPr lang="it-IT" dirty="0" smtClean="0">
                <a:solidFill>
                  <a:schemeClr val="tx1"/>
                </a:solidFill>
              </a:rPr>
              <a:t>Adesso abbiamo il nostro circuito, spero di essere stato chiaro.</a:t>
            </a:r>
          </a:p>
          <a:p>
            <a:endParaRPr lang="it-IT" dirty="0" smtClean="0">
              <a:solidFill>
                <a:schemeClr val="tx1"/>
              </a:solidFill>
            </a:endParaRPr>
          </a:p>
          <a:p>
            <a:r>
              <a:rPr lang="it-IT" dirty="0" smtClean="0">
                <a:solidFill>
                  <a:schemeClr val="tx1"/>
                </a:solidFill>
              </a:rPr>
              <a:t>Lavoro svolto da ZITO FRANCESCO III DEV 2</a:t>
            </a:r>
          </a:p>
          <a:p>
            <a:r>
              <a:rPr lang="it-IT" dirty="0" smtClean="0">
                <a:solidFill>
                  <a:schemeClr val="tx1"/>
                </a:solidFill>
              </a:rPr>
              <a:t>ANNO SCOLASTICO 2007/2008</a:t>
            </a:r>
            <a:endParaRPr lang="it-IT"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285776"/>
            <a:ext cx="8429684" cy="2143116"/>
          </a:xfrm>
        </p:spPr>
        <p:txBody>
          <a:bodyPr>
            <a:normAutofit/>
          </a:bodyPr>
          <a:lstStyle/>
          <a:p>
            <a:r>
              <a:rPr lang="it-IT" sz="2000" dirty="0" smtClean="0"/>
              <a:t>Esistono vari tipi di clock. Questi differiscono solo nel modo di passaggio di stato del clock stesso. Abbiamo il clock attivo su livello alto, su livello basso, sul fronte di salita e sul fronte di discesa. Adesso i grafici dei vari tipi:</a:t>
            </a:r>
            <a:r>
              <a:rPr lang="it-IT" sz="1800" dirty="0" smtClean="0"/>
              <a:t/>
            </a:r>
            <a:br>
              <a:rPr lang="it-IT" sz="1800" dirty="0" smtClean="0"/>
            </a:br>
            <a:endParaRPr lang="it-IT" sz="1800" dirty="0"/>
          </a:p>
        </p:txBody>
      </p:sp>
      <p:sp>
        <p:nvSpPr>
          <p:cNvPr id="3" name="Sottotitolo 2"/>
          <p:cNvSpPr>
            <a:spLocks noGrp="1"/>
          </p:cNvSpPr>
          <p:nvPr>
            <p:ph type="subTitle" idx="1"/>
          </p:nvPr>
        </p:nvSpPr>
        <p:spPr>
          <a:xfrm>
            <a:off x="5715008" y="1142984"/>
            <a:ext cx="2486020" cy="1757378"/>
          </a:xfrm>
        </p:spPr>
        <p:txBody>
          <a:bodyPr/>
          <a:lstStyle/>
          <a:p>
            <a:endParaRPr lang="it-IT" dirty="0"/>
          </a:p>
        </p:txBody>
      </p:sp>
      <p:pic>
        <p:nvPicPr>
          <p:cNvPr id="3074" name="Picture 2" descr="C:\Users\Macaluso\Desktop\primo,1.PNG"/>
          <p:cNvPicPr>
            <a:picLocks noChangeAspect="1" noChangeArrowheads="1"/>
          </p:cNvPicPr>
          <p:nvPr/>
        </p:nvPicPr>
        <p:blipFill>
          <a:blip r:embed="rId2"/>
          <a:srcRect/>
          <a:stretch>
            <a:fillRect/>
          </a:stretch>
        </p:blipFill>
        <p:spPr bwMode="auto">
          <a:xfrm>
            <a:off x="1519272" y="1214422"/>
            <a:ext cx="5645091" cy="2643206"/>
          </a:xfrm>
          <a:prstGeom prst="rect">
            <a:avLst/>
          </a:prstGeom>
          <a:noFill/>
        </p:spPr>
      </p:pic>
      <p:pic>
        <p:nvPicPr>
          <p:cNvPr id="3075" name="Picture 3" descr="C:\Users\Macaluso\Desktop\primo,2.PNG"/>
          <p:cNvPicPr>
            <a:picLocks noChangeAspect="1" noChangeArrowheads="1"/>
          </p:cNvPicPr>
          <p:nvPr/>
        </p:nvPicPr>
        <p:blipFill>
          <a:blip r:embed="rId3"/>
          <a:srcRect/>
          <a:stretch>
            <a:fillRect/>
          </a:stretch>
        </p:blipFill>
        <p:spPr bwMode="auto">
          <a:xfrm>
            <a:off x="1500166" y="4071942"/>
            <a:ext cx="5553075" cy="255269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571472" y="0"/>
            <a:ext cx="7772400" cy="1470025"/>
          </a:xfrm>
        </p:spPr>
        <p:txBody>
          <a:bodyPr/>
          <a:lstStyle/>
          <a:p>
            <a:endParaRPr lang="it-IT" dirty="0"/>
          </a:p>
        </p:txBody>
      </p:sp>
      <p:sp>
        <p:nvSpPr>
          <p:cNvPr id="5" name="Sottotitolo 4"/>
          <p:cNvSpPr>
            <a:spLocks noGrp="1"/>
          </p:cNvSpPr>
          <p:nvPr>
            <p:ph type="subTitle" idx="1"/>
          </p:nvPr>
        </p:nvSpPr>
        <p:spPr>
          <a:xfrm>
            <a:off x="1428728" y="5000636"/>
            <a:ext cx="6400800" cy="1252534"/>
          </a:xfrm>
        </p:spPr>
        <p:txBody>
          <a:bodyPr/>
          <a:lstStyle/>
          <a:p>
            <a:r>
              <a:rPr lang="it-IT" dirty="0" smtClean="0">
                <a:solidFill>
                  <a:schemeClr val="tx1"/>
                </a:solidFill>
              </a:rPr>
              <a:t>Questi grafici sono universali per tutti i tipi di Flip-Flop.</a:t>
            </a:r>
            <a:endParaRPr lang="it-IT" dirty="0">
              <a:solidFill>
                <a:schemeClr val="tx1"/>
              </a:solidFill>
            </a:endParaRPr>
          </a:p>
        </p:txBody>
      </p:sp>
      <p:pic>
        <p:nvPicPr>
          <p:cNvPr id="4098" name="Picture 2" descr="C:\Users\Macaluso\Desktop\secondo,2.PNG"/>
          <p:cNvPicPr>
            <a:picLocks noChangeAspect="1" noChangeArrowheads="1"/>
          </p:cNvPicPr>
          <p:nvPr/>
        </p:nvPicPr>
        <p:blipFill>
          <a:blip r:embed="rId2"/>
          <a:srcRect/>
          <a:stretch>
            <a:fillRect/>
          </a:stretch>
        </p:blipFill>
        <p:spPr bwMode="auto">
          <a:xfrm>
            <a:off x="1428728" y="357166"/>
            <a:ext cx="5811838" cy="1943096"/>
          </a:xfrm>
          <a:prstGeom prst="rect">
            <a:avLst/>
          </a:prstGeom>
          <a:noFill/>
        </p:spPr>
      </p:pic>
      <p:pic>
        <p:nvPicPr>
          <p:cNvPr id="4099" name="Picture 3" descr="C:\Users\Macaluso\Desktop\secondo,1.PNG"/>
          <p:cNvPicPr>
            <a:picLocks noChangeAspect="1" noChangeArrowheads="1"/>
          </p:cNvPicPr>
          <p:nvPr/>
        </p:nvPicPr>
        <p:blipFill>
          <a:blip r:embed="rId3"/>
          <a:srcRect/>
          <a:stretch>
            <a:fillRect/>
          </a:stretch>
        </p:blipFill>
        <p:spPr bwMode="auto">
          <a:xfrm>
            <a:off x="1500166" y="2571744"/>
            <a:ext cx="5754687" cy="22478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0"/>
            <a:ext cx="7772400" cy="1470025"/>
          </a:xfrm>
        </p:spPr>
        <p:txBody>
          <a:bodyPr>
            <a:normAutofit/>
          </a:bodyPr>
          <a:lstStyle/>
          <a:p>
            <a:r>
              <a:rPr lang="it-IT" sz="4000" dirty="0" smtClean="0"/>
              <a:t>Adesso passiamo a qualche esercizio pratico:</a:t>
            </a:r>
            <a:endParaRPr lang="it-IT" sz="4000" dirty="0"/>
          </a:p>
        </p:txBody>
      </p:sp>
      <p:sp>
        <p:nvSpPr>
          <p:cNvPr id="3" name="Sottotitolo 2"/>
          <p:cNvSpPr>
            <a:spLocks noGrp="1"/>
          </p:cNvSpPr>
          <p:nvPr>
            <p:ph type="subTitle" idx="1"/>
          </p:nvPr>
        </p:nvSpPr>
        <p:spPr>
          <a:xfrm>
            <a:off x="1357290" y="4071942"/>
            <a:ext cx="6400800" cy="1752600"/>
          </a:xfrm>
        </p:spPr>
        <p:txBody>
          <a:bodyPr>
            <a:normAutofit fontScale="70000" lnSpcReduction="20000"/>
          </a:bodyPr>
          <a:lstStyle/>
          <a:p>
            <a:r>
              <a:rPr lang="it-IT" dirty="0" smtClean="0">
                <a:solidFill>
                  <a:schemeClr val="tx1"/>
                </a:solidFill>
              </a:rPr>
              <a:t>Questo è il circuito fatto da Flip-Flop SR, e rappresentano il circuito di un Contatore Asincrono. Asincrono perché il clock non arriva simultaneamente su tutti i Flip-Flop, vediamo inoltre che abbiamo 3 componenti, quindi gli impulsi di clock saranno 8</a:t>
            </a:r>
            <a:endParaRPr lang="it-IT" dirty="0">
              <a:solidFill>
                <a:schemeClr val="tx1"/>
              </a:solidFill>
            </a:endParaRPr>
          </a:p>
        </p:txBody>
      </p:sp>
      <p:pic>
        <p:nvPicPr>
          <p:cNvPr id="3075" name="Picture 3"/>
          <p:cNvPicPr>
            <a:picLocks noChangeAspect="1" noChangeArrowheads="1"/>
          </p:cNvPicPr>
          <p:nvPr/>
        </p:nvPicPr>
        <p:blipFill>
          <a:blip r:embed="rId2"/>
          <a:srcRect/>
          <a:stretch>
            <a:fillRect/>
          </a:stretch>
        </p:blipFill>
        <p:spPr bwMode="auto">
          <a:xfrm>
            <a:off x="928662" y="1357298"/>
            <a:ext cx="6600825" cy="2486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00034" y="3886200"/>
            <a:ext cx="8358246" cy="2614634"/>
          </a:xfrm>
        </p:spPr>
        <p:txBody>
          <a:bodyPr>
            <a:normAutofit/>
          </a:bodyPr>
          <a:lstStyle/>
          <a:p>
            <a:r>
              <a:rPr lang="it-IT" dirty="0" smtClean="0">
                <a:solidFill>
                  <a:schemeClr val="tx1"/>
                </a:solidFill>
              </a:rPr>
              <a:t>Dal grafico vediamo che da otto impulsi, al cambio di impulso su fronte di discesa,dividiamo il clock da 8 impulsi a 1, dividendo sequenzialmente gli impulsi.</a:t>
            </a:r>
            <a:endParaRPr lang="it-IT" dirty="0">
              <a:solidFill>
                <a:schemeClr val="tx1"/>
              </a:solidFill>
            </a:endParaRPr>
          </a:p>
        </p:txBody>
      </p:sp>
      <p:pic>
        <p:nvPicPr>
          <p:cNvPr id="5122" name="Picture 2" descr="C:\Users\Macaluso\Desktop\Terzo.PNG"/>
          <p:cNvPicPr>
            <a:picLocks noChangeAspect="1" noChangeArrowheads="1"/>
          </p:cNvPicPr>
          <p:nvPr/>
        </p:nvPicPr>
        <p:blipFill>
          <a:blip r:embed="rId2"/>
          <a:srcRect/>
          <a:stretch>
            <a:fillRect/>
          </a:stretch>
        </p:blipFill>
        <p:spPr bwMode="auto">
          <a:xfrm>
            <a:off x="1071538" y="214290"/>
            <a:ext cx="6715172" cy="37354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285728"/>
            <a:ext cx="7772400" cy="1470025"/>
          </a:xfrm>
        </p:spPr>
        <p:txBody>
          <a:bodyPr/>
          <a:lstStyle/>
          <a:p>
            <a:r>
              <a:rPr lang="it-IT" dirty="0" smtClean="0"/>
              <a:t>I Contatori Sincroni</a:t>
            </a:r>
            <a:endParaRPr lang="it-IT" dirty="0"/>
          </a:p>
        </p:txBody>
      </p:sp>
      <p:sp>
        <p:nvSpPr>
          <p:cNvPr id="3" name="Sottotitolo 2"/>
          <p:cNvSpPr>
            <a:spLocks noGrp="1"/>
          </p:cNvSpPr>
          <p:nvPr>
            <p:ph type="subTitle" idx="1"/>
          </p:nvPr>
        </p:nvSpPr>
        <p:spPr>
          <a:xfrm>
            <a:off x="1285852" y="1571612"/>
            <a:ext cx="6400800" cy="1752600"/>
          </a:xfrm>
        </p:spPr>
        <p:txBody>
          <a:bodyPr>
            <a:normAutofit fontScale="85000" lnSpcReduction="20000"/>
          </a:bodyPr>
          <a:lstStyle/>
          <a:p>
            <a:r>
              <a:rPr lang="it-IT" dirty="0" smtClean="0">
                <a:solidFill>
                  <a:schemeClr val="tx1"/>
                </a:solidFill>
              </a:rPr>
              <a:t>Se invece vogliamo fare un contatore sincrono, dobbiamo dare l’impulso di clock ad ogni flip-flop in maniera sincrona ( nello stesso momento). Quindi il circuito cambia in questo modo:</a:t>
            </a:r>
            <a:endParaRPr lang="it-IT" dirty="0">
              <a:solidFill>
                <a:schemeClr val="tx1"/>
              </a:solidFill>
            </a:endParaRPr>
          </a:p>
        </p:txBody>
      </p:sp>
      <p:pic>
        <p:nvPicPr>
          <p:cNvPr id="2051" name="Picture 3"/>
          <p:cNvPicPr>
            <a:picLocks noChangeAspect="1" noChangeArrowheads="1"/>
          </p:cNvPicPr>
          <p:nvPr/>
        </p:nvPicPr>
        <p:blipFill>
          <a:blip r:embed="rId2"/>
          <a:srcRect/>
          <a:stretch>
            <a:fillRect/>
          </a:stretch>
        </p:blipFill>
        <p:spPr bwMode="auto">
          <a:xfrm>
            <a:off x="928662" y="3571876"/>
            <a:ext cx="6800850" cy="2800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214282" y="2214554"/>
            <a:ext cx="2428892" cy="2428892"/>
          </a:xfrm>
        </p:spPr>
        <p:txBody>
          <a:bodyPr>
            <a:normAutofit/>
          </a:bodyPr>
          <a:lstStyle/>
          <a:p>
            <a:r>
              <a:rPr lang="it-IT" sz="2000" dirty="0" smtClean="0"/>
              <a:t>Partiamo nuovamente </a:t>
            </a:r>
            <a:r>
              <a:rPr lang="it-IT" sz="2000" dirty="0" err="1" smtClean="0"/>
              <a:t>dallla</a:t>
            </a:r>
            <a:r>
              <a:rPr lang="it-IT" sz="2000" dirty="0" smtClean="0"/>
              <a:t> tabella del </a:t>
            </a:r>
            <a:r>
              <a:rPr lang="it-IT" sz="2000" dirty="0" err="1" smtClean="0"/>
              <a:t>flip</a:t>
            </a:r>
            <a:r>
              <a:rPr lang="it-IT" sz="2000" dirty="0" smtClean="0"/>
              <a:t> flop SR:</a:t>
            </a:r>
            <a:endParaRPr lang="it-IT" sz="2000" dirty="0"/>
          </a:p>
        </p:txBody>
      </p:sp>
      <p:sp>
        <p:nvSpPr>
          <p:cNvPr id="3" name="Sottotitolo 2"/>
          <p:cNvSpPr>
            <a:spLocks noGrp="1"/>
          </p:cNvSpPr>
          <p:nvPr>
            <p:ph type="subTitle" idx="1"/>
          </p:nvPr>
        </p:nvSpPr>
        <p:spPr>
          <a:xfrm>
            <a:off x="214282" y="214290"/>
            <a:ext cx="8715436" cy="2357454"/>
          </a:xfrm>
        </p:spPr>
        <p:txBody>
          <a:bodyPr>
            <a:normAutofit fontScale="77500" lnSpcReduction="20000"/>
          </a:bodyPr>
          <a:lstStyle/>
          <a:p>
            <a:r>
              <a:rPr lang="it-IT" dirty="0" smtClean="0">
                <a:solidFill>
                  <a:schemeClr val="tx1"/>
                </a:solidFill>
              </a:rPr>
              <a:t>Vediamo che l’impulso arriva su tutti i </a:t>
            </a:r>
            <a:r>
              <a:rPr lang="it-IT" dirty="0" err="1" smtClean="0">
                <a:solidFill>
                  <a:schemeClr val="tx1"/>
                </a:solidFill>
              </a:rPr>
              <a:t>flip</a:t>
            </a:r>
            <a:r>
              <a:rPr lang="it-IT" dirty="0" smtClean="0">
                <a:solidFill>
                  <a:schemeClr val="tx1"/>
                </a:solidFill>
              </a:rPr>
              <a:t> flop contemporaneamente, però, notiamo che non c sono né ingressi, né uscite, questo perché nei contatori sincroni prima di disegnare un circuito dobbiamo tenere conto delle tabelle di passaggio di stato.</a:t>
            </a:r>
          </a:p>
          <a:p>
            <a:r>
              <a:rPr lang="it-IT" dirty="0" smtClean="0">
                <a:solidFill>
                  <a:schemeClr val="tx1"/>
                </a:solidFill>
              </a:rPr>
              <a:t>Infatti ogni tipo di </a:t>
            </a:r>
            <a:r>
              <a:rPr lang="it-IT" dirty="0" err="1" smtClean="0">
                <a:solidFill>
                  <a:schemeClr val="tx1"/>
                </a:solidFill>
              </a:rPr>
              <a:t>flip</a:t>
            </a:r>
            <a:r>
              <a:rPr lang="it-IT" dirty="0" smtClean="0">
                <a:solidFill>
                  <a:schemeClr val="tx1"/>
                </a:solidFill>
              </a:rPr>
              <a:t> flop ha la sua tabella dei passaggi di stato, io dimostrerò la costruzione di quella del </a:t>
            </a:r>
            <a:r>
              <a:rPr lang="it-IT" dirty="0" err="1" smtClean="0">
                <a:solidFill>
                  <a:schemeClr val="tx1"/>
                </a:solidFill>
              </a:rPr>
              <a:t>flip</a:t>
            </a:r>
            <a:r>
              <a:rPr lang="it-IT" dirty="0" smtClean="0">
                <a:solidFill>
                  <a:schemeClr val="tx1"/>
                </a:solidFill>
              </a:rPr>
              <a:t> flop SR:</a:t>
            </a:r>
            <a:endParaRPr lang="it-IT" dirty="0">
              <a:solidFill>
                <a:schemeClr val="tx1"/>
              </a:solidFill>
            </a:endParaRPr>
          </a:p>
        </p:txBody>
      </p:sp>
      <p:pic>
        <p:nvPicPr>
          <p:cNvPr id="7" name="Picture 2" descr="C:\Users\Macaluso\Desktop\1.PNG"/>
          <p:cNvPicPr>
            <a:picLocks noChangeAspect="1" noChangeArrowheads="1"/>
          </p:cNvPicPr>
          <p:nvPr/>
        </p:nvPicPr>
        <p:blipFill>
          <a:blip r:embed="rId2"/>
          <a:srcRect/>
          <a:stretch>
            <a:fillRect/>
          </a:stretch>
        </p:blipFill>
        <p:spPr bwMode="auto">
          <a:xfrm>
            <a:off x="3500430" y="2857496"/>
            <a:ext cx="3357586" cy="243683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42910" y="214290"/>
            <a:ext cx="7772400" cy="2543196"/>
          </a:xfrm>
        </p:spPr>
        <p:txBody>
          <a:bodyPr>
            <a:normAutofit fontScale="70000" lnSpcReduction="20000"/>
          </a:bodyPr>
          <a:lstStyle/>
          <a:p>
            <a:r>
              <a:rPr lang="it-IT" dirty="0" smtClean="0">
                <a:solidFill>
                  <a:schemeClr val="tx1"/>
                </a:solidFill>
              </a:rPr>
              <a:t>Da essa abbiamo 4 possibili passaggi di stato in ingresso:</a:t>
            </a:r>
          </a:p>
          <a:p>
            <a:r>
              <a:rPr lang="it-IT" dirty="0" smtClean="0">
                <a:solidFill>
                  <a:schemeClr val="tx1"/>
                </a:solidFill>
              </a:rPr>
              <a:t>Da 0 a 0</a:t>
            </a:r>
          </a:p>
          <a:p>
            <a:r>
              <a:rPr lang="it-IT" dirty="0" smtClean="0">
                <a:solidFill>
                  <a:schemeClr val="tx1"/>
                </a:solidFill>
              </a:rPr>
              <a:t>Da 0 a 1</a:t>
            </a:r>
          </a:p>
          <a:p>
            <a:r>
              <a:rPr lang="it-IT" dirty="0" smtClean="0">
                <a:solidFill>
                  <a:schemeClr val="tx1"/>
                </a:solidFill>
              </a:rPr>
              <a:t>Da 1 a 0</a:t>
            </a:r>
          </a:p>
          <a:p>
            <a:r>
              <a:rPr lang="it-IT" dirty="0" smtClean="0">
                <a:solidFill>
                  <a:schemeClr val="tx1"/>
                </a:solidFill>
              </a:rPr>
              <a:t>Da 1 a 1.</a:t>
            </a:r>
          </a:p>
          <a:p>
            <a:r>
              <a:rPr lang="it-IT" dirty="0" smtClean="0">
                <a:solidFill>
                  <a:schemeClr val="tx1"/>
                </a:solidFill>
              </a:rPr>
              <a:t>Le varie opzioni di combinazione per far si che il passaggio avvenga correttamente sono :</a:t>
            </a:r>
          </a:p>
        </p:txBody>
      </p:sp>
      <p:pic>
        <p:nvPicPr>
          <p:cNvPr id="1026" name="Picture 2" descr="C:\Users\Macaluso\Desktop\2.PNG"/>
          <p:cNvPicPr>
            <a:picLocks noChangeAspect="1" noChangeArrowheads="1"/>
          </p:cNvPicPr>
          <p:nvPr/>
        </p:nvPicPr>
        <p:blipFill>
          <a:blip r:embed="rId2"/>
          <a:srcRect/>
          <a:stretch>
            <a:fillRect/>
          </a:stretch>
        </p:blipFill>
        <p:spPr bwMode="auto">
          <a:xfrm>
            <a:off x="928662" y="2786058"/>
            <a:ext cx="7393702" cy="337184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42844" y="142852"/>
            <a:ext cx="8858312" cy="1571636"/>
          </a:xfrm>
        </p:spPr>
        <p:txBody>
          <a:bodyPr/>
          <a:lstStyle/>
          <a:p>
            <a:r>
              <a:rPr lang="it-IT" dirty="0" smtClean="0">
                <a:solidFill>
                  <a:schemeClr val="tx1"/>
                </a:solidFill>
              </a:rPr>
              <a:t>Quindi la tabella diventa</a:t>
            </a:r>
            <a:endParaRPr lang="it-IT" dirty="0">
              <a:solidFill>
                <a:schemeClr val="tx1"/>
              </a:solidFill>
            </a:endParaRPr>
          </a:p>
        </p:txBody>
      </p:sp>
      <p:sp>
        <p:nvSpPr>
          <p:cNvPr id="5" name="Titolo 1"/>
          <p:cNvSpPr>
            <a:spLocks noGrp="1"/>
          </p:cNvSpPr>
          <p:nvPr>
            <p:ph type="ctrTitle"/>
          </p:nvPr>
        </p:nvSpPr>
        <p:spPr>
          <a:xfrm>
            <a:off x="428596" y="3714752"/>
            <a:ext cx="7772400" cy="1470025"/>
          </a:xfrm>
        </p:spPr>
        <p:txBody>
          <a:bodyPr>
            <a:noAutofit/>
          </a:bodyPr>
          <a:lstStyle/>
          <a:p>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Partendo </a:t>
            </a:r>
            <a:r>
              <a:rPr lang="it-IT" sz="2000" dirty="0" smtClean="0"/>
              <a:t>da ciò adesso realizziamo un contatore modulo 8. questo contatore andrà da 0 a 7. Penso sappiate che per codificare il numero 5 abbiamo bisogno di 3 Flip-Flop, imponendo che a 8 il valore si azzera,facciamo questo grazie alla seguente tabella, dove inseriremo la codifica in binario da 0 a 7 e accanto il valore scritto +1, in seguito scriveremo per ogni ingresso il passaggio di stato riferendoci alla tabella stilata prima e poi andremo a semplificare con le mappe di </a:t>
            </a:r>
            <a:r>
              <a:rPr lang="it-IT" sz="2000" dirty="0" err="1" smtClean="0"/>
              <a:t>karnaugh</a:t>
            </a:r>
            <a:r>
              <a:rPr lang="it-IT" sz="2000" dirty="0" smtClean="0"/>
              <a:t> per trovare tutti gli ingressi.</a:t>
            </a:r>
            <a:endParaRPr lang="it-IT" sz="2000" dirty="0"/>
          </a:p>
        </p:txBody>
      </p:sp>
      <p:pic>
        <p:nvPicPr>
          <p:cNvPr id="6146" name="Picture 2" descr="C:\Users\Macaluso\Desktop\3.PNG"/>
          <p:cNvPicPr>
            <a:picLocks noChangeAspect="1" noChangeArrowheads="1"/>
          </p:cNvPicPr>
          <p:nvPr/>
        </p:nvPicPr>
        <p:blipFill>
          <a:blip r:embed="rId2"/>
          <a:srcRect/>
          <a:stretch>
            <a:fillRect/>
          </a:stretch>
        </p:blipFill>
        <p:spPr bwMode="auto">
          <a:xfrm>
            <a:off x="1714480" y="857232"/>
            <a:ext cx="5476881" cy="250033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418</Words>
  <Application>Microsoft Office PowerPoint</Application>
  <PresentationFormat>Presentazione su schermo (4:3)</PresentationFormat>
  <Paragraphs>39</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I Flip-Flop sono dei particolari Letch, la differenza stà che nel Flip-Flop abbiamo l’impulso di clock. Infatti ad ogni impulso il Flip-Flop cambia il suo stato. Come nei Letc, abbiamo diversi tipi si Flip-Flop, adesso analizzeremo il Flip-Flop SR.</vt:lpstr>
      <vt:lpstr>Esistono vari tipi di clock. Questi differiscono solo nel modo di passaggio di stato del clock stesso. Abbiamo il clock attivo su livello alto, su livello basso, sul fronte di salita e sul fronte di discesa. Adesso i grafici dei vari tipi: </vt:lpstr>
      <vt:lpstr>Diapositiva 3</vt:lpstr>
      <vt:lpstr>Adesso passiamo a qualche esercizio pratico:</vt:lpstr>
      <vt:lpstr>Diapositiva 5</vt:lpstr>
      <vt:lpstr>I Contatori Sincroni</vt:lpstr>
      <vt:lpstr>Partiamo nuovamente dallla tabella del flip flop SR:</vt:lpstr>
      <vt:lpstr>Diapositiva 8</vt:lpstr>
      <vt:lpstr>    Partendo da ciò adesso realizziamo un contatore modulo 8. questo contatore andrà da 0 a 7. Penso sappiate che per codificare il numero 5 abbiamo bisogno di 3 Flip-Flop, imponendo che a 8 il valore si azzera,facciamo questo grazie alla seguente tabella, dove inseriremo la codifica in binario da 0 a 7 e accanto il valore scritto +1, in seguito scriveremo per ogni ingresso il passaggio di stato riferendoci alla tabella stilata prima e poi andremo a semplificare con le mappe di karnaugh per trovare tutti gli ingressi.</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Flip-Flop sono dei particolari Letch, la differenza stà che nel Flip-Flop abbiamo l’impulso di clock. Infatti ad ogni impulso il Flip-Flop cambia il suo stato.</dc:title>
  <dc:creator>zito</dc:creator>
  <cp:lastModifiedBy>Macaluso</cp:lastModifiedBy>
  <cp:revision>42</cp:revision>
  <dcterms:created xsi:type="dcterms:W3CDTF">2008-05-28T15:13:43Z</dcterms:created>
  <dcterms:modified xsi:type="dcterms:W3CDTF">2011-02-16T19:22:52Z</dcterms:modified>
</cp:coreProperties>
</file>