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38"/>
  </p:notesMasterIdLst>
  <p:handoutMasterIdLst>
    <p:handoutMasterId r:id="rId39"/>
  </p:handoutMasterIdLst>
  <p:sldIdLst>
    <p:sldId id="256" r:id="rId2"/>
    <p:sldId id="307" r:id="rId3"/>
    <p:sldId id="283" r:id="rId4"/>
    <p:sldId id="292" r:id="rId5"/>
    <p:sldId id="284" r:id="rId6"/>
    <p:sldId id="291" r:id="rId7"/>
    <p:sldId id="316" r:id="rId8"/>
    <p:sldId id="280" r:id="rId9"/>
    <p:sldId id="289" r:id="rId10"/>
    <p:sldId id="312" r:id="rId11"/>
    <p:sldId id="311" r:id="rId12"/>
    <p:sldId id="315" r:id="rId13"/>
    <p:sldId id="279" r:id="rId14"/>
    <p:sldId id="293" r:id="rId15"/>
    <p:sldId id="274" r:id="rId16"/>
    <p:sldId id="278" r:id="rId17"/>
    <p:sldId id="310" r:id="rId18"/>
    <p:sldId id="271" r:id="rId19"/>
    <p:sldId id="297" r:id="rId20"/>
    <p:sldId id="309" r:id="rId21"/>
    <p:sldId id="277" r:id="rId22"/>
    <p:sldId id="269" r:id="rId23"/>
    <p:sldId id="295" r:id="rId24"/>
    <p:sldId id="273" r:id="rId25"/>
    <p:sldId id="282" r:id="rId26"/>
    <p:sldId id="300" r:id="rId27"/>
    <p:sldId id="301" r:id="rId28"/>
    <p:sldId id="302" r:id="rId29"/>
    <p:sldId id="294" r:id="rId30"/>
    <p:sldId id="303" r:id="rId31"/>
    <p:sldId id="304" r:id="rId32"/>
    <p:sldId id="305" r:id="rId33"/>
    <p:sldId id="306" r:id="rId34"/>
    <p:sldId id="308" r:id="rId35"/>
    <p:sldId id="317" r:id="rId36"/>
    <p:sldId id="318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FF00FF"/>
    <a:srgbClr val="D4CC2C"/>
    <a:srgbClr val="FF3300"/>
    <a:srgbClr val="A6BCAB"/>
    <a:srgbClr val="9933FF"/>
    <a:srgbClr val="66FF33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15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876"/>
    </p:cViewPr>
  </p:sorterViewPr>
  <p:notesViewPr>
    <p:cSldViewPr snapToGrid="0">
      <p:cViewPr varScale="1">
        <p:scale>
          <a:sx n="40" d="100"/>
          <a:sy n="40" d="100"/>
        </p:scale>
        <p:origin x="-140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CEC7450-0585-4E9D-8CD6-EB796782B5F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it-IT" altLang="it-IT"/>
              <a:t>Renzo Serra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F69338A-9441-4506-B66B-4E91C93CBB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D98E1EE8-B9E8-4B32-B538-9B6119F9CA1F}" type="datetime1">
              <a:rPr lang="it-IT" altLang="it-IT"/>
              <a:pPr/>
              <a:t>05/06/2018</a:t>
            </a:fld>
            <a:endParaRPr lang="it-IT" altLang="it-IT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92466ACD-C317-4366-A441-FEBDD9DA21A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it-IT" altLang="it-IT"/>
              <a:t>PROVA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C5ECAB2B-9753-4F3F-BDF8-BC75617F076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91A0C88C-1104-4D99-B36C-20A78A1CA5C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0951EA8F-DFD5-453B-93D4-7C2F53F5667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it-IT" altLang="it-IT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B9D27BF-AC32-4096-BA6B-A2C7EA76AB4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DAF3832B-FF52-4790-A6F0-C83DB9832F6C}" type="datetime1">
              <a:rPr lang="it-IT" altLang="it-IT"/>
              <a:pPr/>
              <a:t>05/06/2018</a:t>
            </a:fld>
            <a:endParaRPr lang="it-IT" altLang="it-IT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6668D9AF-2646-4A41-9802-AEEFF8683AE0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17094EAC-D016-47D3-B710-10D159CA88C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CAA861D4-5FEB-44C1-B134-D293F3D6EB8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it-IT" altLang="it-IT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0369A088-486E-41A6-B7D8-0ADE86A470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6843019C-2B1B-4370-8914-E21AA1893503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80D77132-4DB6-43F4-82C1-098C7DA7343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9DB53AB-929E-4D04-BDDE-1CC78DAB58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26">
            <a:extLst>
              <a:ext uri="{FF2B5EF4-FFF2-40B4-BE49-F238E27FC236}">
                <a16:creationId xmlns:a16="http://schemas.microsoft.com/office/drawing/2014/main" id="{05D79833-AF74-4603-8E24-6A29517F4B3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1027">
            <a:extLst>
              <a:ext uri="{FF2B5EF4-FFF2-40B4-BE49-F238E27FC236}">
                <a16:creationId xmlns:a16="http://schemas.microsoft.com/office/drawing/2014/main" id="{B68D38B4-1C25-4361-96D5-3FBDE5177F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DB2CDBE4-704B-4473-A8C5-2A6AE019980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DE14BE96-93BC-4F4A-8B8E-85057FACDD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C8D0120A-C96D-4E77-8A15-74251ED2B0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A6F4D43B-3419-48E1-9D11-9025C073A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88E4A72F-B833-4F23-A9D7-11BEF568844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4215F2BC-FBA6-4BA7-B739-3CB2AF104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3AC47084-2416-4F1A-8DEC-32451B971B8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7A12DF2C-E9A5-4F7A-A51B-A74A4F8B66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D65E7D9-8C2B-441B-81A5-2478D16D2DB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D8C2B17-A1B5-426B-AC7A-81FD488CB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8788D4F1-497D-4970-87A0-415CE114F43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859331CB-8A13-46D5-8F2A-297A288F4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EC62EDBC-48E8-4E70-9420-E12EAC22155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F49804E4-39E4-41E4-A8B0-2F2BC43479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0FC5A3E4-F36A-4865-B75D-77610DFA15F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FA72FFA-D0CB-4F52-890F-B70B857C88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2FD15FF8-5D1B-4292-8912-5CF2DE8EDA7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688C970C-661B-4A62-BF82-C8EDBE7C2C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F3375E52-AE66-4FB6-83B9-B7309D9C107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E9976C26-64D3-44DE-AC07-670744912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11BE90D-6D53-45AB-BCAC-CCC94D17E04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AF18DE0-D9F8-433B-B26F-96C6C4D35F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3B972CCA-F4FE-4648-B581-802B04DDDDE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3083F1FA-324E-402E-9C46-CB996F470C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3B8307F0-0A68-43BD-AD65-9918D0326B8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192C0F4A-C092-4A26-ABB0-7F98CD9DB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80069FFA-9F9F-403E-9637-1744A0D2D31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61FE980A-0CBF-4AA3-8266-6ADEBFD8B8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C8ABDC2C-0C9B-421D-86C2-AC47C7FD2F4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180AA834-92F4-460E-853C-CDF3F50453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BB278E67-A2FE-4645-A4C4-9ABF5373851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497FE92A-6D43-4B35-A83D-E8AEA6E686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797E0659-211D-4428-9346-D13AF05D900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4F0B1E39-4E78-43C0-A532-5D79E3C1C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B4B734C-09CC-471E-9958-615E45835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CF91766C-CB68-478B-9DE1-8D00B1BD8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D9300575-F8B4-4DE0-B8FA-3395AEEDDAB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 altLang="it-IT" noProof="0"/>
              <a:t>Fare clic per modificare lo stile del titolo dello schema</a:t>
            </a:r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5923858B-4652-4137-B153-62A2EADDB16F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0" y="1371600"/>
            <a:ext cx="7848600" cy="4495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b="0"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it-IT" altLang="it-IT" noProof="0"/>
              <a:t>Fare clic per modificare lo stile del sottotitolo dello schema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DBF36C42-A88B-4824-AF4E-650E99EC75B0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DD5BC405-547F-410F-A310-E996BCF99E58}" type="datetime1">
              <a:rPr lang="it-IT" altLang="it-IT"/>
              <a:pPr/>
              <a:t>05/06/2018</a:t>
            </a:fld>
            <a:endParaRPr lang="it-IT" altLang="it-IT"/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2D8C1E32-9445-40B0-BF76-86761AB109B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codici etici</a:t>
            </a:r>
          </a:p>
        </p:txBody>
      </p:sp>
      <p:sp>
        <p:nvSpPr>
          <p:cNvPr id="39944" name="Rectangle 8">
            <a:extLst>
              <a:ext uri="{FF2B5EF4-FFF2-40B4-BE49-F238E27FC236}">
                <a16:creationId xmlns:a16="http://schemas.microsoft.com/office/drawing/2014/main" id="{965CD97A-0C29-467E-AC4B-C2C3CB2ADC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744F72-9EED-4FE9-9DC4-7B3750429F12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39945" name="Rectangle 9">
            <a:extLst>
              <a:ext uri="{FF2B5EF4-FFF2-40B4-BE49-F238E27FC236}">
                <a16:creationId xmlns:a16="http://schemas.microsoft.com/office/drawing/2014/main" id="{B6B3A035-151E-47EB-8C6C-A4096CC63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A96983-B078-4F4C-9EEC-DD42972AA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E6A9624-8CAE-4EFE-8F3E-945CFF724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6CE5F3-777F-472F-A7DD-B10542D30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AEED3E-3359-43DB-AA28-8E79CBDA2C58}" type="datetime1">
              <a:rPr lang="it-IT" altLang="it-IT"/>
              <a:pPr/>
              <a:t>05/06/2018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099050-17DD-4C32-A77E-A44A0F22A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codici etici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D3370A-842E-4860-8BD7-A10DEFBD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2ABDF-9382-4784-8951-B3ED75FAE62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7181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EB38C59-69AF-480A-82EF-7B939DA76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C118EE9-CDBB-46FD-AEEE-0588EAE56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694693-07EC-4C77-851D-6616F9745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995584-F6F3-4DD0-8D99-94F05F9A277A}" type="datetime1">
              <a:rPr lang="it-IT" altLang="it-IT"/>
              <a:pPr/>
              <a:t>05/06/2018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F0E4D5-605C-47F4-9C8E-1574FAC7C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codici etici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4104D8-9291-4B28-9B4C-7CA16FE64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155C4-73FD-4577-BB50-1AC6C2DD967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0005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01023E-CCB4-48F5-B4CE-1E3995021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221EB3-22C1-4D59-A803-6444D430E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432B3A-59FD-4A5A-A872-127A93914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21AFF9-23F6-4507-AA0D-B17C8FF89B0E}" type="datetime1">
              <a:rPr lang="it-IT" altLang="it-IT"/>
              <a:pPr/>
              <a:t>05/06/2018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FA68992-79B1-4F71-A0B6-9A0C6F26D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codici etici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76835C-6E27-4DF3-A081-BF4393D3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F9615-8A05-4601-B689-632FFD45563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9189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E97BA9-1CBE-40D5-92C6-2BB0AF384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902501-5DA7-42BC-A2ED-5160C103F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E4DACE-30E7-48AD-B6E4-97F211F1C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631540-9B11-4FB7-AEE9-0310D73CD74A}" type="datetime1">
              <a:rPr lang="it-IT" altLang="it-IT"/>
              <a:pPr/>
              <a:t>05/06/2018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9B3897-E907-46B5-B209-52345928D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codici etici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A63880-F3DD-4F53-AA3F-AF258632D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4184C-BF1C-4693-8667-80F1447221D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9021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E7F969-7445-4950-B9AD-0D3CC0085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FB31FA-CC82-4728-AA51-630E3223C4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3E6F7BC-68F1-4FBE-BEC7-75C8B9D22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CC73635-DC2D-4D30-A453-99FF5995E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47C88-6B87-4C4A-A97E-29501EB4253B}" type="datetime1">
              <a:rPr lang="it-IT" altLang="it-IT"/>
              <a:pPr/>
              <a:t>05/06/2018</a:t>
            </a:fld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02D3949-F0F6-46DB-AE11-C147835CE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codici etici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9B3EF11-591D-40D6-843E-155B8C211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86D04-B7B0-4832-A75F-01E0AFBB927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8926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92B1C5-B59D-4609-9C6D-44094CDF3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C21DFC4-6580-47AB-97DA-88C28A27B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7B17C84-B047-4E5C-A637-318AB23AC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8087410-1D5F-418E-AE46-68B378903F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39A4424-C5DC-44E2-89C0-3D54EBFFA6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7FA4BDF-E852-41AC-9B59-8A07BA21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CCF5F7-E7AD-4DF8-BBFC-8E8C95F1D5E5}" type="datetime1">
              <a:rPr lang="it-IT" altLang="it-IT"/>
              <a:pPr/>
              <a:t>05/06/2018</a:t>
            </a:fld>
            <a:endParaRPr lang="it-IT" alt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1320877-D93B-4D50-BF21-4CF2F6CD6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codici etici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9DE16BF-E0B7-4F62-AB63-8134250D6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37DDA-BF9E-49D5-99DF-FB648985E6B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3919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A6B5A6-891F-4681-B788-73C23485A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523BFE7-9CA3-4335-AE42-2CAAA7199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D56343-B58A-4374-9D31-6DBD0200AB27}" type="datetime1">
              <a:rPr lang="it-IT" altLang="it-IT"/>
              <a:pPr/>
              <a:t>05/06/2018</a:t>
            </a:fld>
            <a:endParaRPr lang="it-IT" alt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373F736-C329-48CE-82D3-F6D2D9D99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codici etici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50E1358-F0CF-425F-AF4C-86B660AD2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179B7-0C42-4D54-9B33-7EC2A46C58F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5337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3655C9F-F1F3-4821-97D6-E31D89A54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604CEA-7065-46B0-BB7B-1D0544657289}" type="datetime1">
              <a:rPr lang="it-IT" altLang="it-IT"/>
              <a:pPr/>
              <a:t>05/06/2018</a:t>
            </a:fld>
            <a:endParaRPr lang="it-IT" alt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B962A4A-3969-4373-8CFC-C349861E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codici etici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27ADBD0-AC25-482E-BA67-E248E01F4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103E4-26A5-4055-8D69-2086797C712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966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9210BC-DABC-4CBC-A687-7E9291C64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9893AD-21AA-4824-846B-C3B61B68A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CA1DCB4-099F-4A4A-89CF-669CD077E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E014209-431A-46DC-9012-96E93575C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426B27-0108-4217-8F04-F616AFCDBAB2}" type="datetime1">
              <a:rPr lang="it-IT" altLang="it-IT"/>
              <a:pPr/>
              <a:t>05/06/2018</a:t>
            </a:fld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4113D3A-6C2D-49B9-B3EC-FC41E6412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codici etici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D44CB06-0BBA-4C1C-AF62-B8AA45677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CF6BB-A9B3-4DA0-8145-EFF91CCE72D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229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F9485B-B87E-4D4F-A56D-7A11EF0FC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E4D5C38-69D2-4242-9027-193217D447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4D13109-3C72-40A6-8A55-BCB8CD7F7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D3BE81-84D1-4644-B56C-04F29DE3E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7D4B2E-6350-4ADB-8497-70A975CDAEDB}" type="datetime1">
              <a:rPr lang="it-IT" altLang="it-IT"/>
              <a:pPr/>
              <a:t>05/06/2018</a:t>
            </a:fld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F36B4FA-9FE8-4DA9-9F59-3B59E8F85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codici etici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170F556-A9DD-4ACE-97DA-7EED9DA97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690FE-B6CE-4E63-8DDD-24B50C9109D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7901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E1354984-DF6A-4C3B-9F4B-79E10649F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08E488A-E452-4E82-9DFA-E7DBB4C20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1F2FB65D-C013-490F-8EC0-FE0E99387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15BAD039-224A-4923-95CA-23E0C5781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9A94C851-77F8-4411-AE82-A6824508F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98FC1D5E-09E6-421F-BE70-E60E2829C9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38920" name="Rectangle 8">
            <a:extLst>
              <a:ext uri="{FF2B5EF4-FFF2-40B4-BE49-F238E27FC236}">
                <a16:creationId xmlns:a16="http://schemas.microsoft.com/office/drawing/2014/main" id="{C8144549-7D0E-4488-BDD8-24476CD84A9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F2A3E81-68D1-478E-B6EB-52E2F7E80FB3}" type="datetime1">
              <a:rPr lang="it-IT" altLang="it-IT"/>
              <a:pPr/>
              <a:t>05/06/2018</a:t>
            </a:fld>
            <a:endParaRPr lang="it-IT" altLang="it-IT"/>
          </a:p>
        </p:txBody>
      </p:sp>
      <p:sp>
        <p:nvSpPr>
          <p:cNvPr id="38921" name="Rectangle 9">
            <a:extLst>
              <a:ext uri="{FF2B5EF4-FFF2-40B4-BE49-F238E27FC236}">
                <a16:creationId xmlns:a16="http://schemas.microsoft.com/office/drawing/2014/main" id="{136022A8-02CC-479D-9B51-367B09E88F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it-IT" altLang="it-IT"/>
              <a:t>codici etici</a:t>
            </a:r>
          </a:p>
        </p:txBody>
      </p:sp>
      <p:sp>
        <p:nvSpPr>
          <p:cNvPr id="38922" name="Rectangle 10">
            <a:extLst>
              <a:ext uri="{FF2B5EF4-FFF2-40B4-BE49-F238E27FC236}">
                <a16:creationId xmlns:a16="http://schemas.microsoft.com/office/drawing/2014/main" id="{48541DA1-D72F-4A46-9ADD-C101E73648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199673-4488-4947-94A8-958B5B2AD0E3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7.wmf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4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10" Type="http://schemas.openxmlformats.org/officeDocument/2006/relationships/image" Target="../media/image8.wmf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vmlDrawing" Target="../drawings/vmlDrawing6.v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vmlDrawing" Target="../drawings/vmlDrawing7.v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8.vml"/><Relationship Id="rId1" Type="http://schemas.openxmlformats.org/officeDocument/2006/relationships/themeOverride" Target="../theme/themeOverride21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notesSlide" Target="../notesSlides/notesSlide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E250A6C0-CA4C-4B75-A1D5-827062D1E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3332-1896-42E3-98B6-498F4ACBC83C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4115" name="Rectangle 19">
            <a:extLst>
              <a:ext uri="{FF2B5EF4-FFF2-40B4-BE49-F238E27FC236}">
                <a16:creationId xmlns:a16="http://schemas.microsoft.com/office/drawing/2014/main" id="{25D501EC-673C-4D35-BDEC-734629C7B0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95550" y="762000"/>
            <a:ext cx="6019800" cy="381000"/>
          </a:xfrm>
          <a:noFill/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it-IT" altLang="it-IT" sz="2000">
                <a:latin typeface="Korinna BT" pitchFamily="18" charset="0"/>
              </a:rPr>
              <a:t>XX CONVEGNO NAZIONALE AICQ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it-IT" altLang="it-IT" sz="2000">
                <a:latin typeface="Korinna BT" pitchFamily="18" charset="0"/>
              </a:rPr>
              <a:t>Bologna, 15-17 maggio 2000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315C2628-64A5-4B01-939F-51470D66E5B0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019300" y="2133600"/>
            <a:ext cx="6858000" cy="2133600"/>
          </a:xfrm>
          <a:noFill/>
          <a:ln/>
        </p:spPr>
        <p:txBody>
          <a:bodyPr anchor="b"/>
          <a:lstStyle/>
          <a:p>
            <a:pPr algn="ctr">
              <a:lnSpc>
                <a:spcPct val="140000"/>
              </a:lnSpc>
            </a:pPr>
            <a:r>
              <a:rPr lang="it-IT" altLang="it-IT" sz="3200">
                <a:solidFill>
                  <a:srgbClr val="FF3300"/>
                </a:solidFill>
              </a:rPr>
              <a:t>I Codici Etici </a:t>
            </a:r>
            <a:br>
              <a:rPr lang="it-IT" altLang="it-IT" sz="3200">
                <a:solidFill>
                  <a:srgbClr val="FF3300"/>
                </a:solidFill>
              </a:rPr>
            </a:br>
            <a:r>
              <a:rPr lang="it-IT" altLang="it-IT" sz="3200">
                <a:solidFill>
                  <a:srgbClr val="FF3300"/>
                </a:solidFill>
              </a:rPr>
              <a:t>come strumento </a:t>
            </a:r>
            <a:br>
              <a:rPr lang="it-IT" altLang="it-IT" sz="3200">
                <a:solidFill>
                  <a:srgbClr val="FF3300"/>
                </a:solidFill>
              </a:rPr>
            </a:br>
            <a:r>
              <a:rPr lang="it-IT" altLang="it-IT" sz="3200">
                <a:solidFill>
                  <a:srgbClr val="FF3300"/>
                </a:solidFill>
              </a:rPr>
              <a:t>per la competizione</a:t>
            </a:r>
            <a:endParaRPr lang="it-IT" altLang="it-IT">
              <a:solidFill>
                <a:srgbClr val="FF3300"/>
              </a:solidFill>
            </a:endParaRPr>
          </a:p>
        </p:txBody>
      </p:sp>
      <p:sp>
        <p:nvSpPr>
          <p:cNvPr id="4116" name="Text Box 20">
            <a:extLst>
              <a:ext uri="{FF2B5EF4-FFF2-40B4-BE49-F238E27FC236}">
                <a16:creationId xmlns:a16="http://schemas.microsoft.com/office/drawing/2014/main" id="{11630BFC-D9CA-4B88-926B-A2ACEF008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5167313"/>
            <a:ext cx="1225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FF33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>
                <a:solidFill>
                  <a:srgbClr val="FF3300"/>
                </a:solidFill>
                <a:latin typeface="Korinna BT" pitchFamily="18" charset="0"/>
              </a:rPr>
              <a:t>Renzo Serra</a:t>
            </a:r>
          </a:p>
          <a:p>
            <a:endParaRPr kumimoji="0" lang="it-IT" altLang="it-IT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4">
            <a:extLst>
              <a:ext uri="{FF2B5EF4-FFF2-40B4-BE49-F238E27FC236}">
                <a16:creationId xmlns:a16="http://schemas.microsoft.com/office/drawing/2014/main" id="{FD41FB41-3B8C-44CF-BB63-47B71A248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E7B1-66EA-4A9E-B886-0C1B701B4FF9}" type="slidenum">
              <a:rPr lang="it-IT" altLang="it-IT"/>
              <a:pPr/>
              <a:t>10</a:t>
            </a:fld>
            <a:endParaRPr lang="it-IT" altLang="it-IT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7B6F3620-251F-41D7-8A87-8B2188FB54D2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133600" y="914400"/>
            <a:ext cx="6781800" cy="533400"/>
          </a:xfrm>
          <a:noFill/>
          <a:ln/>
        </p:spPr>
        <p:txBody>
          <a:bodyPr anchor="b"/>
          <a:lstStyle/>
          <a:p>
            <a:pPr algn="ctr"/>
            <a:r>
              <a:rPr lang="it-IT" altLang="it-IT" sz="3200"/>
              <a:t>ETICA E FINANZIA</a:t>
            </a:r>
            <a:endParaRPr lang="it-IT" altLang="it-IT"/>
          </a:p>
        </p:txBody>
      </p:sp>
      <p:sp>
        <p:nvSpPr>
          <p:cNvPr id="105475" name="Text Box 3">
            <a:extLst>
              <a:ext uri="{FF2B5EF4-FFF2-40B4-BE49-F238E27FC236}">
                <a16:creationId xmlns:a16="http://schemas.microsoft.com/office/drawing/2014/main" id="{3EBBACB9-0DA0-4259-8B68-224AE987E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585913"/>
            <a:ext cx="7696200" cy="433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Clr>
                <a:srgbClr val="FF3300"/>
              </a:buClr>
              <a:buFont typeface="CommonBullets" pitchFamily="34" charset="2"/>
              <a:buChar char="["/>
            </a:pPr>
            <a:r>
              <a:rPr kumimoji="0" lang="it-IT" altLang="it-IT" sz="3200" i="1">
                <a:solidFill>
                  <a:srgbClr val="FFFF00"/>
                </a:solidFill>
              </a:rPr>
              <a:t>  </a:t>
            </a:r>
            <a:r>
              <a:rPr kumimoji="0" lang="it-IT" altLang="it-IT" sz="360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Dow Jones Sustainability Index</a:t>
            </a:r>
          </a:p>
          <a:p>
            <a:pPr lvl="1">
              <a:buClr>
                <a:srgbClr val="FF3300"/>
              </a:buClr>
              <a:buFont typeface="CommonBullets" pitchFamily="34" charset="2"/>
              <a:buChar char="&quot;"/>
            </a:pPr>
            <a:r>
              <a:rPr kumimoji="0" lang="it-IT" altLang="it-IT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0" lang="it-IT" altLang="it-IT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 Aziende monitorate in 33 Paesi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Clr>
                <a:srgbClr val="FF3300"/>
              </a:buClr>
              <a:buFont typeface="CommonBullets" pitchFamily="34" charset="2"/>
              <a:buChar char="&quot;"/>
            </a:pPr>
            <a:r>
              <a:rPr kumimoji="0" lang="it-IT" altLang="it-IT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performances migliori</a:t>
            </a:r>
            <a:r>
              <a:rPr kumimoji="0" lang="it-IT" altLang="it-IT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0" lang="it-IT" altLang="it-IT">
                <a:solidFill>
                  <a:srgbClr val="D4CC2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Djsgi/Djgi [93-99]=270/220</a:t>
            </a:r>
            <a:endParaRPr kumimoji="0" lang="it-IT" altLang="it-IT" sz="36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 typeface="CommonBullets" pitchFamily="34" charset="2"/>
              <a:buChar char="["/>
            </a:pPr>
            <a:r>
              <a:rPr kumimoji="0" lang="it-IT" altLang="it-IT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Istituto Avanzi - Finanza e sviluppo sostenibile</a:t>
            </a:r>
            <a:endParaRPr kumimoji="0" lang="it-IT" altLang="it-IT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 typeface="CommonBullets" pitchFamily="34" charset="2"/>
              <a:buChar char="["/>
            </a:pPr>
            <a:r>
              <a:rPr kumimoji="0" lang="it-IT" altLang="it-IT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Domini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 typeface="CommonBullets" pitchFamily="34" charset="2"/>
              <a:buChar char="["/>
            </a:pPr>
            <a:r>
              <a:rPr kumimoji="0" lang="it-IT" altLang="it-IT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Citizen Index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 typeface="CommonBullets" pitchFamily="34" charset="2"/>
              <a:buChar char="["/>
            </a:pPr>
            <a:r>
              <a:rPr kumimoji="0" lang="it-IT" altLang="it-IT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Smith Barney Concert Allocation Social    Awarness</a:t>
            </a:r>
            <a:endParaRPr kumimoji="0" lang="it-IT" altLang="it-IT" sz="4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bldLvl="2" autoUpdateAnimBg="0" advAuto="1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4">
            <a:extLst>
              <a:ext uri="{FF2B5EF4-FFF2-40B4-BE49-F238E27FC236}">
                <a16:creationId xmlns:a16="http://schemas.microsoft.com/office/drawing/2014/main" id="{ECE46B29-2256-480D-AF1C-230B83E66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E404-AA9C-440F-8A94-93F90346EF52}" type="slidenum">
              <a:rPr lang="it-IT" altLang="it-IT"/>
              <a:pPr/>
              <a:t>11</a:t>
            </a:fld>
            <a:endParaRPr lang="it-IT" altLang="it-IT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1854E61D-50CD-4584-9D05-4721DC8B174A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133600" y="914400"/>
            <a:ext cx="6781800" cy="533400"/>
          </a:xfrm>
          <a:noFill/>
          <a:ln/>
        </p:spPr>
        <p:txBody>
          <a:bodyPr anchor="b"/>
          <a:lstStyle/>
          <a:p>
            <a:pPr algn="ctr"/>
            <a:r>
              <a:rPr lang="it-IT" altLang="it-IT" sz="3200"/>
              <a:t>CONSULENZA EUROPEA</a:t>
            </a:r>
            <a:endParaRPr lang="it-IT" altLang="it-IT"/>
          </a:p>
        </p:txBody>
      </p:sp>
      <p:sp>
        <p:nvSpPr>
          <p:cNvPr id="103427" name="Text Box 3">
            <a:extLst>
              <a:ext uri="{FF2B5EF4-FFF2-40B4-BE49-F238E27FC236}">
                <a16:creationId xmlns:a16="http://schemas.microsoft.com/office/drawing/2014/main" id="{6EA1B40B-A1ED-4EF5-A5B6-7EFB92773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765300"/>
            <a:ext cx="8526463" cy="404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Clr>
                <a:srgbClr val="FF3300"/>
              </a:buClr>
              <a:buFont typeface="CommonBullets" pitchFamily="34" charset="2"/>
              <a:buChar char="["/>
            </a:pPr>
            <a:r>
              <a:rPr kumimoji="0" lang="it-IT" altLang="it-IT" sz="3200" i="1">
                <a:solidFill>
                  <a:srgbClr val="FFFF00"/>
                </a:solidFill>
              </a:rPr>
              <a:t> </a:t>
            </a:r>
            <a:r>
              <a:rPr kumimoji="0" lang="it-IT" altLang="it-IT" sz="280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Barcester Green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rgbClr val="66FF33"/>
              </a:buClr>
              <a:buFont typeface="CommonBullets" pitchFamily="34" charset="2"/>
              <a:buChar char="["/>
            </a:pPr>
            <a:r>
              <a:rPr kumimoji="0" lang="it-IT" altLang="it-IT" sz="280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0" lang="it-IT" altLang="it-IT" sz="280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Ethical Investments Advice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 typeface="CommonBullets" pitchFamily="34" charset="2"/>
              <a:buChar char="["/>
            </a:pPr>
            <a:r>
              <a:rPr kumimoji="0" lang="it-IT" altLang="it-IT" sz="280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0" lang="it-IT" altLang="it-IT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Global &amp; Ethical Investments Advice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rgbClr val="D4CC2C"/>
              </a:buClr>
              <a:buFont typeface="CommonBullets" pitchFamily="34" charset="2"/>
              <a:buChar char="["/>
            </a:pPr>
            <a:r>
              <a:rPr kumimoji="0" lang="it-IT" altLang="it-IT" sz="280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0" lang="it-IT" altLang="it-IT" sz="2800">
                <a:solidFill>
                  <a:srgbClr val="D4CC2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Kinder Lydemberg Domini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rgbClr val="9933FF"/>
              </a:buClr>
              <a:buFont typeface="CommonBullets" pitchFamily="34" charset="2"/>
              <a:buChar char="["/>
            </a:pPr>
            <a:r>
              <a:rPr kumimoji="0" lang="it-IT" altLang="it-IT" sz="280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0" lang="it-IT" altLang="it-IT" sz="2800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Ethical Investment and Information Service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rgbClr val="336600"/>
              </a:buClr>
              <a:buFont typeface="CommonBullets" pitchFamily="34" charset="2"/>
              <a:buChar char="["/>
            </a:pPr>
            <a:r>
              <a:rPr kumimoji="0" lang="it-IT" altLang="it-IT" sz="280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0" lang="it-IT" altLang="it-IT" sz="28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Analyses et recherches sociales sur les eneterprises</a:t>
            </a:r>
            <a:endParaRPr kumimoji="0" lang="it-IT" altLang="it-IT" sz="4000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bldLvl="2" autoUpdateAnimBg="0" advAuto="1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4">
            <a:extLst>
              <a:ext uri="{FF2B5EF4-FFF2-40B4-BE49-F238E27FC236}">
                <a16:creationId xmlns:a16="http://schemas.microsoft.com/office/drawing/2014/main" id="{96CAA0B9-F55B-4F44-B16B-F316321D3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AEFF8-E137-449E-BD62-C19900FEBB4F}" type="slidenum">
              <a:rPr lang="it-IT" altLang="it-IT"/>
              <a:pPr/>
              <a:t>12</a:t>
            </a:fld>
            <a:endParaRPr lang="it-IT" altLang="it-IT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34180E8B-E330-4BD2-8144-E3629AC87BD7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133600" y="914400"/>
            <a:ext cx="6781800" cy="533400"/>
          </a:xfrm>
          <a:noFill/>
          <a:ln/>
        </p:spPr>
        <p:txBody>
          <a:bodyPr anchor="b"/>
          <a:lstStyle/>
          <a:p>
            <a:pPr algn="ctr"/>
            <a:r>
              <a:rPr lang="it-IT" altLang="it-IT" sz="3200"/>
              <a:t>BANCA ETICA</a:t>
            </a:r>
            <a:endParaRPr lang="it-IT" altLang="it-IT"/>
          </a:p>
        </p:txBody>
      </p:sp>
      <p:sp>
        <p:nvSpPr>
          <p:cNvPr id="111619" name="Text Box 3">
            <a:extLst>
              <a:ext uri="{FF2B5EF4-FFF2-40B4-BE49-F238E27FC236}">
                <a16:creationId xmlns:a16="http://schemas.microsoft.com/office/drawing/2014/main" id="{0272FF9D-83A9-4C98-A0D2-924F81F8F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922463"/>
            <a:ext cx="7439025" cy="263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63563" indent="-192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77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Clr>
                <a:srgbClr val="9933FF"/>
              </a:buClr>
              <a:buFont typeface="CommonBullets" pitchFamily="34" charset="2"/>
              <a:buChar char="["/>
            </a:pPr>
            <a:r>
              <a:rPr kumimoji="0" lang="it-IT" altLang="it-IT" sz="4400" i="1">
                <a:solidFill>
                  <a:srgbClr val="FFFF00"/>
                </a:solidFill>
              </a:rPr>
              <a:t> </a:t>
            </a:r>
            <a:r>
              <a:rPr kumimoji="0" lang="it-IT" altLang="it-IT" sz="360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Banca Popolare Etica</a:t>
            </a:r>
            <a:endParaRPr kumimoji="0" lang="it-IT" altLang="it-IT" sz="36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rgbClr val="336600"/>
              </a:buClr>
              <a:buFont typeface="CommonBullets" pitchFamily="34" charset="2"/>
              <a:buChar char="["/>
            </a:pPr>
            <a:r>
              <a:rPr kumimoji="0" lang="it-IT" altLang="it-IT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0" lang="it-IT" altLang="it-IT" sz="36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Fondi Etici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CommonBullets" pitchFamily="34" charset="2"/>
              <a:buChar char="&quot;"/>
            </a:pPr>
            <a:r>
              <a:rPr kumimoji="0" lang="it-IT" altLang="it-IT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44 UK (+10 nel ‘99)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CommonBullets" pitchFamily="34" charset="2"/>
              <a:buChar char="&quot;"/>
            </a:pPr>
            <a:r>
              <a:rPr kumimoji="0" lang="it-IT" altLang="it-IT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180 USA (1.000 Mdi $)</a:t>
            </a:r>
            <a:endParaRPr kumimoji="0" lang="it-IT" altLang="it-IT" sz="4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4">
            <a:extLst>
              <a:ext uri="{FF2B5EF4-FFF2-40B4-BE49-F238E27FC236}">
                <a16:creationId xmlns:a16="http://schemas.microsoft.com/office/drawing/2014/main" id="{C30AB9C5-FE4E-4278-8429-B194D6B88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4AB58-5C55-4C62-96DC-C8A38CE44C02}" type="slidenum">
              <a:rPr lang="it-IT" altLang="it-IT"/>
              <a:pPr/>
              <a:t>13</a:t>
            </a:fld>
            <a:endParaRPr lang="it-IT" altLang="it-IT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8E63C768-CFA3-4DE4-B8DC-A54F756B5513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133600" y="838200"/>
            <a:ext cx="6781800" cy="533400"/>
          </a:xfrm>
          <a:noFill/>
          <a:ln/>
        </p:spPr>
        <p:txBody>
          <a:bodyPr anchor="b"/>
          <a:lstStyle/>
          <a:p>
            <a:pPr algn="ctr"/>
            <a:r>
              <a:rPr lang="it-IT" altLang="it-IT" sz="3200"/>
              <a:t>CONVERGENZE</a:t>
            </a:r>
          </a:p>
        </p:txBody>
      </p:sp>
      <p:sp>
        <p:nvSpPr>
          <p:cNvPr id="53288" name="WordArt 40">
            <a:extLst>
              <a:ext uri="{FF2B5EF4-FFF2-40B4-BE49-F238E27FC236}">
                <a16:creationId xmlns:a16="http://schemas.microsoft.com/office/drawing/2014/main" id="{DE047456-E15E-476B-BE12-8728A404CC4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62200" y="3390900"/>
            <a:ext cx="1552575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sq">
                <a:noFill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Right"/>
              <a:lightRig rig="legacyFlat1" dir="t"/>
            </a:scene3d>
            <a:sp3d extrusionH="887400" prstMaterial="legacyMatte">
              <a:extrusionClr>
                <a:srgbClr val="63B1FF"/>
              </a:extrusionClr>
              <a:contourClr>
                <a:srgbClr val="63B1FF"/>
              </a:contourClr>
            </a:sp3d>
          </a:bodyPr>
          <a:lstStyle/>
          <a:p>
            <a:pPr algn="ctr"/>
            <a:r>
              <a:rPr lang="it-IT" sz="3600" kern="10" spc="720">
                <a:solidFill>
                  <a:srgbClr val="63B1FF"/>
                </a:solidFill>
                <a:latin typeface="Arial Black" panose="020B0A04020102020204" pitchFamily="34" charset="0"/>
              </a:rPr>
              <a:t>ETICA</a:t>
            </a:r>
          </a:p>
        </p:txBody>
      </p:sp>
      <p:sp>
        <p:nvSpPr>
          <p:cNvPr id="53289" name="WordArt 41">
            <a:extLst>
              <a:ext uri="{FF2B5EF4-FFF2-40B4-BE49-F238E27FC236}">
                <a16:creationId xmlns:a16="http://schemas.microsoft.com/office/drawing/2014/main" id="{F94D578A-E992-4B32-A978-8515112CF83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876800" y="3352800"/>
            <a:ext cx="2543175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sq">
                <a:noFill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Right"/>
              <a:lightRig rig="legacyFlat1" dir="t"/>
            </a:scene3d>
            <a:sp3d extrusionH="887400" prstMaterial="legacyMatte">
              <a:extrusionClr>
                <a:srgbClr val="63B1FF"/>
              </a:extrusionClr>
              <a:contourClr>
                <a:srgbClr val="63B1FF"/>
              </a:contourClr>
            </a:sp3d>
          </a:bodyPr>
          <a:lstStyle/>
          <a:p>
            <a:pPr algn="ctr"/>
            <a:r>
              <a:rPr lang="it-IT" sz="3600" kern="10" spc="720">
                <a:solidFill>
                  <a:srgbClr val="63B1FF"/>
                </a:solidFill>
                <a:latin typeface="Arial Black" panose="020B0A04020102020204" pitchFamily="34" charset="0"/>
              </a:rPr>
              <a:t>PROFITTO</a:t>
            </a:r>
          </a:p>
        </p:txBody>
      </p:sp>
      <p:grpSp>
        <p:nvGrpSpPr>
          <p:cNvPr id="53292" name="Group 44">
            <a:extLst>
              <a:ext uri="{FF2B5EF4-FFF2-40B4-BE49-F238E27FC236}">
                <a16:creationId xmlns:a16="http://schemas.microsoft.com/office/drawing/2014/main" id="{A6A3181B-2B58-4EDF-A86A-E4B33D26CB4C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2314575"/>
            <a:ext cx="3048000" cy="2686050"/>
            <a:chOff x="1920" y="1458"/>
            <a:chExt cx="1920" cy="1692"/>
          </a:xfrm>
        </p:grpSpPr>
        <p:sp>
          <p:nvSpPr>
            <p:cNvPr id="53290" name="AutoShape 42">
              <a:extLst>
                <a:ext uri="{FF2B5EF4-FFF2-40B4-BE49-F238E27FC236}">
                  <a16:creationId xmlns:a16="http://schemas.microsoft.com/office/drawing/2014/main" id="{07BE31DA-512A-4C25-B154-2ED779E44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688"/>
              <a:ext cx="1824" cy="462"/>
            </a:xfrm>
            <a:prstGeom prst="curvedUpArrow">
              <a:avLst>
                <a:gd name="adj1" fmla="val 78961"/>
                <a:gd name="adj2" fmla="val 157922"/>
                <a:gd name="adj3" fmla="val 33333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3291" name="AutoShape 43">
              <a:extLst>
                <a:ext uri="{FF2B5EF4-FFF2-40B4-BE49-F238E27FC236}">
                  <a16:creationId xmlns:a16="http://schemas.microsoft.com/office/drawing/2014/main" id="{DF1D2216-8104-499D-8D70-7A05079729F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920" y="1458"/>
              <a:ext cx="1776" cy="462"/>
            </a:xfrm>
            <a:prstGeom prst="curvedUpArrow">
              <a:avLst>
                <a:gd name="adj1" fmla="val 76883"/>
                <a:gd name="adj2" fmla="val 153766"/>
                <a:gd name="adj3" fmla="val 33333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3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egnaposto numero diapositiva 4">
            <a:extLst>
              <a:ext uri="{FF2B5EF4-FFF2-40B4-BE49-F238E27FC236}">
                <a16:creationId xmlns:a16="http://schemas.microsoft.com/office/drawing/2014/main" id="{43BC15B3-08C3-4760-BE99-9099ECFA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5E0D6-3E52-4F06-A781-E3DB3713862F}" type="slidenum">
              <a:rPr lang="it-IT" altLang="it-IT"/>
              <a:pPr/>
              <a:t>14</a:t>
            </a:fld>
            <a:endParaRPr lang="it-IT" altLang="it-IT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C66A74C7-07AC-4423-B524-8B860ADBC684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098675" y="838200"/>
            <a:ext cx="6781800" cy="533400"/>
          </a:xfrm>
          <a:noFill/>
          <a:ln/>
        </p:spPr>
        <p:txBody>
          <a:bodyPr anchor="b"/>
          <a:lstStyle/>
          <a:p>
            <a:pPr algn="ctr"/>
            <a:r>
              <a:rPr lang="it-IT" altLang="it-IT" sz="3200"/>
              <a:t>CULTURA</a:t>
            </a:r>
            <a:endParaRPr lang="it-IT" altLang="it-IT"/>
          </a:p>
        </p:txBody>
      </p:sp>
      <p:grpSp>
        <p:nvGrpSpPr>
          <p:cNvPr id="79911" name="Group 39">
            <a:extLst>
              <a:ext uri="{FF2B5EF4-FFF2-40B4-BE49-F238E27FC236}">
                <a16:creationId xmlns:a16="http://schemas.microsoft.com/office/drawing/2014/main" id="{AEE56030-043C-4B7D-861E-9CE77617AFDB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1600200"/>
            <a:ext cx="2743200" cy="4646613"/>
            <a:chOff x="2304" y="1008"/>
            <a:chExt cx="1728" cy="2927"/>
          </a:xfrm>
        </p:grpSpPr>
        <p:grpSp>
          <p:nvGrpSpPr>
            <p:cNvPr id="79904" name="Group 32">
              <a:extLst>
                <a:ext uri="{FF2B5EF4-FFF2-40B4-BE49-F238E27FC236}">
                  <a16:creationId xmlns:a16="http://schemas.microsoft.com/office/drawing/2014/main" id="{11A86BF3-21FB-4856-900F-E104BD8873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66" y="1008"/>
              <a:ext cx="342" cy="2927"/>
              <a:chOff x="2766" y="1008"/>
              <a:chExt cx="342" cy="2927"/>
            </a:xfrm>
          </p:grpSpPr>
          <p:sp>
            <p:nvSpPr>
              <p:cNvPr id="79881" name="Freeform 9">
                <a:extLst>
                  <a:ext uri="{FF2B5EF4-FFF2-40B4-BE49-F238E27FC236}">
                    <a16:creationId xmlns:a16="http://schemas.microsoft.com/office/drawing/2014/main" id="{0E3D5594-9E54-4144-8B1A-E700DCD9F1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008"/>
                <a:ext cx="342" cy="2927"/>
              </a:xfrm>
              <a:custGeom>
                <a:avLst/>
                <a:gdLst>
                  <a:gd name="T0" fmla="*/ 0 w 684"/>
                  <a:gd name="T1" fmla="*/ 152 h 5854"/>
                  <a:gd name="T2" fmla="*/ 304 w 684"/>
                  <a:gd name="T3" fmla="*/ 0 h 5854"/>
                  <a:gd name="T4" fmla="*/ 684 w 684"/>
                  <a:gd name="T5" fmla="*/ 152 h 5854"/>
                  <a:gd name="T6" fmla="*/ 684 w 684"/>
                  <a:gd name="T7" fmla="*/ 5778 h 5854"/>
                  <a:gd name="T8" fmla="*/ 304 w 684"/>
                  <a:gd name="T9" fmla="*/ 5854 h 5854"/>
                  <a:gd name="T10" fmla="*/ 0 w 684"/>
                  <a:gd name="T11" fmla="*/ 5702 h 5854"/>
                  <a:gd name="T12" fmla="*/ 0 w 684"/>
                  <a:gd name="T13" fmla="*/ 152 h 5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4" h="5854">
                    <a:moveTo>
                      <a:pt x="0" y="152"/>
                    </a:moveTo>
                    <a:lnTo>
                      <a:pt x="304" y="0"/>
                    </a:lnTo>
                    <a:lnTo>
                      <a:pt x="684" y="152"/>
                    </a:lnTo>
                    <a:lnTo>
                      <a:pt x="684" y="5778"/>
                    </a:lnTo>
                    <a:lnTo>
                      <a:pt x="304" y="5854"/>
                    </a:lnTo>
                    <a:lnTo>
                      <a:pt x="0" y="5702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996633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9882" name="Freeform 10">
                <a:extLst>
                  <a:ext uri="{FF2B5EF4-FFF2-40B4-BE49-F238E27FC236}">
                    <a16:creationId xmlns:a16="http://schemas.microsoft.com/office/drawing/2014/main" id="{F44524B9-9E8B-46D7-A462-FC24112C58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008"/>
                <a:ext cx="152" cy="2927"/>
              </a:xfrm>
              <a:custGeom>
                <a:avLst/>
                <a:gdLst>
                  <a:gd name="T0" fmla="*/ 0 w 304"/>
                  <a:gd name="T1" fmla="*/ 152 h 5854"/>
                  <a:gd name="T2" fmla="*/ 304 w 304"/>
                  <a:gd name="T3" fmla="*/ 0 h 5854"/>
                  <a:gd name="T4" fmla="*/ 304 w 304"/>
                  <a:gd name="T5" fmla="*/ 5854 h 5854"/>
                  <a:gd name="T6" fmla="*/ 0 w 304"/>
                  <a:gd name="T7" fmla="*/ 5702 h 5854"/>
                  <a:gd name="T8" fmla="*/ 0 w 304"/>
                  <a:gd name="T9" fmla="*/ 152 h 5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5854">
                    <a:moveTo>
                      <a:pt x="0" y="152"/>
                    </a:moveTo>
                    <a:lnTo>
                      <a:pt x="304" y="0"/>
                    </a:lnTo>
                    <a:lnTo>
                      <a:pt x="304" y="5854"/>
                    </a:lnTo>
                    <a:lnTo>
                      <a:pt x="0" y="5702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9883" name="Freeform 11">
                <a:extLst>
                  <a:ext uri="{FF2B5EF4-FFF2-40B4-BE49-F238E27FC236}">
                    <a16:creationId xmlns:a16="http://schemas.microsoft.com/office/drawing/2014/main" id="{FC458F06-6F83-4FA0-BE73-F67E1A1434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008"/>
                <a:ext cx="152" cy="2927"/>
              </a:xfrm>
              <a:custGeom>
                <a:avLst/>
                <a:gdLst>
                  <a:gd name="T0" fmla="*/ 0 w 152"/>
                  <a:gd name="T1" fmla="*/ 76 h 2927"/>
                  <a:gd name="T2" fmla="*/ 152 w 152"/>
                  <a:gd name="T3" fmla="*/ 0 h 2927"/>
                  <a:gd name="T4" fmla="*/ 152 w 152"/>
                  <a:gd name="T5" fmla="*/ 2927 h 2927"/>
                  <a:gd name="T6" fmla="*/ 1 w 152"/>
                  <a:gd name="T7" fmla="*/ 2858 h 2927"/>
                  <a:gd name="T8" fmla="*/ 0 w 152"/>
                  <a:gd name="T9" fmla="*/ 76 h 29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2927">
                    <a:moveTo>
                      <a:pt x="0" y="76"/>
                    </a:moveTo>
                    <a:lnTo>
                      <a:pt x="152" y="0"/>
                    </a:lnTo>
                    <a:lnTo>
                      <a:pt x="152" y="2927"/>
                    </a:lnTo>
                    <a:lnTo>
                      <a:pt x="1" y="2858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6633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79887" name="Group 15">
              <a:extLst>
                <a:ext uri="{FF2B5EF4-FFF2-40B4-BE49-F238E27FC236}">
                  <a16:creationId xmlns:a16="http://schemas.microsoft.com/office/drawing/2014/main" id="{E7E9DE11-8156-453D-B603-DE9C0E3E6E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4" y="1384"/>
              <a:ext cx="1728" cy="319"/>
              <a:chOff x="2583" y="1384"/>
              <a:chExt cx="1208" cy="319"/>
            </a:xfrm>
          </p:grpSpPr>
          <p:sp>
            <p:nvSpPr>
              <p:cNvPr id="79888" name="Freeform 16">
                <a:extLst>
                  <a:ext uri="{FF2B5EF4-FFF2-40B4-BE49-F238E27FC236}">
                    <a16:creationId xmlns:a16="http://schemas.microsoft.com/office/drawing/2014/main" id="{F317FE3B-A1D6-49FE-95D4-068D3795BE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3" y="1406"/>
                <a:ext cx="1188" cy="297"/>
              </a:xfrm>
              <a:custGeom>
                <a:avLst/>
                <a:gdLst>
                  <a:gd name="T0" fmla="*/ 4 w 2377"/>
                  <a:gd name="T1" fmla="*/ 592 h 592"/>
                  <a:gd name="T2" fmla="*/ 2103 w 2377"/>
                  <a:gd name="T3" fmla="*/ 462 h 592"/>
                  <a:gd name="T4" fmla="*/ 2377 w 2377"/>
                  <a:gd name="T5" fmla="*/ 199 h 592"/>
                  <a:gd name="T6" fmla="*/ 2101 w 2377"/>
                  <a:gd name="T7" fmla="*/ 0 h 592"/>
                  <a:gd name="T8" fmla="*/ 0 w 2377"/>
                  <a:gd name="T9" fmla="*/ 130 h 592"/>
                  <a:gd name="T10" fmla="*/ 4 w 2377"/>
                  <a:gd name="T11" fmla="*/ 592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77" h="592">
                    <a:moveTo>
                      <a:pt x="4" y="592"/>
                    </a:moveTo>
                    <a:lnTo>
                      <a:pt x="2103" y="462"/>
                    </a:lnTo>
                    <a:lnTo>
                      <a:pt x="2377" y="199"/>
                    </a:lnTo>
                    <a:lnTo>
                      <a:pt x="2101" y="0"/>
                    </a:lnTo>
                    <a:lnTo>
                      <a:pt x="0" y="130"/>
                    </a:lnTo>
                    <a:lnTo>
                      <a:pt x="4" y="592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9889" name="Freeform 17">
                <a:extLst>
                  <a:ext uri="{FF2B5EF4-FFF2-40B4-BE49-F238E27FC236}">
                    <a16:creationId xmlns:a16="http://schemas.microsoft.com/office/drawing/2014/main" id="{AB55E8A7-87C1-4CF4-971C-0F6A5583F1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3" y="1384"/>
                <a:ext cx="1188" cy="296"/>
              </a:xfrm>
              <a:custGeom>
                <a:avLst/>
                <a:gdLst>
                  <a:gd name="T0" fmla="*/ 5 w 2375"/>
                  <a:gd name="T1" fmla="*/ 593 h 593"/>
                  <a:gd name="T2" fmla="*/ 2103 w 2375"/>
                  <a:gd name="T3" fmla="*/ 463 h 593"/>
                  <a:gd name="T4" fmla="*/ 2375 w 2375"/>
                  <a:gd name="T5" fmla="*/ 198 h 593"/>
                  <a:gd name="T6" fmla="*/ 2100 w 2375"/>
                  <a:gd name="T7" fmla="*/ 0 h 593"/>
                  <a:gd name="T8" fmla="*/ 0 w 2375"/>
                  <a:gd name="T9" fmla="*/ 130 h 593"/>
                  <a:gd name="T10" fmla="*/ 5 w 2375"/>
                  <a:gd name="T11" fmla="*/ 593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75" h="593">
                    <a:moveTo>
                      <a:pt x="5" y="593"/>
                    </a:moveTo>
                    <a:lnTo>
                      <a:pt x="2103" y="463"/>
                    </a:lnTo>
                    <a:lnTo>
                      <a:pt x="2375" y="198"/>
                    </a:lnTo>
                    <a:lnTo>
                      <a:pt x="2100" y="0"/>
                    </a:lnTo>
                    <a:lnTo>
                      <a:pt x="0" y="130"/>
                    </a:lnTo>
                    <a:lnTo>
                      <a:pt x="5" y="593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79890" name="Group 18">
              <a:extLst>
                <a:ext uri="{FF2B5EF4-FFF2-40B4-BE49-F238E27FC236}">
                  <a16:creationId xmlns:a16="http://schemas.microsoft.com/office/drawing/2014/main" id="{B24A75E7-674A-440B-B1E5-2B4F6AF3F5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7" y="2030"/>
              <a:ext cx="1600" cy="366"/>
              <a:chOff x="2507" y="2030"/>
              <a:chExt cx="1211" cy="366"/>
            </a:xfrm>
          </p:grpSpPr>
          <p:sp>
            <p:nvSpPr>
              <p:cNvPr id="79891" name="Freeform 19">
                <a:extLst>
                  <a:ext uri="{FF2B5EF4-FFF2-40B4-BE49-F238E27FC236}">
                    <a16:creationId xmlns:a16="http://schemas.microsoft.com/office/drawing/2014/main" id="{4E2B006C-DE7D-4CD4-8797-5A7C5A0CDE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7" y="2046"/>
                <a:ext cx="1188" cy="350"/>
              </a:xfrm>
              <a:custGeom>
                <a:avLst/>
                <a:gdLst>
                  <a:gd name="T0" fmla="*/ 25 w 2375"/>
                  <a:gd name="T1" fmla="*/ 0 h 700"/>
                  <a:gd name="T2" fmla="*/ 2117 w 2375"/>
                  <a:gd name="T3" fmla="*/ 237 h 700"/>
                  <a:gd name="T4" fmla="*/ 2375 w 2375"/>
                  <a:gd name="T5" fmla="*/ 518 h 700"/>
                  <a:gd name="T6" fmla="*/ 2088 w 2375"/>
                  <a:gd name="T7" fmla="*/ 700 h 700"/>
                  <a:gd name="T8" fmla="*/ 0 w 2375"/>
                  <a:gd name="T9" fmla="*/ 459 h 700"/>
                  <a:gd name="T10" fmla="*/ 25 w 2375"/>
                  <a:gd name="T11" fmla="*/ 0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75" h="700">
                    <a:moveTo>
                      <a:pt x="25" y="0"/>
                    </a:moveTo>
                    <a:lnTo>
                      <a:pt x="2117" y="237"/>
                    </a:lnTo>
                    <a:lnTo>
                      <a:pt x="2375" y="518"/>
                    </a:lnTo>
                    <a:lnTo>
                      <a:pt x="2088" y="700"/>
                    </a:lnTo>
                    <a:lnTo>
                      <a:pt x="0" y="459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9892" name="Freeform 20">
                <a:extLst>
                  <a:ext uri="{FF2B5EF4-FFF2-40B4-BE49-F238E27FC236}">
                    <a16:creationId xmlns:a16="http://schemas.microsoft.com/office/drawing/2014/main" id="{92185217-4886-4C62-B6EF-E757DBB357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9" y="2030"/>
                <a:ext cx="1189" cy="351"/>
              </a:xfrm>
              <a:custGeom>
                <a:avLst/>
                <a:gdLst>
                  <a:gd name="T0" fmla="*/ 28 w 2377"/>
                  <a:gd name="T1" fmla="*/ 0 h 702"/>
                  <a:gd name="T2" fmla="*/ 2117 w 2377"/>
                  <a:gd name="T3" fmla="*/ 240 h 702"/>
                  <a:gd name="T4" fmla="*/ 2377 w 2377"/>
                  <a:gd name="T5" fmla="*/ 518 h 702"/>
                  <a:gd name="T6" fmla="*/ 2089 w 2377"/>
                  <a:gd name="T7" fmla="*/ 702 h 702"/>
                  <a:gd name="T8" fmla="*/ 0 w 2377"/>
                  <a:gd name="T9" fmla="*/ 463 h 702"/>
                  <a:gd name="T10" fmla="*/ 28 w 2377"/>
                  <a:gd name="T11" fmla="*/ 0 h 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77" h="702">
                    <a:moveTo>
                      <a:pt x="28" y="0"/>
                    </a:moveTo>
                    <a:lnTo>
                      <a:pt x="2117" y="240"/>
                    </a:lnTo>
                    <a:lnTo>
                      <a:pt x="2377" y="518"/>
                    </a:lnTo>
                    <a:lnTo>
                      <a:pt x="2089" y="702"/>
                    </a:lnTo>
                    <a:lnTo>
                      <a:pt x="0" y="463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8F8F8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79897" name="Text Box 25">
              <a:extLst>
                <a:ext uri="{FF2B5EF4-FFF2-40B4-BE49-F238E27FC236}">
                  <a16:creationId xmlns:a16="http://schemas.microsoft.com/office/drawing/2014/main" id="{DCCBE8C5-6949-458E-B1A6-81A2BBD89C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79646">
              <a:off x="2353" y="1429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kumimoji="0" lang="it-IT" altLang="it-IT">
                <a:solidFill>
                  <a:srgbClr val="CC3300"/>
                </a:solidFill>
              </a:endParaRPr>
            </a:p>
          </p:txBody>
        </p:sp>
      </p:grpSp>
      <p:sp>
        <p:nvSpPr>
          <p:cNvPr id="79898" name="Text Box 26">
            <a:extLst>
              <a:ext uri="{FF2B5EF4-FFF2-40B4-BE49-F238E27FC236}">
                <a16:creationId xmlns:a16="http://schemas.microsoft.com/office/drawing/2014/main" id="{FE649BFA-98B6-421A-B68B-89A5AB2B361A}"/>
              </a:ext>
            </a:extLst>
          </p:cNvPr>
          <p:cNvSpPr txBox="1">
            <a:spLocks noChangeArrowheads="1"/>
          </p:cNvSpPr>
          <p:nvPr/>
        </p:nvSpPr>
        <p:spPr bwMode="auto">
          <a:xfrm rot="227872">
            <a:off x="3852863" y="3240088"/>
            <a:ext cx="20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it-IT" altLang="it-IT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Nuova visione</a:t>
            </a:r>
            <a:endParaRPr kumimoji="0" lang="it-IT" altLang="it-IT">
              <a:solidFill>
                <a:srgbClr val="CC3300"/>
              </a:solidFill>
            </a:endParaRPr>
          </a:p>
        </p:txBody>
      </p:sp>
      <p:grpSp>
        <p:nvGrpSpPr>
          <p:cNvPr id="79908" name="Group 36">
            <a:extLst>
              <a:ext uri="{FF2B5EF4-FFF2-40B4-BE49-F238E27FC236}">
                <a16:creationId xmlns:a16="http://schemas.microsoft.com/office/drawing/2014/main" id="{738201AF-4019-4C81-B714-72DE0A622495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4038600"/>
            <a:ext cx="2322513" cy="1533525"/>
            <a:chOff x="768" y="2544"/>
            <a:chExt cx="1463" cy="966"/>
          </a:xfrm>
        </p:grpSpPr>
        <p:graphicFrame>
          <p:nvGraphicFramePr>
            <p:cNvPr id="79893" name="Object 21">
              <a:extLst>
                <a:ext uri="{FF2B5EF4-FFF2-40B4-BE49-F238E27FC236}">
                  <a16:creationId xmlns:a16="http://schemas.microsoft.com/office/drawing/2014/main" id="{8FE8F9CA-18CF-4550-A945-735F64AEC17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8" y="2736"/>
            <a:ext cx="620" cy="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912" name="ClipArt" r:id="rId4" imgW="985320" imgH="987120" progId="MS_ClipArt_Gallery.2">
                    <p:embed/>
                  </p:oleObj>
                </mc:Choice>
                <mc:Fallback>
                  <p:oleObj name="ClipArt" r:id="rId4" imgW="985320" imgH="987120" progId="MS_ClipArt_Gallery.2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2736"/>
                          <a:ext cx="620" cy="6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9902" name="WordArt 30">
              <a:extLst>
                <a:ext uri="{FF2B5EF4-FFF2-40B4-BE49-F238E27FC236}">
                  <a16:creationId xmlns:a16="http://schemas.microsoft.com/office/drawing/2014/main" id="{CDDCF15E-4948-4171-907D-08FFB87B127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68" y="2544"/>
              <a:ext cx="1463" cy="96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it-IT" sz="3600" kern="10">
                  <a:ln w="9525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FFCC00"/>
                  </a:solidFill>
                  <a:latin typeface="Arial Black" panose="020B0A04020102020204" pitchFamily="34" charset="0"/>
                </a:rPr>
                <a:t>mercati chiusi</a:t>
              </a:r>
            </a:p>
          </p:txBody>
        </p:sp>
      </p:grpSp>
      <p:grpSp>
        <p:nvGrpSpPr>
          <p:cNvPr id="79909" name="Group 37">
            <a:extLst>
              <a:ext uri="{FF2B5EF4-FFF2-40B4-BE49-F238E27FC236}">
                <a16:creationId xmlns:a16="http://schemas.microsoft.com/office/drawing/2014/main" id="{C1E6A237-C47D-4B2A-A6A3-A75A2983B924}"/>
              </a:ext>
            </a:extLst>
          </p:cNvPr>
          <p:cNvGrpSpPr>
            <a:grpSpLocks/>
          </p:cNvGrpSpPr>
          <p:nvPr/>
        </p:nvGrpSpPr>
        <p:grpSpPr bwMode="auto">
          <a:xfrm>
            <a:off x="6302375" y="2590800"/>
            <a:ext cx="2576513" cy="2997200"/>
            <a:chOff x="3970" y="1632"/>
            <a:chExt cx="1623" cy="1888"/>
          </a:xfrm>
        </p:grpSpPr>
        <p:graphicFrame>
          <p:nvGraphicFramePr>
            <p:cNvPr id="79894" name="Object 22">
              <a:extLst>
                <a:ext uri="{FF2B5EF4-FFF2-40B4-BE49-F238E27FC236}">
                  <a16:creationId xmlns:a16="http://schemas.microsoft.com/office/drawing/2014/main" id="{451032C5-F997-4BEB-8C0B-599A54083B6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70" y="1894"/>
            <a:ext cx="1623" cy="16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913" name="ClipArt" r:id="rId6" imgW="1663920" imgH="1666440" progId="MS_ClipArt_Gallery.2">
                    <p:embed/>
                  </p:oleObj>
                </mc:Choice>
                <mc:Fallback>
                  <p:oleObj name="ClipArt" r:id="rId6" imgW="1663920" imgH="1666440" progId="MS_ClipArt_Gallery.2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0" y="1894"/>
                          <a:ext cx="1623" cy="16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9903" name="WordArt 31">
              <a:extLst>
                <a:ext uri="{FF2B5EF4-FFF2-40B4-BE49-F238E27FC236}">
                  <a16:creationId xmlns:a16="http://schemas.microsoft.com/office/drawing/2014/main" id="{49AAC809-5CB7-424D-B20C-CD3A100B7B2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080" y="1632"/>
              <a:ext cx="1463" cy="28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it-IT" sz="3600" kern="10">
                  <a:ln w="9525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FFCC00"/>
                  </a:solidFill>
                  <a:latin typeface="Arial Black" panose="020B0A04020102020204" pitchFamily="34" charset="0"/>
                </a:rPr>
                <a:t>mercati aperti</a:t>
              </a:r>
            </a:p>
          </p:txBody>
        </p:sp>
      </p:grpSp>
      <p:sp>
        <p:nvSpPr>
          <p:cNvPr id="79905" name="Rectangle 33">
            <a:extLst>
              <a:ext uri="{FF2B5EF4-FFF2-40B4-BE49-F238E27FC236}">
                <a16:creationId xmlns:a16="http://schemas.microsoft.com/office/drawing/2014/main" id="{8698F485-C1AB-4A04-9960-8E233DEB6397}"/>
              </a:ext>
            </a:extLst>
          </p:cNvPr>
          <p:cNvSpPr>
            <a:spLocks noChangeArrowheads="1"/>
          </p:cNvSpPr>
          <p:nvPr/>
        </p:nvSpPr>
        <p:spPr bwMode="auto">
          <a:xfrm rot="-158900">
            <a:off x="3992563" y="2189163"/>
            <a:ext cx="1884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it-IT" altLang="it-IT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Nuove regole</a:t>
            </a:r>
            <a:endParaRPr kumimoji="0" lang="it-IT" altLang="it-IT">
              <a:solidFill>
                <a:srgbClr val="CC3300"/>
              </a:solidFill>
            </a:endParaRPr>
          </a:p>
        </p:txBody>
      </p:sp>
      <p:sp>
        <p:nvSpPr>
          <p:cNvPr id="79910" name="Text Box 38">
            <a:extLst>
              <a:ext uri="{FF2B5EF4-FFF2-40B4-BE49-F238E27FC236}">
                <a16:creationId xmlns:a16="http://schemas.microsoft.com/office/drawing/2014/main" id="{42FA83B4-F361-48B1-BE9C-C67E950DE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5" y="3279775"/>
            <a:ext cx="223996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it-IT" altLang="it-IT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Aziende</a:t>
            </a:r>
          </a:p>
          <a:p>
            <a:pPr algn="ctr"/>
            <a:r>
              <a:rPr kumimoji="0" lang="it-IT" altLang="it-IT" sz="2800" b="1">
                <a:solidFill>
                  <a:srgbClr val="D4CC2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cooperative</a:t>
            </a:r>
            <a:endParaRPr kumimoji="0" lang="it-IT" altLang="it-IT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kumimoji="0" lang="it-IT" altLang="it-IT" sz="28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org. no-profit</a:t>
            </a:r>
            <a:endParaRPr kumimoji="0" lang="it-IT" altLang="it-IT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kumimoji="0" lang="it-IT" altLang="it-IT" sz="28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enti pubblici</a:t>
            </a:r>
            <a:endParaRPr kumimoji="0" lang="it-IT" altLang="it-IT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9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99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9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9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9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8" grpId="0" autoUpdateAnimBg="0"/>
      <p:bldP spid="79905" grpId="0" autoUpdateAnimBg="0"/>
      <p:bldP spid="7991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4">
            <a:extLst>
              <a:ext uri="{FF2B5EF4-FFF2-40B4-BE49-F238E27FC236}">
                <a16:creationId xmlns:a16="http://schemas.microsoft.com/office/drawing/2014/main" id="{3C37E7E1-934B-49CF-AF99-5FFE732F6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337C-C817-42A0-A27C-467A136A0002}" type="slidenum">
              <a:rPr lang="it-IT" altLang="it-IT"/>
              <a:pPr/>
              <a:t>15</a:t>
            </a:fld>
            <a:endParaRPr lang="it-IT" altLang="it-IT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6211953E-0F6F-4509-8C2D-917FB50EB16A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057400" y="838200"/>
            <a:ext cx="6781800" cy="533400"/>
          </a:xfrm>
          <a:noFill/>
          <a:ln/>
        </p:spPr>
        <p:txBody>
          <a:bodyPr anchor="b"/>
          <a:lstStyle/>
          <a:p>
            <a:pPr algn="ctr"/>
            <a:r>
              <a:rPr lang="it-IT" altLang="it-IT" sz="3200"/>
              <a:t>LE RISPOSTE</a:t>
            </a:r>
            <a:endParaRPr lang="it-IT" altLang="it-IT"/>
          </a:p>
        </p:txBody>
      </p:sp>
      <p:sp>
        <p:nvSpPr>
          <p:cNvPr id="43025" name="Text Box 17">
            <a:extLst>
              <a:ext uri="{FF2B5EF4-FFF2-40B4-BE49-F238E27FC236}">
                <a16:creationId xmlns:a16="http://schemas.microsoft.com/office/drawing/2014/main" id="{F6FA00A5-EC43-4B9B-93CD-11C58E06F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953000"/>
            <a:ext cx="20494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it-IT" altLang="it-IT" sz="48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Profitto</a:t>
            </a:r>
            <a:endParaRPr kumimoji="0" lang="it-IT" altLang="it-IT" sz="400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26" name="Text Box 18">
            <a:extLst>
              <a:ext uri="{FF2B5EF4-FFF2-40B4-BE49-F238E27FC236}">
                <a16:creationId xmlns:a16="http://schemas.microsoft.com/office/drawing/2014/main" id="{7C98BF26-9CB2-46B7-86F3-6D6E6D49C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276600"/>
            <a:ext cx="32289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it-IT" altLang="it-IT" sz="4800" u="sng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Reputazione</a:t>
            </a:r>
          </a:p>
        </p:txBody>
      </p:sp>
      <p:sp>
        <p:nvSpPr>
          <p:cNvPr id="43027" name="Text Box 19">
            <a:extLst>
              <a:ext uri="{FF2B5EF4-FFF2-40B4-BE49-F238E27FC236}">
                <a16:creationId xmlns:a16="http://schemas.microsoft.com/office/drawing/2014/main" id="{157D56A4-D211-437D-BD34-954A372B2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057400"/>
            <a:ext cx="1436688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CommonBullets" pitchFamily="34" charset="2"/>
              <a:buNone/>
            </a:pPr>
            <a:r>
              <a:rPr kumimoji="0" lang="it-IT" altLang="it-IT" sz="4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Etica</a:t>
            </a:r>
            <a:endParaRPr kumimoji="0" lang="it-IT" altLang="it-IT" sz="4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kumimoji="0" lang="it-IT" altLang="it-IT"/>
          </a:p>
        </p:txBody>
      </p:sp>
      <p:sp>
        <p:nvSpPr>
          <p:cNvPr id="43028" name="AutoShape 20">
            <a:extLst>
              <a:ext uri="{FF2B5EF4-FFF2-40B4-BE49-F238E27FC236}">
                <a16:creationId xmlns:a16="http://schemas.microsoft.com/office/drawing/2014/main" id="{5D62B4D9-064D-46EA-AFE8-87C6AB2A881F}"/>
              </a:ext>
            </a:extLst>
          </p:cNvPr>
          <p:cNvSpPr>
            <a:spLocks noChangeArrowheads="1"/>
          </p:cNvSpPr>
          <p:nvPr/>
        </p:nvSpPr>
        <p:spPr bwMode="auto">
          <a:xfrm rot="3044897">
            <a:off x="3276600" y="2743200"/>
            <a:ext cx="3048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PerspectiveTopRight"/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it-IT"/>
          </a:p>
        </p:txBody>
      </p:sp>
      <p:sp>
        <p:nvSpPr>
          <p:cNvPr id="43029" name="AutoShape 21">
            <a:extLst>
              <a:ext uri="{FF2B5EF4-FFF2-40B4-BE49-F238E27FC236}">
                <a16:creationId xmlns:a16="http://schemas.microsoft.com/office/drawing/2014/main" id="{1292A33D-3BD4-4C1A-8FD7-5DB084658BAB}"/>
              </a:ext>
            </a:extLst>
          </p:cNvPr>
          <p:cNvSpPr>
            <a:spLocks noChangeArrowheads="1"/>
          </p:cNvSpPr>
          <p:nvPr/>
        </p:nvSpPr>
        <p:spPr bwMode="auto">
          <a:xfrm rot="3044897">
            <a:off x="6096000" y="4267200"/>
            <a:ext cx="3048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PerspectiveTopRight"/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5" grpId="0" autoUpdateAnimBg="0"/>
      <p:bldP spid="43026" grpId="0" autoUpdateAnimBg="0"/>
      <p:bldP spid="4302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D90DC9B5-29F2-4E1D-A5FA-2746E2672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419F-095B-4B7E-B189-F14B873AD33E}" type="slidenum">
              <a:rPr lang="it-IT" altLang="it-IT"/>
              <a:pPr/>
              <a:t>16</a:t>
            </a:fld>
            <a:endParaRPr lang="it-IT" altLang="it-IT"/>
          </a:p>
        </p:txBody>
      </p:sp>
      <p:sp>
        <p:nvSpPr>
          <p:cNvPr id="50178" name="Rectangle 1026">
            <a:extLst>
              <a:ext uri="{FF2B5EF4-FFF2-40B4-BE49-F238E27FC236}">
                <a16:creationId xmlns:a16="http://schemas.microsoft.com/office/drawing/2014/main" id="{1E06ED0C-E078-456A-B962-0597B21C9B7D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057400" y="838200"/>
            <a:ext cx="6781800" cy="533400"/>
          </a:xfrm>
          <a:noFill/>
          <a:ln/>
        </p:spPr>
        <p:txBody>
          <a:bodyPr anchor="b"/>
          <a:lstStyle/>
          <a:p>
            <a:pPr algn="ctr"/>
            <a:r>
              <a:rPr lang="it-IT" altLang="it-IT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RAGIONE E MORALE</a:t>
            </a:r>
            <a:endParaRPr lang="it-IT" altLang="it-IT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50204" name="Object 1052">
            <a:extLst>
              <a:ext uri="{FF2B5EF4-FFF2-40B4-BE49-F238E27FC236}">
                <a16:creationId xmlns:a16="http://schemas.microsoft.com/office/drawing/2014/main" id="{6109ED6B-411E-4BD9-A8CF-9A98F47EA1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4641850"/>
          <a:ext cx="3921125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7" name="ClipArt" r:id="rId5" imgW="1135080" imgH="465840" progId="MS_ClipArt_Gallery.2">
                  <p:embed/>
                </p:oleObj>
              </mc:Choice>
              <mc:Fallback>
                <p:oleObj name="ClipArt" r:id="rId5" imgW="1135080" imgH="465840" progId="MS_ClipArt_Gallery.2">
                  <p:embed/>
                  <p:pic>
                    <p:nvPicPr>
                      <p:cNvPr id="0" name="Object 1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641850"/>
                        <a:ext cx="3921125" cy="160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05" name="AutoShape 1053">
            <a:extLst>
              <a:ext uri="{FF2B5EF4-FFF2-40B4-BE49-F238E27FC236}">
                <a16:creationId xmlns:a16="http://schemas.microsoft.com/office/drawing/2014/main" id="{FDD74E9A-91D7-4F0D-B649-9F47B8D60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390650"/>
            <a:ext cx="5600700" cy="2952750"/>
          </a:xfrm>
          <a:prstGeom prst="wedgeEllipseCallout">
            <a:avLst>
              <a:gd name="adj1" fmla="val -22593"/>
              <a:gd name="adj2" fmla="val 66505"/>
            </a:avLst>
          </a:prstGeom>
          <a:solidFill>
            <a:schemeClr val="accent1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kumimoji="0" lang="it-IT" altLang="it-IT"/>
          </a:p>
        </p:txBody>
      </p:sp>
      <p:sp>
        <p:nvSpPr>
          <p:cNvPr id="50206" name="Text Box 1054">
            <a:extLst>
              <a:ext uri="{FF2B5EF4-FFF2-40B4-BE49-F238E27FC236}">
                <a16:creationId xmlns:a16="http://schemas.microsoft.com/office/drawing/2014/main" id="{22BB2EB3-33D0-43D5-A6AD-BC48D262F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3538" y="1771650"/>
            <a:ext cx="5026025" cy="216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FF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it-IT" altLang="it-IT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Una posizione morale</a:t>
            </a:r>
          </a:p>
          <a:p>
            <a:pPr algn="ctr"/>
            <a:r>
              <a:rPr kumimoji="0" lang="it-IT" altLang="it-IT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è ciò per cui opterebbe </a:t>
            </a:r>
          </a:p>
          <a:p>
            <a:pPr algn="ctr"/>
            <a:r>
              <a:rPr kumimoji="0" lang="it-IT" altLang="it-IT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una mente calcolatrice</a:t>
            </a:r>
          </a:p>
          <a:p>
            <a:pPr algn="ctr"/>
            <a:r>
              <a:rPr kumimoji="0" lang="it-IT" altLang="it-IT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dopo aver fatto bene i suoi conti</a:t>
            </a:r>
            <a:endParaRPr kumimoji="0" lang="it-IT" altLang="it-IT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kumimoji="0" lang="it-IT" altLang="it-IT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(Z. Bauman)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0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0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0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0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6" grpId="0" build="p" autoUpdateAnimBg="0" advAuto="5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4">
            <a:extLst>
              <a:ext uri="{FF2B5EF4-FFF2-40B4-BE49-F238E27FC236}">
                <a16:creationId xmlns:a16="http://schemas.microsoft.com/office/drawing/2014/main" id="{524AB44C-298F-4312-9025-156BDC412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03EA-C493-489E-82DD-FB2639FEFA82}" type="slidenum">
              <a:rPr lang="it-IT" altLang="it-IT"/>
              <a:pPr/>
              <a:t>17</a:t>
            </a:fld>
            <a:endParaRPr lang="it-IT" altLang="it-IT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17ABAE56-7654-459C-9E84-DBB513469E3C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057400" y="838200"/>
            <a:ext cx="6781800" cy="533400"/>
          </a:xfrm>
          <a:noFill/>
          <a:ln/>
        </p:spPr>
        <p:txBody>
          <a:bodyPr anchor="b"/>
          <a:lstStyle/>
          <a:p>
            <a:pPr algn="ctr"/>
            <a:r>
              <a:rPr lang="it-IT" altLang="it-IT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ETICA E QUALITÀ</a:t>
            </a:r>
            <a:endParaRPr lang="it-IT" altLang="it-IT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1382" name="Text Box 6">
            <a:extLst>
              <a:ext uri="{FF2B5EF4-FFF2-40B4-BE49-F238E27FC236}">
                <a16:creationId xmlns:a16="http://schemas.microsoft.com/office/drawing/2014/main" id="{66507E04-A56D-4826-B102-C77DC6A56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0575" y="1900238"/>
            <a:ext cx="674211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it-IT" altLang="it-IT" sz="32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ISO/DIS 9004:2000</a:t>
            </a:r>
            <a:endParaRPr kumimoji="0" lang="it-IT" altLang="it-IT" sz="3200"/>
          </a:p>
          <a:p>
            <a:pPr>
              <a:lnSpc>
                <a:spcPct val="120000"/>
              </a:lnSpc>
            </a:pPr>
            <a:r>
              <a:rPr kumimoji="0" lang="it-IT" altLang="it-IT" b="1"/>
              <a:t>5.2.3 Requisiti statutari e in ambiti regolamentati</a:t>
            </a:r>
            <a:r>
              <a:rPr kumimoji="0" lang="it-IT" altLang="it-IT"/>
              <a:t> </a:t>
            </a:r>
          </a:p>
          <a:p>
            <a:pPr>
              <a:lnSpc>
                <a:spcPct val="120000"/>
              </a:lnSpc>
            </a:pPr>
            <a:r>
              <a:rPr kumimoji="0" lang="it-IT" altLang="it-IT"/>
              <a:t>Andrebbero anche presi in esame: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FontTx/>
              <a:buChar char="•"/>
            </a:pPr>
            <a:r>
              <a:rPr kumimoji="0" lang="it-IT" altLang="it-IT"/>
              <a:t> </a:t>
            </a:r>
            <a:r>
              <a:rPr kumimoji="0" lang="it-IT" altLang="it-IT">
                <a:solidFill>
                  <a:srgbClr val="D4CC2C"/>
                </a:solidFill>
              </a:rPr>
              <a:t>i </a:t>
            </a:r>
            <a:r>
              <a:rPr kumimoji="0" lang="it-IT" altLang="it-IT" b="1">
                <a:solidFill>
                  <a:srgbClr val="D4CC2C"/>
                </a:solidFill>
              </a:rPr>
              <a:t>benefici</a:t>
            </a:r>
            <a:r>
              <a:rPr kumimoji="0" lang="it-IT" altLang="it-IT">
                <a:solidFill>
                  <a:srgbClr val="D4CC2C"/>
                </a:solidFill>
              </a:rPr>
              <a:t> per le parti interessate nell’andare </a:t>
            </a:r>
            <a:r>
              <a:rPr kumimoji="0" lang="it-IT" altLang="it-IT" b="1">
                <a:solidFill>
                  <a:srgbClr val="D4CC2C"/>
                </a:solidFill>
              </a:rPr>
              <a:t>oltre la sola conformità</a:t>
            </a:r>
          </a:p>
          <a:p>
            <a:pPr>
              <a:lnSpc>
                <a:spcPct val="120000"/>
              </a:lnSpc>
              <a:buClr>
                <a:srgbClr val="336600"/>
              </a:buClr>
              <a:buFontTx/>
              <a:buChar char="•"/>
            </a:pPr>
            <a:r>
              <a:rPr kumimoji="0" lang="it-IT" altLang="it-IT" b="1">
                <a:solidFill>
                  <a:schemeClr val="hlink"/>
                </a:solidFill>
              </a:rPr>
              <a:t> </a:t>
            </a:r>
            <a:r>
              <a:rPr kumimoji="0" lang="it-IT" altLang="it-IT">
                <a:solidFill>
                  <a:srgbClr val="336600"/>
                </a:solidFill>
              </a:rPr>
              <a:t>il ruolo dell’organizzazione in </a:t>
            </a:r>
            <a:r>
              <a:rPr kumimoji="0" lang="it-IT" altLang="it-IT" b="1">
                <a:solidFill>
                  <a:srgbClr val="336600"/>
                </a:solidFill>
              </a:rPr>
              <a:t>difesa degli interessi della comunità</a:t>
            </a:r>
            <a:endParaRPr kumimoji="0" lang="it-IT" altLang="it-IT"/>
          </a:p>
          <a:p>
            <a:pPr>
              <a:lnSpc>
                <a:spcPct val="120000"/>
              </a:lnSpc>
              <a:buFontTx/>
              <a:buChar char="•"/>
            </a:pPr>
            <a:r>
              <a:rPr kumimoji="0" lang="it-IT" altLang="it-IT" b="1">
                <a:solidFill>
                  <a:schemeClr val="accent1"/>
                </a:solidFill>
              </a:rPr>
              <a:t>l’effetto promozionale</a:t>
            </a:r>
            <a:r>
              <a:rPr kumimoji="0" lang="it-IT" altLang="it-IT">
                <a:solidFill>
                  <a:schemeClr val="accent1"/>
                </a:solidFill>
              </a:rPr>
              <a:t> di </a:t>
            </a:r>
            <a:r>
              <a:rPr kumimoji="0" lang="it-IT" altLang="it-IT" b="1">
                <a:solidFill>
                  <a:srgbClr val="FF3300"/>
                </a:solidFill>
              </a:rPr>
              <a:t>un’interpretazione etica</a:t>
            </a:r>
            <a:r>
              <a:rPr kumimoji="0" lang="it-IT" altLang="it-IT">
                <a:solidFill>
                  <a:schemeClr val="accent1"/>
                </a:solidFill>
              </a:rPr>
              <a:t> e di un’effettiva conformità ai requisiti presenti e futuri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13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13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2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4">
            <a:extLst>
              <a:ext uri="{FF2B5EF4-FFF2-40B4-BE49-F238E27FC236}">
                <a16:creationId xmlns:a16="http://schemas.microsoft.com/office/drawing/2014/main" id="{CDADB085-0D1C-4A43-9CEE-AB837295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165E-CB5F-40F3-AAD0-E2696D47D54A}" type="slidenum">
              <a:rPr lang="it-IT" altLang="it-IT"/>
              <a:pPr/>
              <a:t>18</a:t>
            </a:fld>
            <a:endParaRPr lang="it-IT" altLang="it-IT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BA19B5E1-FA18-4F05-BC15-FACE14A59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24200" y="762000"/>
            <a:ext cx="4495800" cy="685800"/>
          </a:xfrm>
        </p:spPr>
        <p:txBody>
          <a:bodyPr/>
          <a:lstStyle/>
          <a:p>
            <a:pPr algn="ctr"/>
            <a:r>
              <a:rPr lang="it-IT" altLang="it-IT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SCOPO DI SA 8000</a:t>
            </a:r>
            <a:endParaRPr lang="it-IT" altLang="it-IT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29" name="Freeform 9">
            <a:extLst>
              <a:ext uri="{FF2B5EF4-FFF2-40B4-BE49-F238E27FC236}">
                <a16:creationId xmlns:a16="http://schemas.microsoft.com/office/drawing/2014/main" id="{A0E19D5E-1F2F-41B8-B52A-C2D9B68D1196}"/>
              </a:ext>
            </a:extLst>
          </p:cNvPr>
          <p:cNvSpPr>
            <a:spLocks/>
          </p:cNvSpPr>
          <p:nvPr/>
        </p:nvSpPr>
        <p:spPr bwMode="auto">
          <a:xfrm>
            <a:off x="0" y="2057400"/>
            <a:ext cx="74613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30" name="Freeform 10">
            <a:extLst>
              <a:ext uri="{FF2B5EF4-FFF2-40B4-BE49-F238E27FC236}">
                <a16:creationId xmlns:a16="http://schemas.microsoft.com/office/drawing/2014/main" id="{4B5B1CEC-D478-4213-93B5-55A864E1A5B4}"/>
              </a:ext>
            </a:extLst>
          </p:cNvPr>
          <p:cNvSpPr>
            <a:spLocks/>
          </p:cNvSpPr>
          <p:nvPr/>
        </p:nvSpPr>
        <p:spPr bwMode="auto">
          <a:xfrm>
            <a:off x="0" y="2057400"/>
            <a:ext cx="74613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31" name="Freeform 11">
            <a:extLst>
              <a:ext uri="{FF2B5EF4-FFF2-40B4-BE49-F238E27FC236}">
                <a16:creationId xmlns:a16="http://schemas.microsoft.com/office/drawing/2014/main" id="{E3755C56-A332-4DD3-960B-68886ACE07AA}"/>
              </a:ext>
            </a:extLst>
          </p:cNvPr>
          <p:cNvSpPr>
            <a:spLocks/>
          </p:cNvSpPr>
          <p:nvPr/>
        </p:nvSpPr>
        <p:spPr bwMode="auto">
          <a:xfrm flipH="1" flipV="1">
            <a:off x="1588" y="2058988"/>
            <a:ext cx="1522412" cy="1293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845" name="Text Box 125">
            <a:extLst>
              <a:ext uri="{FF2B5EF4-FFF2-40B4-BE49-F238E27FC236}">
                <a16:creationId xmlns:a16="http://schemas.microsoft.com/office/drawing/2014/main" id="{BCF6C392-16A4-45CA-ABCE-556DE541D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362200"/>
            <a:ext cx="6705600" cy="31400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/>
            <a:endParaRPr kumimoji="0" lang="it-IT" altLang="it-IT" sz="4000">
              <a:solidFill>
                <a:schemeClr val="accent1"/>
              </a:solidFill>
              <a:effectDag name="">
                <a:cont type="tree" name="">
                  <a:effect ref="fillLine"/>
                  <a:outerShdw dist="38100" dir="13500000" algn="br">
                    <a:srgbClr val="7799FE"/>
                  </a:outerShdw>
                </a:cont>
                <a:cont type="tree" name="">
                  <a:effect ref="fillLine"/>
                  <a:outerShdw dist="38100" dir="2700000" algn="tl">
                    <a:srgbClr val="1E3D98"/>
                  </a:outerShdw>
                </a:cont>
                <a:effect ref="fillLine"/>
              </a:effectDag>
            </a:endParaRPr>
          </a:p>
          <a:p>
            <a:pPr algn="ctr"/>
            <a:r>
              <a:rPr kumimoji="0" lang="it-IT" altLang="it-IT" sz="4000">
                <a:solidFill>
                  <a:schemeClr val="accent1"/>
                </a:solidFill>
                <a:effectDag name="">
                  <a:cont type="tree" name="">
                    <a:effect ref="fillLine"/>
                    <a:outerShdw dist="38100" dir="13500000" algn="br">
                      <a:srgbClr val="7799FE"/>
                    </a:outerShdw>
                  </a:cont>
                  <a:cont type="tree" name="">
                    <a:effect ref="fillLine"/>
                    <a:outerShdw dist="38100" dir="2700000" algn="tl">
                      <a:srgbClr val="1E3D98"/>
                    </a:outerShdw>
                  </a:cont>
                  <a:effect ref="fillLine"/>
                </a:effectDag>
              </a:rPr>
              <a:t>ASSICURARE </a:t>
            </a:r>
          </a:p>
          <a:p>
            <a:pPr algn="ctr"/>
            <a:r>
              <a:rPr kumimoji="0" lang="it-IT" altLang="it-IT" sz="4000">
                <a:solidFill>
                  <a:schemeClr val="accent1"/>
                </a:solidFill>
                <a:effectDag name="">
                  <a:cont type="tree" name="">
                    <a:effect ref="fillLine"/>
                    <a:outerShdw dist="38100" dir="13500000" algn="br">
                      <a:srgbClr val="7799FE"/>
                    </a:outerShdw>
                  </a:cont>
                  <a:cont type="tree" name="">
                    <a:effect ref="fillLine"/>
                    <a:outerShdw dist="38100" dir="2700000" algn="tl">
                      <a:srgbClr val="1E3D98"/>
                    </a:outerShdw>
                  </a:cont>
                  <a:effect ref="fillLine"/>
                </a:effectDag>
              </a:rPr>
              <a:t>UN SISTEMA DI AUDITING </a:t>
            </a:r>
          </a:p>
          <a:p>
            <a:pPr algn="ctr"/>
            <a:r>
              <a:rPr kumimoji="0" lang="it-IT" altLang="it-IT" sz="4000">
                <a:solidFill>
                  <a:schemeClr val="accent1"/>
                </a:solidFill>
                <a:effectDag name="">
                  <a:cont type="tree" name="">
                    <a:effect ref="fillLine"/>
                    <a:outerShdw dist="38100" dir="13500000" algn="br">
                      <a:srgbClr val="7799FE"/>
                    </a:outerShdw>
                  </a:cont>
                  <a:cont type="tree" name="">
                    <a:effect ref="fillLine"/>
                    <a:outerShdw dist="38100" dir="2700000" algn="tl">
                      <a:srgbClr val="1E3D98"/>
                    </a:outerShdw>
                  </a:cont>
                  <a:effect ref="fillLine"/>
                </a:effectDag>
              </a:rPr>
              <a:t>ETICO E SOCIALE</a:t>
            </a:r>
          </a:p>
          <a:p>
            <a:pPr algn="ctr"/>
            <a:endParaRPr kumimoji="0" lang="it-IT" altLang="it-IT" sz="4000">
              <a:solidFill>
                <a:schemeClr val="accent1"/>
              </a:solidFill>
              <a:effectDag name="">
                <a:cont type="tree" name="">
                  <a:effect ref="fillLine"/>
                  <a:outerShdw dist="38100" dir="13500000" algn="br">
                    <a:srgbClr val="7799FE"/>
                  </a:outerShdw>
                </a:cont>
                <a:cont type="tree" name="">
                  <a:effect ref="fillLine"/>
                  <a:outerShdw dist="38100" dir="2700000" algn="tl">
                    <a:srgbClr val="1E3D98"/>
                  </a:outerShdw>
                </a:cont>
                <a:effect ref="fillLine"/>
              </a:effectDag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numero diapositiva 4">
            <a:extLst>
              <a:ext uri="{FF2B5EF4-FFF2-40B4-BE49-F238E27FC236}">
                <a16:creationId xmlns:a16="http://schemas.microsoft.com/office/drawing/2014/main" id="{5D167960-2671-445D-9FFA-A9A6CF8B4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6479-0258-40DB-9FC1-75AEFC95657D}" type="slidenum">
              <a:rPr lang="it-IT" altLang="it-IT"/>
              <a:pPr/>
              <a:t>19</a:t>
            </a:fld>
            <a:endParaRPr lang="it-IT" altLang="it-IT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370C29A0-2970-4E76-B5FB-201FBE061F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43400" y="762000"/>
            <a:ext cx="2743200" cy="685800"/>
          </a:xfrm>
        </p:spPr>
        <p:txBody>
          <a:bodyPr/>
          <a:lstStyle/>
          <a:p>
            <a:pPr algn="ctr"/>
            <a:r>
              <a:rPr lang="it-IT" altLang="it-IT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EFFETTI</a:t>
            </a:r>
            <a:endParaRPr lang="it-IT" altLang="it-IT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4995" name="Freeform 3">
            <a:extLst>
              <a:ext uri="{FF2B5EF4-FFF2-40B4-BE49-F238E27FC236}">
                <a16:creationId xmlns:a16="http://schemas.microsoft.com/office/drawing/2014/main" id="{826F5155-CC5C-47DF-BB26-F570026600D8}"/>
              </a:ext>
            </a:extLst>
          </p:cNvPr>
          <p:cNvSpPr>
            <a:spLocks/>
          </p:cNvSpPr>
          <p:nvPr/>
        </p:nvSpPr>
        <p:spPr bwMode="auto">
          <a:xfrm>
            <a:off x="0" y="2057400"/>
            <a:ext cx="74613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4996" name="Freeform 4">
            <a:extLst>
              <a:ext uri="{FF2B5EF4-FFF2-40B4-BE49-F238E27FC236}">
                <a16:creationId xmlns:a16="http://schemas.microsoft.com/office/drawing/2014/main" id="{35AAD651-3932-47E9-95D0-27C826A0EA37}"/>
              </a:ext>
            </a:extLst>
          </p:cNvPr>
          <p:cNvSpPr>
            <a:spLocks/>
          </p:cNvSpPr>
          <p:nvPr/>
        </p:nvSpPr>
        <p:spPr bwMode="auto">
          <a:xfrm>
            <a:off x="0" y="2057400"/>
            <a:ext cx="74613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4997" name="Freeform 5">
            <a:extLst>
              <a:ext uri="{FF2B5EF4-FFF2-40B4-BE49-F238E27FC236}">
                <a16:creationId xmlns:a16="http://schemas.microsoft.com/office/drawing/2014/main" id="{981AE99A-38BF-46FE-9050-FCE68D28228C}"/>
              </a:ext>
            </a:extLst>
          </p:cNvPr>
          <p:cNvSpPr>
            <a:spLocks/>
          </p:cNvSpPr>
          <p:nvPr/>
        </p:nvSpPr>
        <p:spPr bwMode="auto">
          <a:xfrm flipH="1" flipV="1">
            <a:off x="1588" y="2058988"/>
            <a:ext cx="1522412" cy="1293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84999" name="Group 7">
            <a:extLst>
              <a:ext uri="{FF2B5EF4-FFF2-40B4-BE49-F238E27FC236}">
                <a16:creationId xmlns:a16="http://schemas.microsoft.com/office/drawing/2014/main" id="{45F2088E-D4D6-44FF-A521-25555C6C00E7}"/>
              </a:ext>
            </a:extLst>
          </p:cNvPr>
          <p:cNvGrpSpPr>
            <a:grpSpLocks/>
          </p:cNvGrpSpPr>
          <p:nvPr/>
        </p:nvGrpSpPr>
        <p:grpSpPr bwMode="auto">
          <a:xfrm>
            <a:off x="3195638" y="2743200"/>
            <a:ext cx="842962" cy="1371600"/>
            <a:chOff x="1869" y="1584"/>
            <a:chExt cx="531" cy="864"/>
          </a:xfrm>
        </p:grpSpPr>
        <p:sp>
          <p:nvSpPr>
            <p:cNvPr id="85000" name="AutoShape 8">
              <a:extLst>
                <a:ext uri="{FF2B5EF4-FFF2-40B4-BE49-F238E27FC236}">
                  <a16:creationId xmlns:a16="http://schemas.microsoft.com/office/drawing/2014/main" id="{29D2AB3D-22B3-421C-A831-54D6BA7D27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969936">
              <a:off x="1728" y="1776"/>
              <a:ext cx="864" cy="480"/>
            </a:xfrm>
            <a:prstGeom prst="leftArrow">
              <a:avLst>
                <a:gd name="adj1" fmla="val 50000"/>
                <a:gd name="adj2" fmla="val 45000"/>
              </a:avLst>
            </a:prstGeom>
            <a:solidFill>
              <a:schemeClr val="accent1"/>
            </a:solidFill>
            <a:ln w="12700" cap="sq">
              <a:miter lim="800000"/>
              <a:headEnd type="none" w="sm" len="sm"/>
              <a:tailEnd type="none" w="sm" len="sm"/>
            </a:ln>
            <a:effectLst/>
            <a:scene3d>
              <a:camera prst="legacyObliqueBottomLef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  <p:sp>
          <p:nvSpPr>
            <p:cNvPr id="85001" name="Text Box 9">
              <a:extLst>
                <a:ext uri="{FF2B5EF4-FFF2-40B4-BE49-F238E27FC236}">
                  <a16:creationId xmlns:a16="http://schemas.microsoft.com/office/drawing/2014/main" id="{55C3667D-4960-46E2-989A-3527C95539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2903366">
              <a:off x="1927" y="2060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endParaRPr kumimoji="0" lang="it-IT" altLang="it-IT" sz="1800"/>
            </a:p>
          </p:txBody>
        </p:sp>
      </p:grpSp>
      <p:graphicFrame>
        <p:nvGraphicFramePr>
          <p:cNvPr id="85002" name="Object 10">
            <a:extLst>
              <a:ext uri="{FF2B5EF4-FFF2-40B4-BE49-F238E27FC236}">
                <a16:creationId xmlns:a16="http://schemas.microsoft.com/office/drawing/2014/main" id="{FA3123C1-7443-4D61-98BD-B8805DAB9F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421188"/>
          <a:ext cx="1760538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4" name="ClipArt" r:id="rId4" imgW="5806800" imgH="3009240" progId="MS_ClipArt_Gallery.2">
                  <p:embed/>
                </p:oleObj>
              </mc:Choice>
              <mc:Fallback>
                <p:oleObj name="ClipArt" r:id="rId4" imgW="5806800" imgH="3009240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21188"/>
                        <a:ext cx="1760538" cy="9128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3" name="Object 11">
            <a:extLst>
              <a:ext uri="{FF2B5EF4-FFF2-40B4-BE49-F238E27FC236}">
                <a16:creationId xmlns:a16="http://schemas.microsoft.com/office/drawing/2014/main" id="{8F707CC7-01CD-414C-95F1-69AFF29288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53200" y="4233863"/>
          <a:ext cx="2332038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5" name="ClipArt" r:id="rId6" imgW="2331360" imgH="1176840" progId="MS_ClipArt_Gallery.2">
                  <p:embed/>
                </p:oleObj>
              </mc:Choice>
              <mc:Fallback>
                <p:oleObj name="ClipArt" r:id="rId6" imgW="2331360" imgH="1176840" progId="MS_ClipArt_Gallery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233863"/>
                        <a:ext cx="2332038" cy="117633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4" name="WordArt 12" descr="Carta">
            <a:extLst>
              <a:ext uri="{FF2B5EF4-FFF2-40B4-BE49-F238E27FC236}">
                <a16:creationId xmlns:a16="http://schemas.microsoft.com/office/drawing/2014/main" id="{C81136E6-C82B-4955-9C6D-D5217D77D53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92563" y="3592513"/>
            <a:ext cx="2103437" cy="6746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 cap="sq">
                  <a:solidFill>
                    <a:srgbClr val="008000"/>
                  </a:solidFill>
                  <a:round/>
                  <a:headEnd type="none" w="sm" len="sm"/>
                  <a:tailEnd type="none" w="sm" len="sm"/>
                </a:ln>
                <a:blipFill dpi="0" rotWithShape="0">
                  <a:blip r:embed="rId8"/>
                  <a:srcRect/>
                  <a:tile tx="0" ty="0" sx="100000" sy="100000" flip="none" algn="tl"/>
                </a:blipFill>
                <a:cs typeface="Times New Roman" panose="02020603050405020304" pitchFamily="18" charset="0"/>
              </a:rPr>
              <a:t>CONDIZIONI</a:t>
            </a:r>
          </a:p>
          <a:p>
            <a:pPr algn="ctr"/>
            <a:r>
              <a:rPr lang="it-IT" sz="3600" kern="10">
                <a:ln w="9525" cap="sq">
                  <a:solidFill>
                    <a:srgbClr val="008000"/>
                  </a:solidFill>
                  <a:round/>
                  <a:headEnd type="none" w="sm" len="sm"/>
                  <a:tailEnd type="none" w="sm" len="sm"/>
                </a:ln>
                <a:blipFill dpi="0" rotWithShape="0">
                  <a:blip r:embed="rId8"/>
                  <a:srcRect/>
                  <a:tile tx="0" ty="0" sx="100000" sy="100000" flip="none" algn="tl"/>
                </a:blipFill>
                <a:cs typeface="Times New Roman" panose="02020603050405020304" pitchFamily="18" charset="0"/>
              </a:rPr>
              <a:t>DI LAVORO</a:t>
            </a:r>
          </a:p>
        </p:txBody>
      </p:sp>
      <p:grpSp>
        <p:nvGrpSpPr>
          <p:cNvPr id="85013" name="Group 21">
            <a:extLst>
              <a:ext uri="{FF2B5EF4-FFF2-40B4-BE49-F238E27FC236}">
                <a16:creationId xmlns:a16="http://schemas.microsoft.com/office/drawing/2014/main" id="{9156B7C0-9168-402B-B866-2B86BAA50B24}"/>
              </a:ext>
            </a:extLst>
          </p:cNvPr>
          <p:cNvGrpSpPr>
            <a:grpSpLocks/>
          </p:cNvGrpSpPr>
          <p:nvPr/>
        </p:nvGrpSpPr>
        <p:grpSpPr bwMode="auto">
          <a:xfrm>
            <a:off x="4105275" y="1905000"/>
            <a:ext cx="1609725" cy="954088"/>
            <a:chOff x="2586" y="1200"/>
            <a:chExt cx="1014" cy="601"/>
          </a:xfrm>
        </p:grpSpPr>
        <p:graphicFrame>
          <p:nvGraphicFramePr>
            <p:cNvPr id="84998" name="Object 6">
              <a:extLst>
                <a:ext uri="{FF2B5EF4-FFF2-40B4-BE49-F238E27FC236}">
                  <a16:creationId xmlns:a16="http://schemas.microsoft.com/office/drawing/2014/main" id="{E412FC11-F634-4D79-B788-0E7D66237D2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40" y="1200"/>
            <a:ext cx="879" cy="6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016" name="ClipArt" r:id="rId9" imgW="5227200" imgH="3573360" progId="MS_ClipArt_Gallery.2">
                    <p:embed/>
                  </p:oleObj>
                </mc:Choice>
                <mc:Fallback>
                  <p:oleObj name="ClipArt" r:id="rId9" imgW="5227200" imgH="357336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1200"/>
                          <a:ext cx="879" cy="6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5011" name="WordArt 19">
              <a:extLst>
                <a:ext uri="{FF2B5EF4-FFF2-40B4-BE49-F238E27FC236}">
                  <a16:creationId xmlns:a16="http://schemas.microsoft.com/office/drawing/2014/main" id="{47392F81-0871-4B0B-8D88-5FCF65A07E5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586" y="1350"/>
              <a:ext cx="1014" cy="33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t-IT" sz="3600" kern="10">
                  <a:solidFill>
                    <a:srgbClr val="336699"/>
                  </a:solidFill>
                  <a:effectLst>
                    <a:outerShdw dist="45791" dir="2021404" algn="ctr" rotWithShape="0">
                      <a:srgbClr val="C0C0C0"/>
                    </a:outerShdw>
                  </a:effectLst>
                  <a:cs typeface="Times New Roman" panose="02020603050405020304" pitchFamily="18" charset="0"/>
                </a:rPr>
                <a:t>SA 8000</a:t>
              </a:r>
            </a:p>
          </p:txBody>
        </p:sp>
      </p:grpSp>
      <p:sp>
        <p:nvSpPr>
          <p:cNvPr id="85012" name="AutoShape 20">
            <a:extLst>
              <a:ext uri="{FF2B5EF4-FFF2-40B4-BE49-F238E27FC236}">
                <a16:creationId xmlns:a16="http://schemas.microsoft.com/office/drawing/2014/main" id="{0194A447-C47C-45D0-B448-A771CD77BF08}"/>
              </a:ext>
            </a:extLst>
          </p:cNvPr>
          <p:cNvSpPr>
            <a:spLocks noChangeArrowheads="1"/>
          </p:cNvSpPr>
          <p:nvPr/>
        </p:nvSpPr>
        <p:spPr bwMode="auto">
          <a:xfrm rot="-2547187">
            <a:off x="6180138" y="2514600"/>
            <a:ext cx="754062" cy="1550988"/>
          </a:xfrm>
          <a:prstGeom prst="downArrow">
            <a:avLst>
              <a:gd name="adj1" fmla="val 50000"/>
              <a:gd name="adj2" fmla="val 51421"/>
            </a:avLst>
          </a:prstGeom>
          <a:solidFill>
            <a:schemeClr val="accent1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BottomLef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flatTx/>
          </a:bodyPr>
          <a:lstStyle/>
          <a:p>
            <a:pPr algn="ctr"/>
            <a:endParaRPr kumimoji="0" lang="it-IT" altLang="it-IT" sz="200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F81935AA-BE02-4D55-A16D-C2FA4EFA4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B8B8-83DF-4EB0-8E98-4867D8A7AF5C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96258" name="Rectangle 1026">
            <a:extLst>
              <a:ext uri="{FF2B5EF4-FFF2-40B4-BE49-F238E27FC236}">
                <a16:creationId xmlns:a16="http://schemas.microsoft.com/office/drawing/2014/main" id="{D5A46166-C681-4F65-A324-C72F2A1F2908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057400" y="914400"/>
            <a:ext cx="6781800" cy="533400"/>
          </a:xfrm>
          <a:noFill/>
          <a:ln/>
        </p:spPr>
        <p:txBody>
          <a:bodyPr anchor="b"/>
          <a:lstStyle/>
          <a:p>
            <a:pPr algn="ctr"/>
            <a:r>
              <a:rPr lang="it-IT" altLang="it-IT" sz="3200"/>
              <a:t>QUESITI DEL MANAGER</a:t>
            </a:r>
            <a:endParaRPr lang="it-IT" altLang="it-IT"/>
          </a:p>
        </p:txBody>
      </p:sp>
      <p:graphicFrame>
        <p:nvGraphicFramePr>
          <p:cNvPr id="96259" name="Object 1027">
            <a:extLst>
              <a:ext uri="{FF2B5EF4-FFF2-40B4-BE49-F238E27FC236}">
                <a16:creationId xmlns:a16="http://schemas.microsoft.com/office/drawing/2014/main" id="{A204A033-4C1F-4DE0-AEEB-DD62173658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133600"/>
          <a:ext cx="5129213" cy="419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2" name="ClipArt" r:id="rId4" imgW="5128560" imgH="4198680" progId="MS_ClipArt_Gallery.2">
                  <p:embed/>
                </p:oleObj>
              </mc:Choice>
              <mc:Fallback>
                <p:oleObj name="ClipArt" r:id="rId4" imgW="5128560" imgH="4198680" progId="MS_ClipArt_Gallery.2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133600"/>
                        <a:ext cx="5129213" cy="419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0" name="AutoShape 1028">
            <a:extLst>
              <a:ext uri="{FF2B5EF4-FFF2-40B4-BE49-F238E27FC236}">
                <a16:creationId xmlns:a16="http://schemas.microsoft.com/office/drawing/2014/main" id="{3E23D78B-A03B-4CD8-8BC2-46935BF0E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371600"/>
            <a:ext cx="4572000" cy="2209800"/>
          </a:xfrm>
          <a:prstGeom prst="wedgeEllipseCallout">
            <a:avLst>
              <a:gd name="adj1" fmla="val -59444"/>
              <a:gd name="adj2" fmla="val 32185"/>
            </a:avLst>
          </a:prstGeom>
          <a:solidFill>
            <a:schemeClr val="accent1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it-IT" altLang="it-IT"/>
          </a:p>
        </p:txBody>
      </p:sp>
      <p:sp>
        <p:nvSpPr>
          <p:cNvPr id="96261" name="Text Box 1029">
            <a:extLst>
              <a:ext uri="{FF2B5EF4-FFF2-40B4-BE49-F238E27FC236}">
                <a16:creationId xmlns:a16="http://schemas.microsoft.com/office/drawing/2014/main" id="{473FEF15-84E4-4D62-9D3F-0645C923B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1752600"/>
            <a:ext cx="4549775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7350" indent="-298450" defTabSz="1905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425575" defTabSz="1905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616075" defTabSz="1905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06575" defTabSz="1905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97075" defTabSz="1905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54275" defTabSz="1905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1475" defTabSz="1905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68675" defTabSz="1905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25875" defTabSz="1905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CommonBullets" pitchFamily="34" charset="2"/>
              <a:buChar char="?"/>
            </a:pPr>
            <a:r>
              <a:rPr kumimoji="0" lang="it-IT" altLang="it-IT" sz="2800">
                <a:solidFill>
                  <a:srgbClr val="FC0A21"/>
                </a:solidFill>
              </a:rPr>
              <a:t>Cosa chiede il mercato ?</a:t>
            </a:r>
          </a:p>
          <a:p>
            <a:pPr>
              <a:lnSpc>
                <a:spcPct val="80000"/>
              </a:lnSpc>
              <a:spcBef>
                <a:spcPct val="70000"/>
              </a:spcBef>
              <a:buFont typeface="CommonBullets" pitchFamily="34" charset="2"/>
              <a:buChar char="?"/>
            </a:pPr>
            <a:r>
              <a:rPr kumimoji="0" lang="it-IT" altLang="it-IT" sz="2800">
                <a:solidFill>
                  <a:srgbClr val="FC0A21"/>
                </a:solidFill>
              </a:rPr>
              <a:t>Come posso migliorare il profitto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6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96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numero diapositiva 4">
            <a:extLst>
              <a:ext uri="{FF2B5EF4-FFF2-40B4-BE49-F238E27FC236}">
                <a16:creationId xmlns:a16="http://schemas.microsoft.com/office/drawing/2014/main" id="{FE976857-AEF7-4EBD-A798-804E6065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B464-26A8-41A3-9186-783B8C990295}" type="slidenum">
              <a:rPr lang="it-IT" altLang="it-IT"/>
              <a:pPr/>
              <a:t>20</a:t>
            </a:fld>
            <a:endParaRPr lang="it-IT" altLang="it-IT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DFDCAD92-04AB-4EF7-928F-544987C592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762000"/>
            <a:ext cx="4495800" cy="685800"/>
          </a:xfrm>
        </p:spPr>
        <p:txBody>
          <a:bodyPr/>
          <a:lstStyle/>
          <a:p>
            <a:pPr algn="ctr"/>
            <a:r>
              <a:rPr lang="it-IT" altLang="it-IT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CERTIFICAZIONE</a:t>
            </a:r>
            <a:endParaRPr lang="it-IT" altLang="it-IT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0355" name="Freeform 3">
            <a:extLst>
              <a:ext uri="{FF2B5EF4-FFF2-40B4-BE49-F238E27FC236}">
                <a16:creationId xmlns:a16="http://schemas.microsoft.com/office/drawing/2014/main" id="{56720542-3CAC-4BCC-8990-2D4F3710A6A2}"/>
              </a:ext>
            </a:extLst>
          </p:cNvPr>
          <p:cNvSpPr>
            <a:spLocks/>
          </p:cNvSpPr>
          <p:nvPr/>
        </p:nvSpPr>
        <p:spPr bwMode="auto">
          <a:xfrm>
            <a:off x="0" y="2057400"/>
            <a:ext cx="74613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0356" name="Freeform 4">
            <a:extLst>
              <a:ext uri="{FF2B5EF4-FFF2-40B4-BE49-F238E27FC236}">
                <a16:creationId xmlns:a16="http://schemas.microsoft.com/office/drawing/2014/main" id="{1BFCC1E7-F863-436F-A5B6-5FEE1B479842}"/>
              </a:ext>
            </a:extLst>
          </p:cNvPr>
          <p:cNvSpPr>
            <a:spLocks/>
          </p:cNvSpPr>
          <p:nvPr/>
        </p:nvSpPr>
        <p:spPr bwMode="auto">
          <a:xfrm>
            <a:off x="0" y="2057400"/>
            <a:ext cx="74613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0357" name="Freeform 5">
            <a:extLst>
              <a:ext uri="{FF2B5EF4-FFF2-40B4-BE49-F238E27FC236}">
                <a16:creationId xmlns:a16="http://schemas.microsoft.com/office/drawing/2014/main" id="{3B425457-52C1-4ACE-A755-9EE5241AA1F9}"/>
              </a:ext>
            </a:extLst>
          </p:cNvPr>
          <p:cNvSpPr>
            <a:spLocks/>
          </p:cNvSpPr>
          <p:nvPr/>
        </p:nvSpPr>
        <p:spPr bwMode="auto">
          <a:xfrm flipH="1" flipV="1">
            <a:off x="1588" y="2058988"/>
            <a:ext cx="1522412" cy="1293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100358" name="Group 6">
            <a:extLst>
              <a:ext uri="{FF2B5EF4-FFF2-40B4-BE49-F238E27FC236}">
                <a16:creationId xmlns:a16="http://schemas.microsoft.com/office/drawing/2014/main" id="{89FE56D6-F782-4EBA-84AC-BAA974CB6CE6}"/>
              </a:ext>
            </a:extLst>
          </p:cNvPr>
          <p:cNvGrpSpPr>
            <a:grpSpLocks/>
          </p:cNvGrpSpPr>
          <p:nvPr/>
        </p:nvGrpSpPr>
        <p:grpSpPr bwMode="auto">
          <a:xfrm>
            <a:off x="4049713" y="4606925"/>
            <a:ext cx="2081212" cy="1635125"/>
            <a:chOff x="2551" y="2880"/>
            <a:chExt cx="1378" cy="1085"/>
          </a:xfrm>
        </p:grpSpPr>
        <p:sp>
          <p:nvSpPr>
            <p:cNvPr id="100359" name="Freeform 7">
              <a:extLst>
                <a:ext uri="{FF2B5EF4-FFF2-40B4-BE49-F238E27FC236}">
                  <a16:creationId xmlns:a16="http://schemas.microsoft.com/office/drawing/2014/main" id="{CD87CE83-E423-4C80-8B19-4ECE8F8A3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1" y="2880"/>
              <a:ext cx="1378" cy="1085"/>
            </a:xfrm>
            <a:custGeom>
              <a:avLst/>
              <a:gdLst>
                <a:gd name="T0" fmla="*/ 506 w 4134"/>
                <a:gd name="T1" fmla="*/ 2552 h 3255"/>
                <a:gd name="T2" fmla="*/ 427 w 4134"/>
                <a:gd name="T3" fmla="*/ 2552 h 3255"/>
                <a:gd name="T4" fmla="*/ 347 w 4134"/>
                <a:gd name="T5" fmla="*/ 2552 h 3255"/>
                <a:gd name="T6" fmla="*/ 311 w 4134"/>
                <a:gd name="T7" fmla="*/ 2556 h 3255"/>
                <a:gd name="T8" fmla="*/ 267 w 4134"/>
                <a:gd name="T9" fmla="*/ 2569 h 3255"/>
                <a:gd name="T10" fmla="*/ 216 w 4134"/>
                <a:gd name="T11" fmla="*/ 2592 h 3255"/>
                <a:gd name="T12" fmla="*/ 166 w 4134"/>
                <a:gd name="T13" fmla="*/ 2630 h 3255"/>
                <a:gd name="T14" fmla="*/ 122 w 4134"/>
                <a:gd name="T15" fmla="*/ 2683 h 3255"/>
                <a:gd name="T16" fmla="*/ 52 w 4134"/>
                <a:gd name="T17" fmla="*/ 2825 h 3255"/>
                <a:gd name="T18" fmla="*/ 4 w 4134"/>
                <a:gd name="T19" fmla="*/ 2998 h 3255"/>
                <a:gd name="T20" fmla="*/ 11 w 4134"/>
                <a:gd name="T21" fmla="*/ 3138 h 3255"/>
                <a:gd name="T22" fmla="*/ 42 w 4134"/>
                <a:gd name="T23" fmla="*/ 3192 h 3255"/>
                <a:gd name="T24" fmla="*/ 106 w 4134"/>
                <a:gd name="T25" fmla="*/ 3242 h 3255"/>
                <a:gd name="T26" fmla="*/ 187 w 4134"/>
                <a:gd name="T27" fmla="*/ 3255 h 3255"/>
                <a:gd name="T28" fmla="*/ 328 w 4134"/>
                <a:gd name="T29" fmla="*/ 3252 h 3255"/>
                <a:gd name="T30" fmla="*/ 576 w 4134"/>
                <a:gd name="T31" fmla="*/ 3248 h 3255"/>
                <a:gd name="T32" fmla="*/ 904 w 4134"/>
                <a:gd name="T33" fmla="*/ 3241 h 3255"/>
                <a:gd name="T34" fmla="*/ 1284 w 4134"/>
                <a:gd name="T35" fmla="*/ 3234 h 3255"/>
                <a:gd name="T36" fmla="*/ 1690 w 4134"/>
                <a:gd name="T37" fmla="*/ 3226 h 3255"/>
                <a:gd name="T38" fmla="*/ 2093 w 4134"/>
                <a:gd name="T39" fmla="*/ 3217 h 3255"/>
                <a:gd name="T40" fmla="*/ 2465 w 4134"/>
                <a:gd name="T41" fmla="*/ 3210 h 3255"/>
                <a:gd name="T42" fmla="*/ 2779 w 4134"/>
                <a:gd name="T43" fmla="*/ 3203 h 3255"/>
                <a:gd name="T44" fmla="*/ 3006 w 4134"/>
                <a:gd name="T45" fmla="*/ 3199 h 3255"/>
                <a:gd name="T46" fmla="*/ 3121 w 4134"/>
                <a:gd name="T47" fmla="*/ 3196 h 3255"/>
                <a:gd name="T48" fmla="*/ 3313 w 4134"/>
                <a:gd name="T49" fmla="*/ 3106 h 3255"/>
                <a:gd name="T50" fmla="*/ 3496 w 4134"/>
                <a:gd name="T51" fmla="*/ 2700 h 3255"/>
                <a:gd name="T52" fmla="*/ 3595 w 4134"/>
                <a:gd name="T53" fmla="*/ 2100 h 3255"/>
                <a:gd name="T54" fmla="*/ 3633 w 4134"/>
                <a:gd name="T55" fmla="*/ 1457 h 3255"/>
                <a:gd name="T56" fmla="*/ 3638 w 4134"/>
                <a:gd name="T57" fmla="*/ 918 h 3255"/>
                <a:gd name="T58" fmla="*/ 3642 w 4134"/>
                <a:gd name="T59" fmla="*/ 689 h 3255"/>
                <a:gd name="T60" fmla="*/ 3708 w 4134"/>
                <a:gd name="T61" fmla="*/ 689 h 3255"/>
                <a:gd name="T62" fmla="*/ 3789 w 4134"/>
                <a:gd name="T63" fmla="*/ 689 h 3255"/>
                <a:gd name="T64" fmla="*/ 3847 w 4134"/>
                <a:gd name="T65" fmla="*/ 688 h 3255"/>
                <a:gd name="T66" fmla="*/ 3930 w 4134"/>
                <a:gd name="T67" fmla="*/ 667 h 3255"/>
                <a:gd name="T68" fmla="*/ 4026 w 4134"/>
                <a:gd name="T69" fmla="*/ 589 h 3255"/>
                <a:gd name="T70" fmla="*/ 4105 w 4134"/>
                <a:gd name="T71" fmla="*/ 446 h 3255"/>
                <a:gd name="T72" fmla="*/ 4134 w 4134"/>
                <a:gd name="T73" fmla="*/ 293 h 3255"/>
                <a:gd name="T74" fmla="*/ 4129 w 4134"/>
                <a:gd name="T75" fmla="*/ 162 h 3255"/>
                <a:gd name="T76" fmla="*/ 4109 w 4134"/>
                <a:gd name="T77" fmla="*/ 100 h 3255"/>
                <a:gd name="T78" fmla="*/ 4072 w 4134"/>
                <a:gd name="T79" fmla="*/ 54 h 3255"/>
                <a:gd name="T80" fmla="*/ 4013 w 4134"/>
                <a:gd name="T81" fmla="*/ 24 h 3255"/>
                <a:gd name="T82" fmla="*/ 3931 w 4134"/>
                <a:gd name="T83" fmla="*/ 6 h 3255"/>
                <a:gd name="T84" fmla="*/ 3821 w 4134"/>
                <a:gd name="T85" fmla="*/ 0 h 3255"/>
                <a:gd name="T86" fmla="*/ 3738 w 4134"/>
                <a:gd name="T87" fmla="*/ 3 h 3255"/>
                <a:gd name="T88" fmla="*/ 3549 w 4134"/>
                <a:gd name="T89" fmla="*/ 10 h 3255"/>
                <a:gd name="T90" fmla="*/ 3278 w 4134"/>
                <a:gd name="T91" fmla="*/ 21 h 3255"/>
                <a:gd name="T92" fmla="*/ 2951 w 4134"/>
                <a:gd name="T93" fmla="*/ 33 h 3255"/>
                <a:gd name="T94" fmla="*/ 2591 w 4134"/>
                <a:gd name="T95" fmla="*/ 49 h 3255"/>
                <a:gd name="T96" fmla="*/ 2221 w 4134"/>
                <a:gd name="T97" fmla="*/ 64 h 3255"/>
                <a:gd name="T98" fmla="*/ 1869 w 4134"/>
                <a:gd name="T99" fmla="*/ 78 h 3255"/>
                <a:gd name="T100" fmla="*/ 1555 w 4134"/>
                <a:gd name="T101" fmla="*/ 91 h 3255"/>
                <a:gd name="T102" fmla="*/ 1305 w 4134"/>
                <a:gd name="T103" fmla="*/ 100 h 3255"/>
                <a:gd name="T104" fmla="*/ 1144 w 4134"/>
                <a:gd name="T105" fmla="*/ 106 h 3255"/>
                <a:gd name="T106" fmla="*/ 999 w 4134"/>
                <a:gd name="T107" fmla="*/ 126 h 3255"/>
                <a:gd name="T108" fmla="*/ 785 w 4134"/>
                <a:gd name="T109" fmla="*/ 363 h 3255"/>
                <a:gd name="T110" fmla="*/ 668 w 4134"/>
                <a:gd name="T111" fmla="*/ 811 h 3255"/>
                <a:gd name="T112" fmla="*/ 611 w 4134"/>
                <a:gd name="T113" fmla="*/ 1383 h 3255"/>
                <a:gd name="T114" fmla="*/ 576 w 4134"/>
                <a:gd name="T115" fmla="*/ 1992 h 3255"/>
                <a:gd name="T116" fmla="*/ 527 w 4134"/>
                <a:gd name="T117" fmla="*/ 2552 h 3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34" h="3255">
                  <a:moveTo>
                    <a:pt x="527" y="2552"/>
                  </a:moveTo>
                  <a:lnTo>
                    <a:pt x="522" y="2552"/>
                  </a:lnTo>
                  <a:lnTo>
                    <a:pt x="506" y="2552"/>
                  </a:lnTo>
                  <a:lnTo>
                    <a:pt x="484" y="2552"/>
                  </a:lnTo>
                  <a:lnTo>
                    <a:pt x="456" y="2552"/>
                  </a:lnTo>
                  <a:lnTo>
                    <a:pt x="427" y="2552"/>
                  </a:lnTo>
                  <a:lnTo>
                    <a:pt x="398" y="2552"/>
                  </a:lnTo>
                  <a:lnTo>
                    <a:pt x="370" y="2552"/>
                  </a:lnTo>
                  <a:lnTo>
                    <a:pt x="347" y="2552"/>
                  </a:lnTo>
                  <a:lnTo>
                    <a:pt x="336" y="2552"/>
                  </a:lnTo>
                  <a:lnTo>
                    <a:pt x="325" y="2553"/>
                  </a:lnTo>
                  <a:lnTo>
                    <a:pt x="311" y="2556"/>
                  </a:lnTo>
                  <a:lnTo>
                    <a:pt x="297" y="2559"/>
                  </a:lnTo>
                  <a:lnTo>
                    <a:pt x="282" y="2563"/>
                  </a:lnTo>
                  <a:lnTo>
                    <a:pt x="267" y="2569"/>
                  </a:lnTo>
                  <a:lnTo>
                    <a:pt x="250" y="2576"/>
                  </a:lnTo>
                  <a:lnTo>
                    <a:pt x="233" y="2583"/>
                  </a:lnTo>
                  <a:lnTo>
                    <a:pt x="216" y="2592"/>
                  </a:lnTo>
                  <a:lnTo>
                    <a:pt x="200" y="2603"/>
                  </a:lnTo>
                  <a:lnTo>
                    <a:pt x="183" y="2616"/>
                  </a:lnTo>
                  <a:lnTo>
                    <a:pt x="166" y="2630"/>
                  </a:lnTo>
                  <a:lnTo>
                    <a:pt x="151" y="2645"/>
                  </a:lnTo>
                  <a:lnTo>
                    <a:pt x="136" y="2663"/>
                  </a:lnTo>
                  <a:lnTo>
                    <a:pt x="122" y="2683"/>
                  </a:lnTo>
                  <a:lnTo>
                    <a:pt x="109" y="2704"/>
                  </a:lnTo>
                  <a:lnTo>
                    <a:pt x="78" y="2764"/>
                  </a:lnTo>
                  <a:lnTo>
                    <a:pt x="52" y="2825"/>
                  </a:lnTo>
                  <a:lnTo>
                    <a:pt x="30" y="2885"/>
                  </a:lnTo>
                  <a:lnTo>
                    <a:pt x="14" y="2942"/>
                  </a:lnTo>
                  <a:lnTo>
                    <a:pt x="4" y="2998"/>
                  </a:lnTo>
                  <a:lnTo>
                    <a:pt x="0" y="3050"/>
                  </a:lnTo>
                  <a:lnTo>
                    <a:pt x="2" y="3096"/>
                  </a:lnTo>
                  <a:lnTo>
                    <a:pt x="11" y="3138"/>
                  </a:lnTo>
                  <a:lnTo>
                    <a:pt x="18" y="3155"/>
                  </a:lnTo>
                  <a:lnTo>
                    <a:pt x="28" y="3173"/>
                  </a:lnTo>
                  <a:lnTo>
                    <a:pt x="42" y="3192"/>
                  </a:lnTo>
                  <a:lnTo>
                    <a:pt x="60" y="3210"/>
                  </a:lnTo>
                  <a:lnTo>
                    <a:pt x="81" y="3228"/>
                  </a:lnTo>
                  <a:lnTo>
                    <a:pt x="106" y="3242"/>
                  </a:lnTo>
                  <a:lnTo>
                    <a:pt x="136" y="3252"/>
                  </a:lnTo>
                  <a:lnTo>
                    <a:pt x="169" y="3255"/>
                  </a:lnTo>
                  <a:lnTo>
                    <a:pt x="187" y="3255"/>
                  </a:lnTo>
                  <a:lnTo>
                    <a:pt x="221" y="3255"/>
                  </a:lnTo>
                  <a:lnTo>
                    <a:pt x="268" y="3254"/>
                  </a:lnTo>
                  <a:lnTo>
                    <a:pt x="328" y="3252"/>
                  </a:lnTo>
                  <a:lnTo>
                    <a:pt x="400" y="3251"/>
                  </a:lnTo>
                  <a:lnTo>
                    <a:pt x="483" y="3249"/>
                  </a:lnTo>
                  <a:lnTo>
                    <a:pt x="576" y="3248"/>
                  </a:lnTo>
                  <a:lnTo>
                    <a:pt x="678" y="3245"/>
                  </a:lnTo>
                  <a:lnTo>
                    <a:pt x="788" y="3244"/>
                  </a:lnTo>
                  <a:lnTo>
                    <a:pt x="904" y="3241"/>
                  </a:lnTo>
                  <a:lnTo>
                    <a:pt x="1027" y="3240"/>
                  </a:lnTo>
                  <a:lnTo>
                    <a:pt x="1153" y="3237"/>
                  </a:lnTo>
                  <a:lnTo>
                    <a:pt x="1284" y="3234"/>
                  </a:lnTo>
                  <a:lnTo>
                    <a:pt x="1418" y="3231"/>
                  </a:lnTo>
                  <a:lnTo>
                    <a:pt x="1554" y="3228"/>
                  </a:lnTo>
                  <a:lnTo>
                    <a:pt x="1690" y="3226"/>
                  </a:lnTo>
                  <a:lnTo>
                    <a:pt x="1827" y="3223"/>
                  </a:lnTo>
                  <a:lnTo>
                    <a:pt x="1961" y="3220"/>
                  </a:lnTo>
                  <a:lnTo>
                    <a:pt x="2093" y="3217"/>
                  </a:lnTo>
                  <a:lnTo>
                    <a:pt x="2221" y="3215"/>
                  </a:lnTo>
                  <a:lnTo>
                    <a:pt x="2346" y="3212"/>
                  </a:lnTo>
                  <a:lnTo>
                    <a:pt x="2465" y="3210"/>
                  </a:lnTo>
                  <a:lnTo>
                    <a:pt x="2577" y="3208"/>
                  </a:lnTo>
                  <a:lnTo>
                    <a:pt x="2682" y="3206"/>
                  </a:lnTo>
                  <a:lnTo>
                    <a:pt x="2779" y="3203"/>
                  </a:lnTo>
                  <a:lnTo>
                    <a:pt x="2866" y="3202"/>
                  </a:lnTo>
                  <a:lnTo>
                    <a:pt x="2942" y="3201"/>
                  </a:lnTo>
                  <a:lnTo>
                    <a:pt x="3006" y="3199"/>
                  </a:lnTo>
                  <a:lnTo>
                    <a:pt x="3058" y="3198"/>
                  </a:lnTo>
                  <a:lnTo>
                    <a:pt x="3097" y="3196"/>
                  </a:lnTo>
                  <a:lnTo>
                    <a:pt x="3121" y="3196"/>
                  </a:lnTo>
                  <a:lnTo>
                    <a:pt x="3129" y="3196"/>
                  </a:lnTo>
                  <a:lnTo>
                    <a:pt x="3228" y="3173"/>
                  </a:lnTo>
                  <a:lnTo>
                    <a:pt x="3313" y="3106"/>
                  </a:lnTo>
                  <a:lnTo>
                    <a:pt x="3386" y="3001"/>
                  </a:lnTo>
                  <a:lnTo>
                    <a:pt x="3446" y="2864"/>
                  </a:lnTo>
                  <a:lnTo>
                    <a:pt x="3496" y="2700"/>
                  </a:lnTo>
                  <a:lnTo>
                    <a:pt x="3538" y="2514"/>
                  </a:lnTo>
                  <a:lnTo>
                    <a:pt x="3570" y="2312"/>
                  </a:lnTo>
                  <a:lnTo>
                    <a:pt x="3595" y="2100"/>
                  </a:lnTo>
                  <a:lnTo>
                    <a:pt x="3612" y="1884"/>
                  </a:lnTo>
                  <a:lnTo>
                    <a:pt x="3624" y="1667"/>
                  </a:lnTo>
                  <a:lnTo>
                    <a:pt x="3633" y="1457"/>
                  </a:lnTo>
                  <a:lnTo>
                    <a:pt x="3637" y="1258"/>
                  </a:lnTo>
                  <a:lnTo>
                    <a:pt x="3638" y="1077"/>
                  </a:lnTo>
                  <a:lnTo>
                    <a:pt x="3638" y="918"/>
                  </a:lnTo>
                  <a:lnTo>
                    <a:pt x="3637" y="787"/>
                  </a:lnTo>
                  <a:lnTo>
                    <a:pt x="3637" y="689"/>
                  </a:lnTo>
                  <a:lnTo>
                    <a:pt x="3642" y="689"/>
                  </a:lnTo>
                  <a:lnTo>
                    <a:pt x="3658" y="689"/>
                  </a:lnTo>
                  <a:lnTo>
                    <a:pt x="3680" y="689"/>
                  </a:lnTo>
                  <a:lnTo>
                    <a:pt x="3708" y="689"/>
                  </a:lnTo>
                  <a:lnTo>
                    <a:pt x="3736" y="689"/>
                  </a:lnTo>
                  <a:lnTo>
                    <a:pt x="3765" y="689"/>
                  </a:lnTo>
                  <a:lnTo>
                    <a:pt x="3789" y="689"/>
                  </a:lnTo>
                  <a:lnTo>
                    <a:pt x="3808" y="689"/>
                  </a:lnTo>
                  <a:lnTo>
                    <a:pt x="3825" y="689"/>
                  </a:lnTo>
                  <a:lnTo>
                    <a:pt x="3847" y="688"/>
                  </a:lnTo>
                  <a:lnTo>
                    <a:pt x="3872" y="685"/>
                  </a:lnTo>
                  <a:lnTo>
                    <a:pt x="3900" y="678"/>
                  </a:lnTo>
                  <a:lnTo>
                    <a:pt x="3930" y="667"/>
                  </a:lnTo>
                  <a:lnTo>
                    <a:pt x="3962" y="649"/>
                  </a:lnTo>
                  <a:lnTo>
                    <a:pt x="3994" y="624"/>
                  </a:lnTo>
                  <a:lnTo>
                    <a:pt x="4026" y="589"/>
                  </a:lnTo>
                  <a:lnTo>
                    <a:pt x="4059" y="543"/>
                  </a:lnTo>
                  <a:lnTo>
                    <a:pt x="4086" y="494"/>
                  </a:lnTo>
                  <a:lnTo>
                    <a:pt x="4105" y="446"/>
                  </a:lnTo>
                  <a:lnTo>
                    <a:pt x="4121" y="396"/>
                  </a:lnTo>
                  <a:lnTo>
                    <a:pt x="4129" y="345"/>
                  </a:lnTo>
                  <a:lnTo>
                    <a:pt x="4134" y="293"/>
                  </a:lnTo>
                  <a:lnTo>
                    <a:pt x="4134" y="240"/>
                  </a:lnTo>
                  <a:lnTo>
                    <a:pt x="4132" y="186"/>
                  </a:lnTo>
                  <a:lnTo>
                    <a:pt x="4129" y="162"/>
                  </a:lnTo>
                  <a:lnTo>
                    <a:pt x="4123" y="140"/>
                  </a:lnTo>
                  <a:lnTo>
                    <a:pt x="4118" y="119"/>
                  </a:lnTo>
                  <a:lnTo>
                    <a:pt x="4109" y="100"/>
                  </a:lnTo>
                  <a:lnTo>
                    <a:pt x="4100" y="84"/>
                  </a:lnTo>
                  <a:lnTo>
                    <a:pt x="4087" y="68"/>
                  </a:lnTo>
                  <a:lnTo>
                    <a:pt x="4072" y="54"/>
                  </a:lnTo>
                  <a:lnTo>
                    <a:pt x="4055" y="43"/>
                  </a:lnTo>
                  <a:lnTo>
                    <a:pt x="4035" y="32"/>
                  </a:lnTo>
                  <a:lnTo>
                    <a:pt x="4013" y="24"/>
                  </a:lnTo>
                  <a:lnTo>
                    <a:pt x="3989" y="17"/>
                  </a:lnTo>
                  <a:lnTo>
                    <a:pt x="3962" y="10"/>
                  </a:lnTo>
                  <a:lnTo>
                    <a:pt x="3931" y="6"/>
                  </a:lnTo>
                  <a:lnTo>
                    <a:pt x="3897" y="3"/>
                  </a:lnTo>
                  <a:lnTo>
                    <a:pt x="3861" y="0"/>
                  </a:lnTo>
                  <a:lnTo>
                    <a:pt x="3821" y="0"/>
                  </a:lnTo>
                  <a:lnTo>
                    <a:pt x="3807" y="0"/>
                  </a:lnTo>
                  <a:lnTo>
                    <a:pt x="3779" y="1"/>
                  </a:lnTo>
                  <a:lnTo>
                    <a:pt x="3738" y="3"/>
                  </a:lnTo>
                  <a:lnTo>
                    <a:pt x="3686" y="4"/>
                  </a:lnTo>
                  <a:lnTo>
                    <a:pt x="3623" y="7"/>
                  </a:lnTo>
                  <a:lnTo>
                    <a:pt x="3549" y="10"/>
                  </a:lnTo>
                  <a:lnTo>
                    <a:pt x="3467" y="13"/>
                  </a:lnTo>
                  <a:lnTo>
                    <a:pt x="3376" y="17"/>
                  </a:lnTo>
                  <a:lnTo>
                    <a:pt x="3278" y="21"/>
                  </a:lnTo>
                  <a:lnTo>
                    <a:pt x="3175" y="25"/>
                  </a:lnTo>
                  <a:lnTo>
                    <a:pt x="3065" y="29"/>
                  </a:lnTo>
                  <a:lnTo>
                    <a:pt x="2951" y="33"/>
                  </a:lnTo>
                  <a:lnTo>
                    <a:pt x="2834" y="39"/>
                  </a:lnTo>
                  <a:lnTo>
                    <a:pt x="2714" y="43"/>
                  </a:lnTo>
                  <a:lnTo>
                    <a:pt x="2591" y="49"/>
                  </a:lnTo>
                  <a:lnTo>
                    <a:pt x="2468" y="53"/>
                  </a:lnTo>
                  <a:lnTo>
                    <a:pt x="2344" y="59"/>
                  </a:lnTo>
                  <a:lnTo>
                    <a:pt x="2221" y="64"/>
                  </a:lnTo>
                  <a:lnTo>
                    <a:pt x="2102" y="68"/>
                  </a:lnTo>
                  <a:lnTo>
                    <a:pt x="1983" y="74"/>
                  </a:lnTo>
                  <a:lnTo>
                    <a:pt x="1869" y="78"/>
                  </a:lnTo>
                  <a:lnTo>
                    <a:pt x="1759" y="82"/>
                  </a:lnTo>
                  <a:lnTo>
                    <a:pt x="1653" y="87"/>
                  </a:lnTo>
                  <a:lnTo>
                    <a:pt x="1555" y="91"/>
                  </a:lnTo>
                  <a:lnTo>
                    <a:pt x="1463" y="95"/>
                  </a:lnTo>
                  <a:lnTo>
                    <a:pt x="1379" y="98"/>
                  </a:lnTo>
                  <a:lnTo>
                    <a:pt x="1305" y="100"/>
                  </a:lnTo>
                  <a:lnTo>
                    <a:pt x="1240" y="103"/>
                  </a:lnTo>
                  <a:lnTo>
                    <a:pt x="1187" y="105"/>
                  </a:lnTo>
                  <a:lnTo>
                    <a:pt x="1144" y="106"/>
                  </a:lnTo>
                  <a:lnTo>
                    <a:pt x="1114" y="107"/>
                  </a:lnTo>
                  <a:lnTo>
                    <a:pt x="1098" y="107"/>
                  </a:lnTo>
                  <a:lnTo>
                    <a:pt x="999" y="126"/>
                  </a:lnTo>
                  <a:lnTo>
                    <a:pt x="915" y="176"/>
                  </a:lnTo>
                  <a:lnTo>
                    <a:pt x="844" y="255"/>
                  </a:lnTo>
                  <a:lnTo>
                    <a:pt x="785" y="363"/>
                  </a:lnTo>
                  <a:lnTo>
                    <a:pt x="737" y="493"/>
                  </a:lnTo>
                  <a:lnTo>
                    <a:pt x="699" y="643"/>
                  </a:lnTo>
                  <a:lnTo>
                    <a:pt x="668" y="811"/>
                  </a:lnTo>
                  <a:lnTo>
                    <a:pt x="644" y="992"/>
                  </a:lnTo>
                  <a:lnTo>
                    <a:pt x="625" y="1185"/>
                  </a:lnTo>
                  <a:lnTo>
                    <a:pt x="611" y="1383"/>
                  </a:lnTo>
                  <a:lnTo>
                    <a:pt x="598" y="1586"/>
                  </a:lnTo>
                  <a:lnTo>
                    <a:pt x="587" y="1790"/>
                  </a:lnTo>
                  <a:lnTo>
                    <a:pt x="576" y="1992"/>
                  </a:lnTo>
                  <a:lnTo>
                    <a:pt x="564" y="2189"/>
                  </a:lnTo>
                  <a:lnTo>
                    <a:pt x="547" y="2376"/>
                  </a:lnTo>
                  <a:lnTo>
                    <a:pt x="527" y="25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0360" name="Freeform 8">
              <a:extLst>
                <a:ext uri="{FF2B5EF4-FFF2-40B4-BE49-F238E27FC236}">
                  <a16:creationId xmlns:a16="http://schemas.microsoft.com/office/drawing/2014/main" id="{4E812A6A-129A-47AB-A7F5-DA2BF711E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3754"/>
              <a:ext cx="154" cy="184"/>
            </a:xfrm>
            <a:custGeom>
              <a:avLst/>
              <a:gdLst>
                <a:gd name="T0" fmla="*/ 149 w 460"/>
                <a:gd name="T1" fmla="*/ 172 h 551"/>
                <a:gd name="T2" fmla="*/ 177 w 460"/>
                <a:gd name="T3" fmla="*/ 167 h 551"/>
                <a:gd name="T4" fmla="*/ 191 w 460"/>
                <a:gd name="T5" fmla="*/ 220 h 551"/>
                <a:gd name="T6" fmla="*/ 172 w 460"/>
                <a:gd name="T7" fmla="*/ 290 h 551"/>
                <a:gd name="T8" fmla="*/ 244 w 460"/>
                <a:gd name="T9" fmla="*/ 278 h 551"/>
                <a:gd name="T10" fmla="*/ 213 w 460"/>
                <a:gd name="T11" fmla="*/ 259 h 551"/>
                <a:gd name="T12" fmla="*/ 248 w 460"/>
                <a:gd name="T13" fmla="*/ 237 h 551"/>
                <a:gd name="T14" fmla="*/ 216 w 460"/>
                <a:gd name="T15" fmla="*/ 197 h 551"/>
                <a:gd name="T16" fmla="*/ 211 w 460"/>
                <a:gd name="T17" fmla="*/ 155 h 551"/>
                <a:gd name="T18" fmla="*/ 244 w 460"/>
                <a:gd name="T19" fmla="*/ 124 h 551"/>
                <a:gd name="T20" fmla="*/ 225 w 460"/>
                <a:gd name="T21" fmla="*/ 124 h 551"/>
                <a:gd name="T22" fmla="*/ 195 w 460"/>
                <a:gd name="T23" fmla="*/ 124 h 551"/>
                <a:gd name="T24" fmla="*/ 156 w 460"/>
                <a:gd name="T25" fmla="*/ 134 h 551"/>
                <a:gd name="T26" fmla="*/ 104 w 460"/>
                <a:gd name="T27" fmla="*/ 190 h 551"/>
                <a:gd name="T28" fmla="*/ 62 w 460"/>
                <a:gd name="T29" fmla="*/ 310 h 551"/>
                <a:gd name="T30" fmla="*/ 52 w 460"/>
                <a:gd name="T31" fmla="*/ 432 h 551"/>
                <a:gd name="T32" fmla="*/ 76 w 460"/>
                <a:gd name="T33" fmla="*/ 516 h 551"/>
                <a:gd name="T34" fmla="*/ 139 w 460"/>
                <a:gd name="T35" fmla="*/ 536 h 551"/>
                <a:gd name="T36" fmla="*/ 200 w 460"/>
                <a:gd name="T37" fmla="*/ 516 h 551"/>
                <a:gd name="T38" fmla="*/ 252 w 460"/>
                <a:gd name="T39" fmla="*/ 473 h 551"/>
                <a:gd name="T40" fmla="*/ 232 w 460"/>
                <a:gd name="T41" fmla="*/ 445 h 551"/>
                <a:gd name="T42" fmla="*/ 256 w 460"/>
                <a:gd name="T43" fmla="*/ 406 h 551"/>
                <a:gd name="T44" fmla="*/ 274 w 460"/>
                <a:gd name="T45" fmla="*/ 366 h 551"/>
                <a:gd name="T46" fmla="*/ 292 w 460"/>
                <a:gd name="T47" fmla="*/ 312 h 551"/>
                <a:gd name="T48" fmla="*/ 387 w 460"/>
                <a:gd name="T49" fmla="*/ 255 h 551"/>
                <a:gd name="T50" fmla="*/ 308 w 460"/>
                <a:gd name="T51" fmla="*/ 236 h 551"/>
                <a:gd name="T52" fmla="*/ 401 w 460"/>
                <a:gd name="T53" fmla="*/ 215 h 551"/>
                <a:gd name="T54" fmla="*/ 316 w 460"/>
                <a:gd name="T55" fmla="*/ 162 h 551"/>
                <a:gd name="T56" fmla="*/ 317 w 460"/>
                <a:gd name="T57" fmla="*/ 123 h 551"/>
                <a:gd name="T58" fmla="*/ 315 w 460"/>
                <a:gd name="T59" fmla="*/ 88 h 551"/>
                <a:gd name="T60" fmla="*/ 308 w 460"/>
                <a:gd name="T61" fmla="*/ 52 h 551"/>
                <a:gd name="T62" fmla="*/ 460 w 460"/>
                <a:gd name="T63" fmla="*/ 0 h 551"/>
                <a:gd name="T64" fmla="*/ 366 w 460"/>
                <a:gd name="T65" fmla="*/ 0 h 551"/>
                <a:gd name="T66" fmla="*/ 280 w 460"/>
                <a:gd name="T67" fmla="*/ 4 h 551"/>
                <a:gd name="T68" fmla="*/ 197 w 460"/>
                <a:gd name="T69" fmla="*/ 18 h 551"/>
                <a:gd name="T70" fmla="*/ 94 w 460"/>
                <a:gd name="T71" fmla="*/ 103 h 551"/>
                <a:gd name="T72" fmla="*/ 27 w 460"/>
                <a:gd name="T73" fmla="*/ 239 h 551"/>
                <a:gd name="T74" fmla="*/ 0 w 460"/>
                <a:gd name="T75" fmla="*/ 384 h 551"/>
                <a:gd name="T76" fmla="*/ 13 w 460"/>
                <a:gd name="T77" fmla="*/ 501 h 551"/>
                <a:gd name="T78" fmla="*/ 72 w 460"/>
                <a:gd name="T79" fmla="*/ 551 h 551"/>
                <a:gd name="T80" fmla="*/ 25 w 460"/>
                <a:gd name="T81" fmla="*/ 453 h 551"/>
                <a:gd name="T82" fmla="*/ 27 w 460"/>
                <a:gd name="T83" fmla="*/ 329 h 551"/>
                <a:gd name="T84" fmla="*/ 66 w 460"/>
                <a:gd name="T85" fmla="*/ 204 h 551"/>
                <a:gd name="T86" fmla="*/ 128 w 460"/>
                <a:gd name="T87" fmla="*/ 100 h 551"/>
                <a:gd name="T88" fmla="*/ 200 w 460"/>
                <a:gd name="T89" fmla="*/ 46 h 551"/>
                <a:gd name="T90" fmla="*/ 274 w 460"/>
                <a:gd name="T91" fmla="*/ 119 h 551"/>
                <a:gd name="T92" fmla="*/ 246 w 460"/>
                <a:gd name="T93" fmla="*/ 364 h 551"/>
                <a:gd name="T94" fmla="*/ 119 w 460"/>
                <a:gd name="T95" fmla="*/ 511 h 551"/>
                <a:gd name="T96" fmla="*/ 87 w 460"/>
                <a:gd name="T97" fmla="*/ 481 h 551"/>
                <a:gd name="T98" fmla="*/ 182 w 460"/>
                <a:gd name="T99" fmla="*/ 439 h 551"/>
                <a:gd name="T100" fmla="*/ 76 w 460"/>
                <a:gd name="T101" fmla="*/ 405 h 551"/>
                <a:gd name="T102" fmla="*/ 214 w 460"/>
                <a:gd name="T103" fmla="*/ 378 h 551"/>
                <a:gd name="T104" fmla="*/ 85 w 460"/>
                <a:gd name="T105" fmla="*/ 331 h 551"/>
                <a:gd name="T106" fmla="*/ 93 w 460"/>
                <a:gd name="T107" fmla="*/ 293 h 551"/>
                <a:gd name="T108" fmla="*/ 104 w 460"/>
                <a:gd name="T109" fmla="*/ 253 h 551"/>
                <a:gd name="T110" fmla="*/ 117 w 460"/>
                <a:gd name="T111" fmla="*/ 216 h 551"/>
                <a:gd name="T112" fmla="*/ 157 w 460"/>
                <a:gd name="T113" fmla="*/ 188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60" h="551">
                  <a:moveTo>
                    <a:pt x="129" y="188"/>
                  </a:moveTo>
                  <a:lnTo>
                    <a:pt x="138" y="180"/>
                  </a:lnTo>
                  <a:lnTo>
                    <a:pt x="149" y="172"/>
                  </a:lnTo>
                  <a:lnTo>
                    <a:pt x="158" y="166"/>
                  </a:lnTo>
                  <a:lnTo>
                    <a:pt x="167" y="163"/>
                  </a:lnTo>
                  <a:lnTo>
                    <a:pt x="177" y="167"/>
                  </a:lnTo>
                  <a:lnTo>
                    <a:pt x="184" y="180"/>
                  </a:lnTo>
                  <a:lnTo>
                    <a:pt x="189" y="198"/>
                  </a:lnTo>
                  <a:lnTo>
                    <a:pt x="191" y="220"/>
                  </a:lnTo>
                  <a:lnTo>
                    <a:pt x="188" y="244"/>
                  </a:lnTo>
                  <a:lnTo>
                    <a:pt x="182" y="268"/>
                  </a:lnTo>
                  <a:lnTo>
                    <a:pt x="172" y="290"/>
                  </a:lnTo>
                  <a:lnTo>
                    <a:pt x="157" y="308"/>
                  </a:lnTo>
                  <a:lnTo>
                    <a:pt x="237" y="308"/>
                  </a:lnTo>
                  <a:lnTo>
                    <a:pt x="244" y="278"/>
                  </a:lnTo>
                  <a:lnTo>
                    <a:pt x="203" y="278"/>
                  </a:lnTo>
                  <a:lnTo>
                    <a:pt x="209" y="269"/>
                  </a:lnTo>
                  <a:lnTo>
                    <a:pt x="213" y="259"/>
                  </a:lnTo>
                  <a:lnTo>
                    <a:pt x="216" y="248"/>
                  </a:lnTo>
                  <a:lnTo>
                    <a:pt x="217" y="237"/>
                  </a:lnTo>
                  <a:lnTo>
                    <a:pt x="248" y="237"/>
                  </a:lnTo>
                  <a:lnTo>
                    <a:pt x="252" y="208"/>
                  </a:lnTo>
                  <a:lnTo>
                    <a:pt x="216" y="208"/>
                  </a:lnTo>
                  <a:lnTo>
                    <a:pt x="216" y="197"/>
                  </a:lnTo>
                  <a:lnTo>
                    <a:pt x="216" y="183"/>
                  </a:lnTo>
                  <a:lnTo>
                    <a:pt x="214" y="169"/>
                  </a:lnTo>
                  <a:lnTo>
                    <a:pt x="211" y="155"/>
                  </a:lnTo>
                  <a:lnTo>
                    <a:pt x="248" y="155"/>
                  </a:lnTo>
                  <a:lnTo>
                    <a:pt x="245" y="124"/>
                  </a:lnTo>
                  <a:lnTo>
                    <a:pt x="244" y="124"/>
                  </a:lnTo>
                  <a:lnTo>
                    <a:pt x="239" y="124"/>
                  </a:lnTo>
                  <a:lnTo>
                    <a:pt x="234" y="124"/>
                  </a:lnTo>
                  <a:lnTo>
                    <a:pt x="225" y="124"/>
                  </a:lnTo>
                  <a:lnTo>
                    <a:pt x="216" y="124"/>
                  </a:lnTo>
                  <a:lnTo>
                    <a:pt x="206" y="124"/>
                  </a:lnTo>
                  <a:lnTo>
                    <a:pt x="195" y="124"/>
                  </a:lnTo>
                  <a:lnTo>
                    <a:pt x="184" y="124"/>
                  </a:lnTo>
                  <a:lnTo>
                    <a:pt x="171" y="127"/>
                  </a:lnTo>
                  <a:lnTo>
                    <a:pt x="156" y="134"/>
                  </a:lnTo>
                  <a:lnTo>
                    <a:pt x="139" y="145"/>
                  </a:lnTo>
                  <a:lnTo>
                    <a:pt x="121" y="165"/>
                  </a:lnTo>
                  <a:lnTo>
                    <a:pt x="104" y="190"/>
                  </a:lnTo>
                  <a:lnTo>
                    <a:pt x="87" y="222"/>
                  </a:lnTo>
                  <a:lnTo>
                    <a:pt x="73" y="261"/>
                  </a:lnTo>
                  <a:lnTo>
                    <a:pt x="62" y="310"/>
                  </a:lnTo>
                  <a:lnTo>
                    <a:pt x="55" y="353"/>
                  </a:lnTo>
                  <a:lnTo>
                    <a:pt x="52" y="395"/>
                  </a:lnTo>
                  <a:lnTo>
                    <a:pt x="52" y="432"/>
                  </a:lnTo>
                  <a:lnTo>
                    <a:pt x="55" y="466"/>
                  </a:lnTo>
                  <a:lnTo>
                    <a:pt x="64" y="494"/>
                  </a:lnTo>
                  <a:lnTo>
                    <a:pt x="76" y="516"/>
                  </a:lnTo>
                  <a:lnTo>
                    <a:pt x="93" y="530"/>
                  </a:lnTo>
                  <a:lnTo>
                    <a:pt x="115" y="536"/>
                  </a:lnTo>
                  <a:lnTo>
                    <a:pt x="139" y="536"/>
                  </a:lnTo>
                  <a:lnTo>
                    <a:pt x="161" y="532"/>
                  </a:lnTo>
                  <a:lnTo>
                    <a:pt x="181" y="526"/>
                  </a:lnTo>
                  <a:lnTo>
                    <a:pt x="200" y="516"/>
                  </a:lnTo>
                  <a:lnTo>
                    <a:pt x="217" y="505"/>
                  </a:lnTo>
                  <a:lnTo>
                    <a:pt x="235" y="490"/>
                  </a:lnTo>
                  <a:lnTo>
                    <a:pt x="252" y="473"/>
                  </a:lnTo>
                  <a:lnTo>
                    <a:pt x="269" y="453"/>
                  </a:lnTo>
                  <a:lnTo>
                    <a:pt x="225" y="455"/>
                  </a:lnTo>
                  <a:lnTo>
                    <a:pt x="232" y="445"/>
                  </a:lnTo>
                  <a:lnTo>
                    <a:pt x="241" y="430"/>
                  </a:lnTo>
                  <a:lnTo>
                    <a:pt x="250" y="416"/>
                  </a:lnTo>
                  <a:lnTo>
                    <a:pt x="256" y="406"/>
                  </a:lnTo>
                  <a:lnTo>
                    <a:pt x="316" y="406"/>
                  </a:lnTo>
                  <a:lnTo>
                    <a:pt x="341" y="364"/>
                  </a:lnTo>
                  <a:lnTo>
                    <a:pt x="274" y="366"/>
                  </a:lnTo>
                  <a:lnTo>
                    <a:pt x="280" y="349"/>
                  </a:lnTo>
                  <a:lnTo>
                    <a:pt x="287" y="331"/>
                  </a:lnTo>
                  <a:lnTo>
                    <a:pt x="292" y="312"/>
                  </a:lnTo>
                  <a:lnTo>
                    <a:pt x="296" y="296"/>
                  </a:lnTo>
                  <a:lnTo>
                    <a:pt x="372" y="296"/>
                  </a:lnTo>
                  <a:lnTo>
                    <a:pt x="387" y="255"/>
                  </a:lnTo>
                  <a:lnTo>
                    <a:pt x="305" y="257"/>
                  </a:lnTo>
                  <a:lnTo>
                    <a:pt x="306" y="247"/>
                  </a:lnTo>
                  <a:lnTo>
                    <a:pt x="308" y="236"/>
                  </a:lnTo>
                  <a:lnTo>
                    <a:pt x="309" y="225"/>
                  </a:lnTo>
                  <a:lnTo>
                    <a:pt x="310" y="215"/>
                  </a:lnTo>
                  <a:lnTo>
                    <a:pt x="401" y="215"/>
                  </a:lnTo>
                  <a:lnTo>
                    <a:pt x="414" y="176"/>
                  </a:lnTo>
                  <a:lnTo>
                    <a:pt x="315" y="176"/>
                  </a:lnTo>
                  <a:lnTo>
                    <a:pt x="316" y="162"/>
                  </a:lnTo>
                  <a:lnTo>
                    <a:pt x="316" y="148"/>
                  </a:lnTo>
                  <a:lnTo>
                    <a:pt x="317" y="135"/>
                  </a:lnTo>
                  <a:lnTo>
                    <a:pt x="317" y="123"/>
                  </a:lnTo>
                  <a:lnTo>
                    <a:pt x="429" y="123"/>
                  </a:lnTo>
                  <a:lnTo>
                    <a:pt x="439" y="88"/>
                  </a:lnTo>
                  <a:lnTo>
                    <a:pt x="315" y="88"/>
                  </a:lnTo>
                  <a:lnTo>
                    <a:pt x="313" y="77"/>
                  </a:lnTo>
                  <a:lnTo>
                    <a:pt x="310" y="64"/>
                  </a:lnTo>
                  <a:lnTo>
                    <a:pt x="308" y="52"/>
                  </a:lnTo>
                  <a:lnTo>
                    <a:pt x="302" y="40"/>
                  </a:lnTo>
                  <a:lnTo>
                    <a:pt x="450" y="40"/>
                  </a:lnTo>
                  <a:lnTo>
                    <a:pt x="460" y="0"/>
                  </a:lnTo>
                  <a:lnTo>
                    <a:pt x="429" y="0"/>
                  </a:lnTo>
                  <a:lnTo>
                    <a:pt x="398" y="0"/>
                  </a:lnTo>
                  <a:lnTo>
                    <a:pt x="366" y="0"/>
                  </a:lnTo>
                  <a:lnTo>
                    <a:pt x="336" y="1"/>
                  </a:lnTo>
                  <a:lnTo>
                    <a:pt x="306" y="3"/>
                  </a:lnTo>
                  <a:lnTo>
                    <a:pt x="280" y="4"/>
                  </a:lnTo>
                  <a:lnTo>
                    <a:pt x="257" y="6"/>
                  </a:lnTo>
                  <a:lnTo>
                    <a:pt x="239" y="7"/>
                  </a:lnTo>
                  <a:lnTo>
                    <a:pt x="197" y="18"/>
                  </a:lnTo>
                  <a:lnTo>
                    <a:pt x="158" y="39"/>
                  </a:lnTo>
                  <a:lnTo>
                    <a:pt x="125" y="67"/>
                  </a:lnTo>
                  <a:lnTo>
                    <a:pt x="94" y="103"/>
                  </a:lnTo>
                  <a:lnTo>
                    <a:pt x="68" y="145"/>
                  </a:lnTo>
                  <a:lnTo>
                    <a:pt x="46" y="191"/>
                  </a:lnTo>
                  <a:lnTo>
                    <a:pt x="27" y="239"/>
                  </a:lnTo>
                  <a:lnTo>
                    <a:pt x="13" y="287"/>
                  </a:lnTo>
                  <a:lnTo>
                    <a:pt x="4" y="336"/>
                  </a:lnTo>
                  <a:lnTo>
                    <a:pt x="0" y="384"/>
                  </a:lnTo>
                  <a:lnTo>
                    <a:pt x="0" y="428"/>
                  </a:lnTo>
                  <a:lnTo>
                    <a:pt x="4" y="467"/>
                  </a:lnTo>
                  <a:lnTo>
                    <a:pt x="13" y="501"/>
                  </a:lnTo>
                  <a:lnTo>
                    <a:pt x="27" y="527"/>
                  </a:lnTo>
                  <a:lnTo>
                    <a:pt x="47" y="544"/>
                  </a:lnTo>
                  <a:lnTo>
                    <a:pt x="72" y="551"/>
                  </a:lnTo>
                  <a:lnTo>
                    <a:pt x="50" y="523"/>
                  </a:lnTo>
                  <a:lnTo>
                    <a:pt x="34" y="491"/>
                  </a:lnTo>
                  <a:lnTo>
                    <a:pt x="25" y="453"/>
                  </a:lnTo>
                  <a:lnTo>
                    <a:pt x="20" y="414"/>
                  </a:lnTo>
                  <a:lnTo>
                    <a:pt x="22" y="372"/>
                  </a:lnTo>
                  <a:lnTo>
                    <a:pt x="27" y="329"/>
                  </a:lnTo>
                  <a:lnTo>
                    <a:pt x="37" y="286"/>
                  </a:lnTo>
                  <a:lnTo>
                    <a:pt x="50" y="244"/>
                  </a:lnTo>
                  <a:lnTo>
                    <a:pt x="66" y="204"/>
                  </a:lnTo>
                  <a:lnTo>
                    <a:pt x="85" y="165"/>
                  </a:lnTo>
                  <a:lnTo>
                    <a:pt x="105" y="130"/>
                  </a:lnTo>
                  <a:lnTo>
                    <a:pt x="128" y="100"/>
                  </a:lnTo>
                  <a:lnTo>
                    <a:pt x="151" y="75"/>
                  </a:lnTo>
                  <a:lnTo>
                    <a:pt x="175" y="57"/>
                  </a:lnTo>
                  <a:lnTo>
                    <a:pt x="200" y="46"/>
                  </a:lnTo>
                  <a:lnTo>
                    <a:pt x="224" y="43"/>
                  </a:lnTo>
                  <a:lnTo>
                    <a:pt x="256" y="66"/>
                  </a:lnTo>
                  <a:lnTo>
                    <a:pt x="274" y="119"/>
                  </a:lnTo>
                  <a:lnTo>
                    <a:pt x="277" y="194"/>
                  </a:lnTo>
                  <a:lnTo>
                    <a:pt x="269" y="279"/>
                  </a:lnTo>
                  <a:lnTo>
                    <a:pt x="246" y="364"/>
                  </a:lnTo>
                  <a:lnTo>
                    <a:pt x="214" y="438"/>
                  </a:lnTo>
                  <a:lnTo>
                    <a:pt x="171" y="491"/>
                  </a:lnTo>
                  <a:lnTo>
                    <a:pt x="119" y="511"/>
                  </a:lnTo>
                  <a:lnTo>
                    <a:pt x="105" y="506"/>
                  </a:lnTo>
                  <a:lnTo>
                    <a:pt x="96" y="497"/>
                  </a:lnTo>
                  <a:lnTo>
                    <a:pt x="87" y="481"/>
                  </a:lnTo>
                  <a:lnTo>
                    <a:pt x="82" y="462"/>
                  </a:lnTo>
                  <a:lnTo>
                    <a:pt x="167" y="462"/>
                  </a:lnTo>
                  <a:lnTo>
                    <a:pt x="182" y="439"/>
                  </a:lnTo>
                  <a:lnTo>
                    <a:pt x="78" y="428"/>
                  </a:lnTo>
                  <a:lnTo>
                    <a:pt x="76" y="417"/>
                  </a:lnTo>
                  <a:lnTo>
                    <a:pt x="76" y="405"/>
                  </a:lnTo>
                  <a:lnTo>
                    <a:pt x="76" y="392"/>
                  </a:lnTo>
                  <a:lnTo>
                    <a:pt x="78" y="378"/>
                  </a:lnTo>
                  <a:lnTo>
                    <a:pt x="214" y="378"/>
                  </a:lnTo>
                  <a:lnTo>
                    <a:pt x="211" y="352"/>
                  </a:lnTo>
                  <a:lnTo>
                    <a:pt x="82" y="345"/>
                  </a:lnTo>
                  <a:lnTo>
                    <a:pt x="85" y="331"/>
                  </a:lnTo>
                  <a:lnTo>
                    <a:pt x="87" y="318"/>
                  </a:lnTo>
                  <a:lnTo>
                    <a:pt x="90" y="307"/>
                  </a:lnTo>
                  <a:lnTo>
                    <a:pt x="93" y="293"/>
                  </a:lnTo>
                  <a:lnTo>
                    <a:pt x="156" y="286"/>
                  </a:lnTo>
                  <a:lnTo>
                    <a:pt x="168" y="261"/>
                  </a:lnTo>
                  <a:lnTo>
                    <a:pt x="104" y="253"/>
                  </a:lnTo>
                  <a:lnTo>
                    <a:pt x="108" y="239"/>
                  </a:lnTo>
                  <a:lnTo>
                    <a:pt x="112" y="227"/>
                  </a:lnTo>
                  <a:lnTo>
                    <a:pt x="117" y="216"/>
                  </a:lnTo>
                  <a:lnTo>
                    <a:pt x="121" y="205"/>
                  </a:lnTo>
                  <a:lnTo>
                    <a:pt x="174" y="204"/>
                  </a:lnTo>
                  <a:lnTo>
                    <a:pt x="157" y="188"/>
                  </a:lnTo>
                  <a:lnTo>
                    <a:pt x="129" y="18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0361" name="Freeform 9">
              <a:extLst>
                <a:ext uri="{FF2B5EF4-FFF2-40B4-BE49-F238E27FC236}">
                  <a16:creationId xmlns:a16="http://schemas.microsoft.com/office/drawing/2014/main" id="{DB5175E3-977F-480E-8A65-901A9E7B0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" y="2898"/>
              <a:ext cx="1201" cy="1046"/>
            </a:xfrm>
            <a:custGeom>
              <a:avLst/>
              <a:gdLst>
                <a:gd name="T0" fmla="*/ 3371 w 3603"/>
                <a:gd name="T1" fmla="*/ 288 h 3137"/>
                <a:gd name="T2" fmla="*/ 3385 w 3603"/>
                <a:gd name="T3" fmla="*/ 14 h 3137"/>
                <a:gd name="T4" fmla="*/ 3255 w 3603"/>
                <a:gd name="T5" fmla="*/ 30 h 3137"/>
                <a:gd name="T6" fmla="*/ 3137 w 3603"/>
                <a:gd name="T7" fmla="*/ 38 h 3137"/>
                <a:gd name="T8" fmla="*/ 3003 w 3603"/>
                <a:gd name="T9" fmla="*/ 42 h 3137"/>
                <a:gd name="T10" fmla="*/ 2900 w 3603"/>
                <a:gd name="T11" fmla="*/ 19 h 3137"/>
                <a:gd name="T12" fmla="*/ 2795 w 3603"/>
                <a:gd name="T13" fmla="*/ 10 h 3137"/>
                <a:gd name="T14" fmla="*/ 2667 w 3603"/>
                <a:gd name="T15" fmla="*/ 42 h 3137"/>
                <a:gd name="T16" fmla="*/ 2543 w 3603"/>
                <a:gd name="T17" fmla="*/ 77 h 3137"/>
                <a:gd name="T18" fmla="*/ 2433 w 3603"/>
                <a:gd name="T19" fmla="*/ 101 h 3137"/>
                <a:gd name="T20" fmla="*/ 2334 w 3603"/>
                <a:gd name="T21" fmla="*/ 95 h 3137"/>
                <a:gd name="T22" fmla="*/ 2228 w 3603"/>
                <a:gd name="T23" fmla="*/ 102 h 3137"/>
                <a:gd name="T24" fmla="*/ 2126 w 3603"/>
                <a:gd name="T25" fmla="*/ 143 h 3137"/>
                <a:gd name="T26" fmla="*/ 2033 w 3603"/>
                <a:gd name="T27" fmla="*/ 72 h 3137"/>
                <a:gd name="T28" fmla="*/ 1931 w 3603"/>
                <a:gd name="T29" fmla="*/ 39 h 3137"/>
                <a:gd name="T30" fmla="*/ 1791 w 3603"/>
                <a:gd name="T31" fmla="*/ 101 h 3137"/>
                <a:gd name="T32" fmla="*/ 1660 w 3603"/>
                <a:gd name="T33" fmla="*/ 159 h 3137"/>
                <a:gd name="T34" fmla="*/ 1542 w 3603"/>
                <a:gd name="T35" fmla="*/ 210 h 3137"/>
                <a:gd name="T36" fmla="*/ 1439 w 3603"/>
                <a:gd name="T37" fmla="*/ 214 h 3137"/>
                <a:gd name="T38" fmla="*/ 1344 w 3603"/>
                <a:gd name="T39" fmla="*/ 143 h 3137"/>
                <a:gd name="T40" fmla="*/ 1252 w 3603"/>
                <a:gd name="T41" fmla="*/ 113 h 3137"/>
                <a:gd name="T42" fmla="*/ 1125 w 3603"/>
                <a:gd name="T43" fmla="*/ 182 h 3137"/>
                <a:gd name="T44" fmla="*/ 984 w 3603"/>
                <a:gd name="T45" fmla="*/ 260 h 3137"/>
                <a:gd name="T46" fmla="*/ 859 w 3603"/>
                <a:gd name="T47" fmla="*/ 331 h 3137"/>
                <a:gd name="T48" fmla="*/ 748 w 3603"/>
                <a:gd name="T49" fmla="*/ 342 h 3137"/>
                <a:gd name="T50" fmla="*/ 648 w 3603"/>
                <a:gd name="T51" fmla="*/ 338 h 3137"/>
                <a:gd name="T52" fmla="*/ 538 w 3603"/>
                <a:gd name="T53" fmla="*/ 374 h 3137"/>
                <a:gd name="T54" fmla="*/ 305 w 3603"/>
                <a:gd name="T55" fmla="*/ 2403 h 3137"/>
                <a:gd name="T56" fmla="*/ 92 w 3603"/>
                <a:gd name="T57" fmla="*/ 3074 h 3137"/>
                <a:gd name="T58" fmla="*/ 187 w 3603"/>
                <a:gd name="T59" fmla="*/ 3071 h 3137"/>
                <a:gd name="T60" fmla="*/ 260 w 3603"/>
                <a:gd name="T61" fmla="*/ 3084 h 3137"/>
                <a:gd name="T62" fmla="*/ 379 w 3603"/>
                <a:gd name="T63" fmla="*/ 3059 h 3137"/>
                <a:gd name="T64" fmla="*/ 504 w 3603"/>
                <a:gd name="T65" fmla="*/ 3053 h 3137"/>
                <a:gd name="T66" fmla="*/ 601 w 3603"/>
                <a:gd name="T67" fmla="*/ 3042 h 3137"/>
                <a:gd name="T68" fmla="*/ 681 w 3603"/>
                <a:gd name="T69" fmla="*/ 3055 h 3137"/>
                <a:gd name="T70" fmla="*/ 740 w 3603"/>
                <a:gd name="T71" fmla="*/ 3081 h 3137"/>
                <a:gd name="T72" fmla="*/ 800 w 3603"/>
                <a:gd name="T73" fmla="*/ 3103 h 3137"/>
                <a:gd name="T74" fmla="*/ 906 w 3603"/>
                <a:gd name="T75" fmla="*/ 3098 h 3137"/>
                <a:gd name="T76" fmla="*/ 1015 w 3603"/>
                <a:gd name="T77" fmla="*/ 3050 h 3137"/>
                <a:gd name="T78" fmla="*/ 1091 w 3603"/>
                <a:gd name="T79" fmla="*/ 3081 h 3137"/>
                <a:gd name="T80" fmla="*/ 1181 w 3603"/>
                <a:gd name="T81" fmla="*/ 3094 h 3137"/>
                <a:gd name="T82" fmla="*/ 1309 w 3603"/>
                <a:gd name="T83" fmla="*/ 3048 h 3137"/>
                <a:gd name="T84" fmla="*/ 1437 w 3603"/>
                <a:gd name="T85" fmla="*/ 3008 h 3137"/>
                <a:gd name="T86" fmla="*/ 1506 w 3603"/>
                <a:gd name="T87" fmla="*/ 3039 h 3137"/>
                <a:gd name="T88" fmla="*/ 1631 w 3603"/>
                <a:gd name="T89" fmla="*/ 3004 h 3137"/>
                <a:gd name="T90" fmla="*/ 1737 w 3603"/>
                <a:gd name="T91" fmla="*/ 2969 h 3137"/>
                <a:gd name="T92" fmla="*/ 1867 w 3603"/>
                <a:gd name="T93" fmla="*/ 2961 h 3137"/>
                <a:gd name="T94" fmla="*/ 1949 w 3603"/>
                <a:gd name="T95" fmla="*/ 3053 h 3137"/>
                <a:gd name="T96" fmla="*/ 2049 w 3603"/>
                <a:gd name="T97" fmla="*/ 3056 h 3137"/>
                <a:gd name="T98" fmla="*/ 2162 w 3603"/>
                <a:gd name="T99" fmla="*/ 3004 h 3137"/>
                <a:gd name="T100" fmla="*/ 2289 w 3603"/>
                <a:gd name="T101" fmla="*/ 2930 h 3137"/>
                <a:gd name="T102" fmla="*/ 2366 w 3603"/>
                <a:gd name="T103" fmla="*/ 2985 h 3137"/>
                <a:gd name="T104" fmla="*/ 2431 w 3603"/>
                <a:gd name="T105" fmla="*/ 3032 h 3137"/>
                <a:gd name="T106" fmla="*/ 2512 w 3603"/>
                <a:gd name="T107" fmla="*/ 3025 h 3137"/>
                <a:gd name="T108" fmla="*/ 2606 w 3603"/>
                <a:gd name="T109" fmla="*/ 2969 h 3137"/>
                <a:gd name="T110" fmla="*/ 2675 w 3603"/>
                <a:gd name="T111" fmla="*/ 2907 h 3137"/>
                <a:gd name="T112" fmla="*/ 2756 w 3603"/>
                <a:gd name="T113" fmla="*/ 2890 h 3137"/>
                <a:gd name="T114" fmla="*/ 2845 w 3603"/>
                <a:gd name="T115" fmla="*/ 2887 h 3137"/>
                <a:gd name="T116" fmla="*/ 2894 w 3603"/>
                <a:gd name="T117" fmla="*/ 2845 h 3137"/>
                <a:gd name="T118" fmla="*/ 2996 w 3603"/>
                <a:gd name="T119" fmla="*/ 2816 h 3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603" h="3137">
                  <a:moveTo>
                    <a:pt x="3035" y="2859"/>
                  </a:moveTo>
                  <a:lnTo>
                    <a:pt x="3103" y="2632"/>
                  </a:lnTo>
                  <a:lnTo>
                    <a:pt x="3155" y="2403"/>
                  </a:lnTo>
                  <a:lnTo>
                    <a:pt x="3193" y="2176"/>
                  </a:lnTo>
                  <a:lnTo>
                    <a:pt x="3218" y="1951"/>
                  </a:lnTo>
                  <a:lnTo>
                    <a:pt x="3234" y="1729"/>
                  </a:lnTo>
                  <a:lnTo>
                    <a:pt x="3246" y="1514"/>
                  </a:lnTo>
                  <a:lnTo>
                    <a:pt x="3253" y="1305"/>
                  </a:lnTo>
                  <a:lnTo>
                    <a:pt x="3258" y="1105"/>
                  </a:lnTo>
                  <a:lnTo>
                    <a:pt x="3267" y="916"/>
                  </a:lnTo>
                  <a:lnTo>
                    <a:pt x="3279" y="737"/>
                  </a:lnTo>
                  <a:lnTo>
                    <a:pt x="3299" y="572"/>
                  </a:lnTo>
                  <a:lnTo>
                    <a:pt x="3328" y="422"/>
                  </a:lnTo>
                  <a:lnTo>
                    <a:pt x="3371" y="288"/>
                  </a:lnTo>
                  <a:lnTo>
                    <a:pt x="3430" y="173"/>
                  </a:lnTo>
                  <a:lnTo>
                    <a:pt x="3505" y="77"/>
                  </a:lnTo>
                  <a:lnTo>
                    <a:pt x="3603" y="2"/>
                  </a:lnTo>
                  <a:lnTo>
                    <a:pt x="3580" y="0"/>
                  </a:lnTo>
                  <a:lnTo>
                    <a:pt x="3558" y="0"/>
                  </a:lnTo>
                  <a:lnTo>
                    <a:pt x="3536" y="0"/>
                  </a:lnTo>
                  <a:lnTo>
                    <a:pt x="3515" y="0"/>
                  </a:lnTo>
                  <a:lnTo>
                    <a:pt x="3494" y="2"/>
                  </a:lnTo>
                  <a:lnTo>
                    <a:pt x="3474" y="3"/>
                  </a:lnTo>
                  <a:lnTo>
                    <a:pt x="3455" y="5"/>
                  </a:lnTo>
                  <a:lnTo>
                    <a:pt x="3437" y="6"/>
                  </a:lnTo>
                  <a:lnTo>
                    <a:pt x="3419" y="9"/>
                  </a:lnTo>
                  <a:lnTo>
                    <a:pt x="3402" y="12"/>
                  </a:lnTo>
                  <a:lnTo>
                    <a:pt x="3385" y="14"/>
                  </a:lnTo>
                  <a:lnTo>
                    <a:pt x="3371" y="19"/>
                  </a:lnTo>
                  <a:lnTo>
                    <a:pt x="3357" y="23"/>
                  </a:lnTo>
                  <a:lnTo>
                    <a:pt x="3345" y="27"/>
                  </a:lnTo>
                  <a:lnTo>
                    <a:pt x="3333" y="33"/>
                  </a:lnTo>
                  <a:lnTo>
                    <a:pt x="3324" y="38"/>
                  </a:lnTo>
                  <a:lnTo>
                    <a:pt x="3311" y="33"/>
                  </a:lnTo>
                  <a:lnTo>
                    <a:pt x="3306" y="23"/>
                  </a:lnTo>
                  <a:lnTo>
                    <a:pt x="3304" y="10"/>
                  </a:lnTo>
                  <a:lnTo>
                    <a:pt x="3307" y="2"/>
                  </a:lnTo>
                  <a:lnTo>
                    <a:pt x="3297" y="3"/>
                  </a:lnTo>
                  <a:lnTo>
                    <a:pt x="3286" y="9"/>
                  </a:lnTo>
                  <a:lnTo>
                    <a:pt x="3276" y="14"/>
                  </a:lnTo>
                  <a:lnTo>
                    <a:pt x="3265" y="21"/>
                  </a:lnTo>
                  <a:lnTo>
                    <a:pt x="3255" y="30"/>
                  </a:lnTo>
                  <a:lnTo>
                    <a:pt x="3247" y="35"/>
                  </a:lnTo>
                  <a:lnTo>
                    <a:pt x="3239" y="41"/>
                  </a:lnTo>
                  <a:lnTo>
                    <a:pt x="3233" y="42"/>
                  </a:lnTo>
                  <a:lnTo>
                    <a:pt x="3221" y="38"/>
                  </a:lnTo>
                  <a:lnTo>
                    <a:pt x="3214" y="27"/>
                  </a:lnTo>
                  <a:lnTo>
                    <a:pt x="3211" y="13"/>
                  </a:lnTo>
                  <a:lnTo>
                    <a:pt x="3211" y="2"/>
                  </a:lnTo>
                  <a:lnTo>
                    <a:pt x="3201" y="3"/>
                  </a:lnTo>
                  <a:lnTo>
                    <a:pt x="3190" y="6"/>
                  </a:lnTo>
                  <a:lnTo>
                    <a:pt x="3179" y="12"/>
                  </a:lnTo>
                  <a:lnTo>
                    <a:pt x="3168" y="19"/>
                  </a:lnTo>
                  <a:lnTo>
                    <a:pt x="3158" y="26"/>
                  </a:lnTo>
                  <a:lnTo>
                    <a:pt x="3147" y="33"/>
                  </a:lnTo>
                  <a:lnTo>
                    <a:pt x="3137" y="38"/>
                  </a:lnTo>
                  <a:lnTo>
                    <a:pt x="3129" y="44"/>
                  </a:lnTo>
                  <a:lnTo>
                    <a:pt x="3116" y="38"/>
                  </a:lnTo>
                  <a:lnTo>
                    <a:pt x="3109" y="27"/>
                  </a:lnTo>
                  <a:lnTo>
                    <a:pt x="3103" y="14"/>
                  </a:lnTo>
                  <a:lnTo>
                    <a:pt x="3096" y="5"/>
                  </a:lnTo>
                  <a:lnTo>
                    <a:pt x="3089" y="6"/>
                  </a:lnTo>
                  <a:lnTo>
                    <a:pt x="3080" y="12"/>
                  </a:lnTo>
                  <a:lnTo>
                    <a:pt x="3067" y="17"/>
                  </a:lnTo>
                  <a:lnTo>
                    <a:pt x="3055" y="26"/>
                  </a:lnTo>
                  <a:lnTo>
                    <a:pt x="3042" y="34"/>
                  </a:lnTo>
                  <a:lnTo>
                    <a:pt x="3031" y="39"/>
                  </a:lnTo>
                  <a:lnTo>
                    <a:pt x="3021" y="45"/>
                  </a:lnTo>
                  <a:lnTo>
                    <a:pt x="3013" y="46"/>
                  </a:lnTo>
                  <a:lnTo>
                    <a:pt x="3003" y="42"/>
                  </a:lnTo>
                  <a:lnTo>
                    <a:pt x="3000" y="30"/>
                  </a:lnTo>
                  <a:lnTo>
                    <a:pt x="3000" y="16"/>
                  </a:lnTo>
                  <a:lnTo>
                    <a:pt x="3004" y="5"/>
                  </a:lnTo>
                  <a:lnTo>
                    <a:pt x="2995" y="5"/>
                  </a:lnTo>
                  <a:lnTo>
                    <a:pt x="2982" y="10"/>
                  </a:lnTo>
                  <a:lnTo>
                    <a:pt x="2970" y="19"/>
                  </a:lnTo>
                  <a:lnTo>
                    <a:pt x="2957" y="28"/>
                  </a:lnTo>
                  <a:lnTo>
                    <a:pt x="2944" y="38"/>
                  </a:lnTo>
                  <a:lnTo>
                    <a:pt x="2933" y="48"/>
                  </a:lnTo>
                  <a:lnTo>
                    <a:pt x="2922" y="53"/>
                  </a:lnTo>
                  <a:lnTo>
                    <a:pt x="2915" y="56"/>
                  </a:lnTo>
                  <a:lnTo>
                    <a:pt x="2905" y="51"/>
                  </a:lnTo>
                  <a:lnTo>
                    <a:pt x="2901" y="37"/>
                  </a:lnTo>
                  <a:lnTo>
                    <a:pt x="2900" y="19"/>
                  </a:lnTo>
                  <a:lnTo>
                    <a:pt x="2903" y="2"/>
                  </a:lnTo>
                  <a:lnTo>
                    <a:pt x="2890" y="5"/>
                  </a:lnTo>
                  <a:lnTo>
                    <a:pt x="2876" y="13"/>
                  </a:lnTo>
                  <a:lnTo>
                    <a:pt x="2862" y="24"/>
                  </a:lnTo>
                  <a:lnTo>
                    <a:pt x="2848" y="37"/>
                  </a:lnTo>
                  <a:lnTo>
                    <a:pt x="2836" y="51"/>
                  </a:lnTo>
                  <a:lnTo>
                    <a:pt x="2823" y="62"/>
                  </a:lnTo>
                  <a:lnTo>
                    <a:pt x="2813" y="70"/>
                  </a:lnTo>
                  <a:lnTo>
                    <a:pt x="2806" y="73"/>
                  </a:lnTo>
                  <a:lnTo>
                    <a:pt x="2799" y="65"/>
                  </a:lnTo>
                  <a:lnTo>
                    <a:pt x="2798" y="46"/>
                  </a:lnTo>
                  <a:lnTo>
                    <a:pt x="2802" y="24"/>
                  </a:lnTo>
                  <a:lnTo>
                    <a:pt x="2811" y="7"/>
                  </a:lnTo>
                  <a:lnTo>
                    <a:pt x="2795" y="10"/>
                  </a:lnTo>
                  <a:lnTo>
                    <a:pt x="2780" y="19"/>
                  </a:lnTo>
                  <a:lnTo>
                    <a:pt x="2765" y="31"/>
                  </a:lnTo>
                  <a:lnTo>
                    <a:pt x="2749" y="45"/>
                  </a:lnTo>
                  <a:lnTo>
                    <a:pt x="2735" y="59"/>
                  </a:lnTo>
                  <a:lnTo>
                    <a:pt x="2724" y="72"/>
                  </a:lnTo>
                  <a:lnTo>
                    <a:pt x="2713" y="80"/>
                  </a:lnTo>
                  <a:lnTo>
                    <a:pt x="2703" y="83"/>
                  </a:lnTo>
                  <a:lnTo>
                    <a:pt x="2692" y="74"/>
                  </a:lnTo>
                  <a:lnTo>
                    <a:pt x="2691" y="56"/>
                  </a:lnTo>
                  <a:lnTo>
                    <a:pt x="2698" y="34"/>
                  </a:lnTo>
                  <a:lnTo>
                    <a:pt x="2709" y="14"/>
                  </a:lnTo>
                  <a:lnTo>
                    <a:pt x="2698" y="20"/>
                  </a:lnTo>
                  <a:lnTo>
                    <a:pt x="2682" y="30"/>
                  </a:lnTo>
                  <a:lnTo>
                    <a:pt x="2667" y="42"/>
                  </a:lnTo>
                  <a:lnTo>
                    <a:pt x="2650" y="56"/>
                  </a:lnTo>
                  <a:lnTo>
                    <a:pt x="2635" y="70"/>
                  </a:lnTo>
                  <a:lnTo>
                    <a:pt x="2622" y="83"/>
                  </a:lnTo>
                  <a:lnTo>
                    <a:pt x="2613" y="91"/>
                  </a:lnTo>
                  <a:lnTo>
                    <a:pt x="2610" y="94"/>
                  </a:lnTo>
                  <a:lnTo>
                    <a:pt x="2600" y="87"/>
                  </a:lnTo>
                  <a:lnTo>
                    <a:pt x="2599" y="72"/>
                  </a:lnTo>
                  <a:lnTo>
                    <a:pt x="2606" y="52"/>
                  </a:lnTo>
                  <a:lnTo>
                    <a:pt x="2618" y="35"/>
                  </a:lnTo>
                  <a:lnTo>
                    <a:pt x="2604" y="38"/>
                  </a:lnTo>
                  <a:lnTo>
                    <a:pt x="2589" y="45"/>
                  </a:lnTo>
                  <a:lnTo>
                    <a:pt x="2574" y="55"/>
                  </a:lnTo>
                  <a:lnTo>
                    <a:pt x="2558" y="66"/>
                  </a:lnTo>
                  <a:lnTo>
                    <a:pt x="2543" y="77"/>
                  </a:lnTo>
                  <a:lnTo>
                    <a:pt x="2530" y="87"/>
                  </a:lnTo>
                  <a:lnTo>
                    <a:pt x="2521" y="94"/>
                  </a:lnTo>
                  <a:lnTo>
                    <a:pt x="2514" y="97"/>
                  </a:lnTo>
                  <a:lnTo>
                    <a:pt x="2508" y="90"/>
                  </a:lnTo>
                  <a:lnTo>
                    <a:pt x="2508" y="74"/>
                  </a:lnTo>
                  <a:lnTo>
                    <a:pt x="2511" y="55"/>
                  </a:lnTo>
                  <a:lnTo>
                    <a:pt x="2518" y="35"/>
                  </a:lnTo>
                  <a:lnTo>
                    <a:pt x="2508" y="39"/>
                  </a:lnTo>
                  <a:lnTo>
                    <a:pt x="2496" y="48"/>
                  </a:lnTo>
                  <a:lnTo>
                    <a:pt x="2482" y="59"/>
                  </a:lnTo>
                  <a:lnTo>
                    <a:pt x="2466" y="70"/>
                  </a:lnTo>
                  <a:lnTo>
                    <a:pt x="2454" y="83"/>
                  </a:lnTo>
                  <a:lnTo>
                    <a:pt x="2441" y="92"/>
                  </a:lnTo>
                  <a:lnTo>
                    <a:pt x="2433" y="101"/>
                  </a:lnTo>
                  <a:lnTo>
                    <a:pt x="2427" y="104"/>
                  </a:lnTo>
                  <a:lnTo>
                    <a:pt x="2427" y="94"/>
                  </a:lnTo>
                  <a:lnTo>
                    <a:pt x="2430" y="70"/>
                  </a:lnTo>
                  <a:lnTo>
                    <a:pt x="2434" y="44"/>
                  </a:lnTo>
                  <a:lnTo>
                    <a:pt x="2441" y="23"/>
                  </a:lnTo>
                  <a:lnTo>
                    <a:pt x="2430" y="28"/>
                  </a:lnTo>
                  <a:lnTo>
                    <a:pt x="2416" y="39"/>
                  </a:lnTo>
                  <a:lnTo>
                    <a:pt x="2401" y="52"/>
                  </a:lnTo>
                  <a:lnTo>
                    <a:pt x="2385" y="67"/>
                  </a:lnTo>
                  <a:lnTo>
                    <a:pt x="2370" y="83"/>
                  </a:lnTo>
                  <a:lnTo>
                    <a:pt x="2357" y="95"/>
                  </a:lnTo>
                  <a:lnTo>
                    <a:pt x="2346" y="104"/>
                  </a:lnTo>
                  <a:lnTo>
                    <a:pt x="2339" y="106"/>
                  </a:lnTo>
                  <a:lnTo>
                    <a:pt x="2334" y="95"/>
                  </a:lnTo>
                  <a:lnTo>
                    <a:pt x="2334" y="69"/>
                  </a:lnTo>
                  <a:lnTo>
                    <a:pt x="2337" y="38"/>
                  </a:lnTo>
                  <a:lnTo>
                    <a:pt x="2342" y="12"/>
                  </a:lnTo>
                  <a:lnTo>
                    <a:pt x="2331" y="17"/>
                  </a:lnTo>
                  <a:lnTo>
                    <a:pt x="2316" y="33"/>
                  </a:lnTo>
                  <a:lnTo>
                    <a:pt x="2299" y="52"/>
                  </a:lnTo>
                  <a:lnTo>
                    <a:pt x="2282" y="73"/>
                  </a:lnTo>
                  <a:lnTo>
                    <a:pt x="2265" y="95"/>
                  </a:lnTo>
                  <a:lnTo>
                    <a:pt x="2251" y="115"/>
                  </a:lnTo>
                  <a:lnTo>
                    <a:pt x="2239" y="127"/>
                  </a:lnTo>
                  <a:lnTo>
                    <a:pt x="2232" y="132"/>
                  </a:lnTo>
                  <a:lnTo>
                    <a:pt x="2226" y="127"/>
                  </a:lnTo>
                  <a:lnTo>
                    <a:pt x="2225" y="116"/>
                  </a:lnTo>
                  <a:lnTo>
                    <a:pt x="2228" y="102"/>
                  </a:lnTo>
                  <a:lnTo>
                    <a:pt x="2232" y="86"/>
                  </a:lnTo>
                  <a:lnTo>
                    <a:pt x="2238" y="66"/>
                  </a:lnTo>
                  <a:lnTo>
                    <a:pt x="2243" y="48"/>
                  </a:lnTo>
                  <a:lnTo>
                    <a:pt x="2250" y="30"/>
                  </a:lnTo>
                  <a:lnTo>
                    <a:pt x="2254" y="14"/>
                  </a:lnTo>
                  <a:lnTo>
                    <a:pt x="2238" y="23"/>
                  </a:lnTo>
                  <a:lnTo>
                    <a:pt x="2219" y="39"/>
                  </a:lnTo>
                  <a:lnTo>
                    <a:pt x="2199" y="63"/>
                  </a:lnTo>
                  <a:lnTo>
                    <a:pt x="2179" y="88"/>
                  </a:lnTo>
                  <a:lnTo>
                    <a:pt x="2161" y="115"/>
                  </a:lnTo>
                  <a:lnTo>
                    <a:pt x="2147" y="136"/>
                  </a:lnTo>
                  <a:lnTo>
                    <a:pt x="2134" y="152"/>
                  </a:lnTo>
                  <a:lnTo>
                    <a:pt x="2129" y="158"/>
                  </a:lnTo>
                  <a:lnTo>
                    <a:pt x="2126" y="143"/>
                  </a:lnTo>
                  <a:lnTo>
                    <a:pt x="2129" y="106"/>
                  </a:lnTo>
                  <a:lnTo>
                    <a:pt x="2134" y="63"/>
                  </a:lnTo>
                  <a:lnTo>
                    <a:pt x="2141" y="27"/>
                  </a:lnTo>
                  <a:lnTo>
                    <a:pt x="2127" y="35"/>
                  </a:lnTo>
                  <a:lnTo>
                    <a:pt x="2112" y="52"/>
                  </a:lnTo>
                  <a:lnTo>
                    <a:pt x="2097" y="76"/>
                  </a:lnTo>
                  <a:lnTo>
                    <a:pt x="2081" y="102"/>
                  </a:lnTo>
                  <a:lnTo>
                    <a:pt x="2067" y="129"/>
                  </a:lnTo>
                  <a:lnTo>
                    <a:pt x="2055" y="151"/>
                  </a:lnTo>
                  <a:lnTo>
                    <a:pt x="2045" y="166"/>
                  </a:lnTo>
                  <a:lnTo>
                    <a:pt x="2040" y="172"/>
                  </a:lnTo>
                  <a:lnTo>
                    <a:pt x="2033" y="157"/>
                  </a:lnTo>
                  <a:lnTo>
                    <a:pt x="2030" y="119"/>
                  </a:lnTo>
                  <a:lnTo>
                    <a:pt x="2033" y="72"/>
                  </a:lnTo>
                  <a:lnTo>
                    <a:pt x="2041" y="27"/>
                  </a:lnTo>
                  <a:lnTo>
                    <a:pt x="2031" y="35"/>
                  </a:lnTo>
                  <a:lnTo>
                    <a:pt x="2016" y="53"/>
                  </a:lnTo>
                  <a:lnTo>
                    <a:pt x="1996" y="77"/>
                  </a:lnTo>
                  <a:lnTo>
                    <a:pt x="1977" y="104"/>
                  </a:lnTo>
                  <a:lnTo>
                    <a:pt x="1956" y="130"/>
                  </a:lnTo>
                  <a:lnTo>
                    <a:pt x="1939" y="152"/>
                  </a:lnTo>
                  <a:lnTo>
                    <a:pt x="1925" y="168"/>
                  </a:lnTo>
                  <a:lnTo>
                    <a:pt x="1918" y="175"/>
                  </a:lnTo>
                  <a:lnTo>
                    <a:pt x="1915" y="159"/>
                  </a:lnTo>
                  <a:lnTo>
                    <a:pt x="1920" y="120"/>
                  </a:lnTo>
                  <a:lnTo>
                    <a:pt x="1929" y="73"/>
                  </a:lnTo>
                  <a:lnTo>
                    <a:pt x="1942" y="33"/>
                  </a:lnTo>
                  <a:lnTo>
                    <a:pt x="1931" y="39"/>
                  </a:lnTo>
                  <a:lnTo>
                    <a:pt x="1914" y="58"/>
                  </a:lnTo>
                  <a:lnTo>
                    <a:pt x="1895" y="83"/>
                  </a:lnTo>
                  <a:lnTo>
                    <a:pt x="1874" y="111"/>
                  </a:lnTo>
                  <a:lnTo>
                    <a:pt x="1853" y="140"/>
                  </a:lnTo>
                  <a:lnTo>
                    <a:pt x="1833" y="165"/>
                  </a:lnTo>
                  <a:lnTo>
                    <a:pt x="1819" y="183"/>
                  </a:lnTo>
                  <a:lnTo>
                    <a:pt x="1811" y="190"/>
                  </a:lnTo>
                  <a:lnTo>
                    <a:pt x="1811" y="175"/>
                  </a:lnTo>
                  <a:lnTo>
                    <a:pt x="1816" y="136"/>
                  </a:lnTo>
                  <a:lnTo>
                    <a:pt x="1825" y="87"/>
                  </a:lnTo>
                  <a:lnTo>
                    <a:pt x="1833" y="42"/>
                  </a:lnTo>
                  <a:lnTo>
                    <a:pt x="1822" y="53"/>
                  </a:lnTo>
                  <a:lnTo>
                    <a:pt x="1808" y="73"/>
                  </a:lnTo>
                  <a:lnTo>
                    <a:pt x="1791" y="101"/>
                  </a:lnTo>
                  <a:lnTo>
                    <a:pt x="1773" y="132"/>
                  </a:lnTo>
                  <a:lnTo>
                    <a:pt x="1755" y="162"/>
                  </a:lnTo>
                  <a:lnTo>
                    <a:pt x="1740" y="187"/>
                  </a:lnTo>
                  <a:lnTo>
                    <a:pt x="1727" y="207"/>
                  </a:lnTo>
                  <a:lnTo>
                    <a:pt x="1719" y="214"/>
                  </a:lnTo>
                  <a:lnTo>
                    <a:pt x="1713" y="199"/>
                  </a:lnTo>
                  <a:lnTo>
                    <a:pt x="1715" y="158"/>
                  </a:lnTo>
                  <a:lnTo>
                    <a:pt x="1724" y="104"/>
                  </a:lnTo>
                  <a:lnTo>
                    <a:pt x="1740" y="48"/>
                  </a:lnTo>
                  <a:lnTo>
                    <a:pt x="1731" y="56"/>
                  </a:lnTo>
                  <a:lnTo>
                    <a:pt x="1717" y="76"/>
                  </a:lnTo>
                  <a:lnTo>
                    <a:pt x="1701" y="102"/>
                  </a:lnTo>
                  <a:lnTo>
                    <a:pt x="1681" y="130"/>
                  </a:lnTo>
                  <a:lnTo>
                    <a:pt x="1660" y="159"/>
                  </a:lnTo>
                  <a:lnTo>
                    <a:pt x="1644" y="185"/>
                  </a:lnTo>
                  <a:lnTo>
                    <a:pt x="1630" y="201"/>
                  </a:lnTo>
                  <a:lnTo>
                    <a:pt x="1621" y="208"/>
                  </a:lnTo>
                  <a:lnTo>
                    <a:pt x="1616" y="193"/>
                  </a:lnTo>
                  <a:lnTo>
                    <a:pt x="1621" y="155"/>
                  </a:lnTo>
                  <a:lnTo>
                    <a:pt x="1632" y="106"/>
                  </a:lnTo>
                  <a:lnTo>
                    <a:pt x="1645" y="60"/>
                  </a:lnTo>
                  <a:lnTo>
                    <a:pt x="1631" y="69"/>
                  </a:lnTo>
                  <a:lnTo>
                    <a:pt x="1616" y="87"/>
                  </a:lnTo>
                  <a:lnTo>
                    <a:pt x="1599" y="112"/>
                  </a:lnTo>
                  <a:lnTo>
                    <a:pt x="1582" y="140"/>
                  </a:lnTo>
                  <a:lnTo>
                    <a:pt x="1567" y="169"/>
                  </a:lnTo>
                  <a:lnTo>
                    <a:pt x="1553" y="193"/>
                  </a:lnTo>
                  <a:lnTo>
                    <a:pt x="1542" y="210"/>
                  </a:lnTo>
                  <a:lnTo>
                    <a:pt x="1535" y="217"/>
                  </a:lnTo>
                  <a:lnTo>
                    <a:pt x="1528" y="201"/>
                  </a:lnTo>
                  <a:lnTo>
                    <a:pt x="1528" y="162"/>
                  </a:lnTo>
                  <a:lnTo>
                    <a:pt x="1535" y="113"/>
                  </a:lnTo>
                  <a:lnTo>
                    <a:pt x="1547" y="66"/>
                  </a:lnTo>
                  <a:lnTo>
                    <a:pt x="1539" y="76"/>
                  </a:lnTo>
                  <a:lnTo>
                    <a:pt x="1528" y="95"/>
                  </a:lnTo>
                  <a:lnTo>
                    <a:pt x="1513" y="122"/>
                  </a:lnTo>
                  <a:lnTo>
                    <a:pt x="1497" y="150"/>
                  </a:lnTo>
                  <a:lnTo>
                    <a:pt x="1480" y="179"/>
                  </a:lnTo>
                  <a:lnTo>
                    <a:pt x="1466" y="204"/>
                  </a:lnTo>
                  <a:lnTo>
                    <a:pt x="1454" y="222"/>
                  </a:lnTo>
                  <a:lnTo>
                    <a:pt x="1446" y="229"/>
                  </a:lnTo>
                  <a:lnTo>
                    <a:pt x="1439" y="214"/>
                  </a:lnTo>
                  <a:lnTo>
                    <a:pt x="1437" y="176"/>
                  </a:lnTo>
                  <a:lnTo>
                    <a:pt x="1443" y="129"/>
                  </a:lnTo>
                  <a:lnTo>
                    <a:pt x="1455" y="83"/>
                  </a:lnTo>
                  <a:lnTo>
                    <a:pt x="1444" y="95"/>
                  </a:lnTo>
                  <a:lnTo>
                    <a:pt x="1430" y="116"/>
                  </a:lnTo>
                  <a:lnTo>
                    <a:pt x="1414" y="143"/>
                  </a:lnTo>
                  <a:lnTo>
                    <a:pt x="1397" y="172"/>
                  </a:lnTo>
                  <a:lnTo>
                    <a:pt x="1379" y="199"/>
                  </a:lnTo>
                  <a:lnTo>
                    <a:pt x="1363" y="222"/>
                  </a:lnTo>
                  <a:lnTo>
                    <a:pt x="1351" y="239"/>
                  </a:lnTo>
                  <a:lnTo>
                    <a:pt x="1341" y="245"/>
                  </a:lnTo>
                  <a:lnTo>
                    <a:pt x="1334" y="229"/>
                  </a:lnTo>
                  <a:lnTo>
                    <a:pt x="1335" y="192"/>
                  </a:lnTo>
                  <a:lnTo>
                    <a:pt x="1344" y="143"/>
                  </a:lnTo>
                  <a:lnTo>
                    <a:pt x="1352" y="94"/>
                  </a:lnTo>
                  <a:lnTo>
                    <a:pt x="1342" y="105"/>
                  </a:lnTo>
                  <a:lnTo>
                    <a:pt x="1328" y="127"/>
                  </a:lnTo>
                  <a:lnTo>
                    <a:pt x="1310" y="155"/>
                  </a:lnTo>
                  <a:lnTo>
                    <a:pt x="1292" y="186"/>
                  </a:lnTo>
                  <a:lnTo>
                    <a:pt x="1274" y="217"/>
                  </a:lnTo>
                  <a:lnTo>
                    <a:pt x="1259" y="242"/>
                  </a:lnTo>
                  <a:lnTo>
                    <a:pt x="1249" y="260"/>
                  </a:lnTo>
                  <a:lnTo>
                    <a:pt x="1245" y="267"/>
                  </a:lnTo>
                  <a:lnTo>
                    <a:pt x="1241" y="249"/>
                  </a:lnTo>
                  <a:lnTo>
                    <a:pt x="1243" y="203"/>
                  </a:lnTo>
                  <a:lnTo>
                    <a:pt x="1252" y="147"/>
                  </a:lnTo>
                  <a:lnTo>
                    <a:pt x="1264" y="98"/>
                  </a:lnTo>
                  <a:lnTo>
                    <a:pt x="1252" y="113"/>
                  </a:lnTo>
                  <a:lnTo>
                    <a:pt x="1236" y="137"/>
                  </a:lnTo>
                  <a:lnTo>
                    <a:pt x="1218" y="165"/>
                  </a:lnTo>
                  <a:lnTo>
                    <a:pt x="1202" y="194"/>
                  </a:lnTo>
                  <a:lnTo>
                    <a:pt x="1186" y="224"/>
                  </a:lnTo>
                  <a:lnTo>
                    <a:pt x="1172" y="247"/>
                  </a:lnTo>
                  <a:lnTo>
                    <a:pt x="1161" y="264"/>
                  </a:lnTo>
                  <a:lnTo>
                    <a:pt x="1156" y="270"/>
                  </a:lnTo>
                  <a:lnTo>
                    <a:pt x="1151" y="253"/>
                  </a:lnTo>
                  <a:lnTo>
                    <a:pt x="1151" y="212"/>
                  </a:lnTo>
                  <a:lnTo>
                    <a:pt x="1157" y="162"/>
                  </a:lnTo>
                  <a:lnTo>
                    <a:pt x="1167" y="119"/>
                  </a:lnTo>
                  <a:lnTo>
                    <a:pt x="1157" y="133"/>
                  </a:lnTo>
                  <a:lnTo>
                    <a:pt x="1142" y="154"/>
                  </a:lnTo>
                  <a:lnTo>
                    <a:pt x="1125" y="182"/>
                  </a:lnTo>
                  <a:lnTo>
                    <a:pt x="1107" y="211"/>
                  </a:lnTo>
                  <a:lnTo>
                    <a:pt x="1089" y="240"/>
                  </a:lnTo>
                  <a:lnTo>
                    <a:pt x="1073" y="264"/>
                  </a:lnTo>
                  <a:lnTo>
                    <a:pt x="1062" y="281"/>
                  </a:lnTo>
                  <a:lnTo>
                    <a:pt x="1055" y="288"/>
                  </a:lnTo>
                  <a:lnTo>
                    <a:pt x="1050" y="271"/>
                  </a:lnTo>
                  <a:lnTo>
                    <a:pt x="1050" y="232"/>
                  </a:lnTo>
                  <a:lnTo>
                    <a:pt x="1055" y="183"/>
                  </a:lnTo>
                  <a:lnTo>
                    <a:pt x="1064" y="134"/>
                  </a:lnTo>
                  <a:lnTo>
                    <a:pt x="1052" y="148"/>
                  </a:lnTo>
                  <a:lnTo>
                    <a:pt x="1038" y="171"/>
                  </a:lnTo>
                  <a:lnTo>
                    <a:pt x="1022" y="199"/>
                  </a:lnTo>
                  <a:lnTo>
                    <a:pt x="1002" y="229"/>
                  </a:lnTo>
                  <a:lnTo>
                    <a:pt x="984" y="260"/>
                  </a:lnTo>
                  <a:lnTo>
                    <a:pt x="969" y="285"/>
                  </a:lnTo>
                  <a:lnTo>
                    <a:pt x="956" y="302"/>
                  </a:lnTo>
                  <a:lnTo>
                    <a:pt x="948" y="307"/>
                  </a:lnTo>
                  <a:lnTo>
                    <a:pt x="944" y="291"/>
                  </a:lnTo>
                  <a:lnTo>
                    <a:pt x="946" y="252"/>
                  </a:lnTo>
                  <a:lnTo>
                    <a:pt x="955" y="203"/>
                  </a:lnTo>
                  <a:lnTo>
                    <a:pt x="962" y="159"/>
                  </a:lnTo>
                  <a:lnTo>
                    <a:pt x="952" y="173"/>
                  </a:lnTo>
                  <a:lnTo>
                    <a:pt x="937" y="197"/>
                  </a:lnTo>
                  <a:lnTo>
                    <a:pt x="921" y="226"/>
                  </a:lnTo>
                  <a:lnTo>
                    <a:pt x="903" y="259"/>
                  </a:lnTo>
                  <a:lnTo>
                    <a:pt x="886" y="288"/>
                  </a:lnTo>
                  <a:lnTo>
                    <a:pt x="871" y="314"/>
                  </a:lnTo>
                  <a:lnTo>
                    <a:pt x="859" y="331"/>
                  </a:lnTo>
                  <a:lnTo>
                    <a:pt x="852" y="338"/>
                  </a:lnTo>
                  <a:lnTo>
                    <a:pt x="847" y="320"/>
                  </a:lnTo>
                  <a:lnTo>
                    <a:pt x="852" y="278"/>
                  </a:lnTo>
                  <a:lnTo>
                    <a:pt x="861" y="225"/>
                  </a:lnTo>
                  <a:lnTo>
                    <a:pt x="879" y="172"/>
                  </a:lnTo>
                  <a:lnTo>
                    <a:pt x="867" y="187"/>
                  </a:lnTo>
                  <a:lnTo>
                    <a:pt x="852" y="211"/>
                  </a:lnTo>
                  <a:lnTo>
                    <a:pt x="832" y="242"/>
                  </a:lnTo>
                  <a:lnTo>
                    <a:pt x="811" y="274"/>
                  </a:lnTo>
                  <a:lnTo>
                    <a:pt x="792" y="306"/>
                  </a:lnTo>
                  <a:lnTo>
                    <a:pt x="774" y="332"/>
                  </a:lnTo>
                  <a:lnTo>
                    <a:pt x="761" y="352"/>
                  </a:lnTo>
                  <a:lnTo>
                    <a:pt x="754" y="359"/>
                  </a:lnTo>
                  <a:lnTo>
                    <a:pt x="748" y="342"/>
                  </a:lnTo>
                  <a:lnTo>
                    <a:pt x="750" y="300"/>
                  </a:lnTo>
                  <a:lnTo>
                    <a:pt x="757" y="246"/>
                  </a:lnTo>
                  <a:lnTo>
                    <a:pt x="774" y="193"/>
                  </a:lnTo>
                  <a:lnTo>
                    <a:pt x="761" y="207"/>
                  </a:lnTo>
                  <a:lnTo>
                    <a:pt x="744" y="229"/>
                  </a:lnTo>
                  <a:lnTo>
                    <a:pt x="726" y="257"/>
                  </a:lnTo>
                  <a:lnTo>
                    <a:pt x="707" y="286"/>
                  </a:lnTo>
                  <a:lnTo>
                    <a:pt x="688" y="316"/>
                  </a:lnTo>
                  <a:lnTo>
                    <a:pt x="673" y="341"/>
                  </a:lnTo>
                  <a:lnTo>
                    <a:pt x="662" y="359"/>
                  </a:lnTo>
                  <a:lnTo>
                    <a:pt x="655" y="366"/>
                  </a:lnTo>
                  <a:lnTo>
                    <a:pt x="649" y="363"/>
                  </a:lnTo>
                  <a:lnTo>
                    <a:pt x="648" y="353"/>
                  </a:lnTo>
                  <a:lnTo>
                    <a:pt x="648" y="338"/>
                  </a:lnTo>
                  <a:lnTo>
                    <a:pt x="651" y="319"/>
                  </a:lnTo>
                  <a:lnTo>
                    <a:pt x="656" y="298"/>
                  </a:lnTo>
                  <a:lnTo>
                    <a:pt x="662" y="275"/>
                  </a:lnTo>
                  <a:lnTo>
                    <a:pt x="670" y="253"/>
                  </a:lnTo>
                  <a:lnTo>
                    <a:pt x="680" y="233"/>
                  </a:lnTo>
                  <a:lnTo>
                    <a:pt x="668" y="245"/>
                  </a:lnTo>
                  <a:lnTo>
                    <a:pt x="649" y="266"/>
                  </a:lnTo>
                  <a:lnTo>
                    <a:pt x="630" y="291"/>
                  </a:lnTo>
                  <a:lnTo>
                    <a:pt x="608" y="317"/>
                  </a:lnTo>
                  <a:lnTo>
                    <a:pt x="587" y="344"/>
                  </a:lnTo>
                  <a:lnTo>
                    <a:pt x="569" y="365"/>
                  </a:lnTo>
                  <a:lnTo>
                    <a:pt x="553" y="380"/>
                  </a:lnTo>
                  <a:lnTo>
                    <a:pt x="545" y="384"/>
                  </a:lnTo>
                  <a:lnTo>
                    <a:pt x="538" y="374"/>
                  </a:lnTo>
                  <a:lnTo>
                    <a:pt x="539" y="353"/>
                  </a:lnTo>
                  <a:lnTo>
                    <a:pt x="546" y="328"/>
                  </a:lnTo>
                  <a:lnTo>
                    <a:pt x="556" y="306"/>
                  </a:lnTo>
                  <a:lnTo>
                    <a:pt x="510" y="379"/>
                  </a:lnTo>
                  <a:lnTo>
                    <a:pt x="475" y="493"/>
                  </a:lnTo>
                  <a:lnTo>
                    <a:pt x="449" y="642"/>
                  </a:lnTo>
                  <a:lnTo>
                    <a:pt x="428" y="822"/>
                  </a:lnTo>
                  <a:lnTo>
                    <a:pt x="411" y="1026"/>
                  </a:lnTo>
                  <a:lnTo>
                    <a:pt x="397" y="1246"/>
                  </a:lnTo>
                  <a:lnTo>
                    <a:pt x="384" y="1478"/>
                  </a:lnTo>
                  <a:lnTo>
                    <a:pt x="371" y="1717"/>
                  </a:lnTo>
                  <a:lnTo>
                    <a:pt x="354" y="1954"/>
                  </a:lnTo>
                  <a:lnTo>
                    <a:pt x="333" y="2184"/>
                  </a:lnTo>
                  <a:lnTo>
                    <a:pt x="305" y="2403"/>
                  </a:lnTo>
                  <a:lnTo>
                    <a:pt x="267" y="2602"/>
                  </a:lnTo>
                  <a:lnTo>
                    <a:pt x="221" y="2777"/>
                  </a:lnTo>
                  <a:lnTo>
                    <a:pt x="161" y="2922"/>
                  </a:lnTo>
                  <a:lnTo>
                    <a:pt x="89" y="3029"/>
                  </a:lnTo>
                  <a:lnTo>
                    <a:pt x="0" y="3095"/>
                  </a:lnTo>
                  <a:lnTo>
                    <a:pt x="9" y="3092"/>
                  </a:lnTo>
                  <a:lnTo>
                    <a:pt x="22" y="3088"/>
                  </a:lnTo>
                  <a:lnTo>
                    <a:pt x="35" y="3084"/>
                  </a:lnTo>
                  <a:lnTo>
                    <a:pt x="48" y="3080"/>
                  </a:lnTo>
                  <a:lnTo>
                    <a:pt x="61" y="3075"/>
                  </a:lnTo>
                  <a:lnTo>
                    <a:pt x="72" y="3071"/>
                  </a:lnTo>
                  <a:lnTo>
                    <a:pt x="82" y="3070"/>
                  </a:lnTo>
                  <a:lnTo>
                    <a:pt x="89" y="3070"/>
                  </a:lnTo>
                  <a:lnTo>
                    <a:pt x="92" y="3074"/>
                  </a:lnTo>
                  <a:lnTo>
                    <a:pt x="89" y="3080"/>
                  </a:lnTo>
                  <a:lnTo>
                    <a:pt x="83" y="3088"/>
                  </a:lnTo>
                  <a:lnTo>
                    <a:pt x="75" y="3096"/>
                  </a:lnTo>
                  <a:lnTo>
                    <a:pt x="68" y="3106"/>
                  </a:lnTo>
                  <a:lnTo>
                    <a:pt x="64" y="3113"/>
                  </a:lnTo>
                  <a:lnTo>
                    <a:pt x="64" y="3119"/>
                  </a:lnTo>
                  <a:lnTo>
                    <a:pt x="69" y="3120"/>
                  </a:lnTo>
                  <a:lnTo>
                    <a:pt x="85" y="3117"/>
                  </a:lnTo>
                  <a:lnTo>
                    <a:pt x="103" y="3110"/>
                  </a:lnTo>
                  <a:lnTo>
                    <a:pt x="121" y="3102"/>
                  </a:lnTo>
                  <a:lnTo>
                    <a:pt x="140" y="3094"/>
                  </a:lnTo>
                  <a:lnTo>
                    <a:pt x="157" y="3085"/>
                  </a:lnTo>
                  <a:lnTo>
                    <a:pt x="174" y="3077"/>
                  </a:lnTo>
                  <a:lnTo>
                    <a:pt x="187" y="3071"/>
                  </a:lnTo>
                  <a:lnTo>
                    <a:pt x="195" y="3070"/>
                  </a:lnTo>
                  <a:lnTo>
                    <a:pt x="198" y="3073"/>
                  </a:lnTo>
                  <a:lnTo>
                    <a:pt x="195" y="3080"/>
                  </a:lnTo>
                  <a:lnTo>
                    <a:pt x="189" y="3088"/>
                  </a:lnTo>
                  <a:lnTo>
                    <a:pt x="182" y="3098"/>
                  </a:lnTo>
                  <a:lnTo>
                    <a:pt x="177" y="3108"/>
                  </a:lnTo>
                  <a:lnTo>
                    <a:pt x="174" y="3116"/>
                  </a:lnTo>
                  <a:lnTo>
                    <a:pt x="175" y="3121"/>
                  </a:lnTo>
                  <a:lnTo>
                    <a:pt x="184" y="3123"/>
                  </a:lnTo>
                  <a:lnTo>
                    <a:pt x="198" y="3121"/>
                  </a:lnTo>
                  <a:lnTo>
                    <a:pt x="212" y="3114"/>
                  </a:lnTo>
                  <a:lnTo>
                    <a:pt x="228" y="3106"/>
                  </a:lnTo>
                  <a:lnTo>
                    <a:pt x="245" y="3095"/>
                  </a:lnTo>
                  <a:lnTo>
                    <a:pt x="260" y="3084"/>
                  </a:lnTo>
                  <a:lnTo>
                    <a:pt x="273" y="3075"/>
                  </a:lnTo>
                  <a:lnTo>
                    <a:pt x="284" y="3068"/>
                  </a:lnTo>
                  <a:lnTo>
                    <a:pt x="292" y="3067"/>
                  </a:lnTo>
                  <a:lnTo>
                    <a:pt x="297" y="3075"/>
                  </a:lnTo>
                  <a:lnTo>
                    <a:pt x="297" y="3091"/>
                  </a:lnTo>
                  <a:lnTo>
                    <a:pt x="292" y="3109"/>
                  </a:lnTo>
                  <a:lnTo>
                    <a:pt x="283" y="3123"/>
                  </a:lnTo>
                  <a:lnTo>
                    <a:pt x="295" y="3116"/>
                  </a:lnTo>
                  <a:lnTo>
                    <a:pt x="311" y="3108"/>
                  </a:lnTo>
                  <a:lnTo>
                    <a:pt x="326" y="3096"/>
                  </a:lnTo>
                  <a:lnTo>
                    <a:pt x="343" y="3085"/>
                  </a:lnTo>
                  <a:lnTo>
                    <a:pt x="357" y="3074"/>
                  </a:lnTo>
                  <a:lnTo>
                    <a:pt x="369" y="3066"/>
                  </a:lnTo>
                  <a:lnTo>
                    <a:pt x="379" y="3059"/>
                  </a:lnTo>
                  <a:lnTo>
                    <a:pt x="386" y="3057"/>
                  </a:lnTo>
                  <a:lnTo>
                    <a:pt x="394" y="3064"/>
                  </a:lnTo>
                  <a:lnTo>
                    <a:pt x="397" y="3082"/>
                  </a:lnTo>
                  <a:lnTo>
                    <a:pt x="391" y="3108"/>
                  </a:lnTo>
                  <a:lnTo>
                    <a:pt x="375" y="3135"/>
                  </a:lnTo>
                  <a:lnTo>
                    <a:pt x="391" y="3126"/>
                  </a:lnTo>
                  <a:lnTo>
                    <a:pt x="410" y="3113"/>
                  </a:lnTo>
                  <a:lnTo>
                    <a:pt x="429" y="3099"/>
                  </a:lnTo>
                  <a:lnTo>
                    <a:pt x="449" y="3085"/>
                  </a:lnTo>
                  <a:lnTo>
                    <a:pt x="465" y="3071"/>
                  </a:lnTo>
                  <a:lnTo>
                    <a:pt x="481" y="3060"/>
                  </a:lnTo>
                  <a:lnTo>
                    <a:pt x="493" y="3053"/>
                  </a:lnTo>
                  <a:lnTo>
                    <a:pt x="500" y="3050"/>
                  </a:lnTo>
                  <a:lnTo>
                    <a:pt x="504" y="3053"/>
                  </a:lnTo>
                  <a:lnTo>
                    <a:pt x="504" y="3060"/>
                  </a:lnTo>
                  <a:lnTo>
                    <a:pt x="502" y="3071"/>
                  </a:lnTo>
                  <a:lnTo>
                    <a:pt x="497" y="3085"/>
                  </a:lnTo>
                  <a:lnTo>
                    <a:pt x="490" y="3099"/>
                  </a:lnTo>
                  <a:lnTo>
                    <a:pt x="483" y="3113"/>
                  </a:lnTo>
                  <a:lnTo>
                    <a:pt x="475" y="3126"/>
                  </a:lnTo>
                  <a:lnTo>
                    <a:pt x="467" y="3137"/>
                  </a:lnTo>
                  <a:lnTo>
                    <a:pt x="485" y="3126"/>
                  </a:lnTo>
                  <a:lnTo>
                    <a:pt x="504" y="3112"/>
                  </a:lnTo>
                  <a:lnTo>
                    <a:pt x="527" y="3095"/>
                  </a:lnTo>
                  <a:lnTo>
                    <a:pt x="549" y="3078"/>
                  </a:lnTo>
                  <a:lnTo>
                    <a:pt x="570" y="3063"/>
                  </a:lnTo>
                  <a:lnTo>
                    <a:pt x="587" y="3050"/>
                  </a:lnTo>
                  <a:lnTo>
                    <a:pt x="601" y="3042"/>
                  </a:lnTo>
                  <a:lnTo>
                    <a:pt x="609" y="3039"/>
                  </a:lnTo>
                  <a:lnTo>
                    <a:pt x="613" y="3042"/>
                  </a:lnTo>
                  <a:lnTo>
                    <a:pt x="615" y="3049"/>
                  </a:lnTo>
                  <a:lnTo>
                    <a:pt x="615" y="3059"/>
                  </a:lnTo>
                  <a:lnTo>
                    <a:pt x="613" y="3070"/>
                  </a:lnTo>
                  <a:lnTo>
                    <a:pt x="608" y="3084"/>
                  </a:lnTo>
                  <a:lnTo>
                    <a:pt x="602" y="3098"/>
                  </a:lnTo>
                  <a:lnTo>
                    <a:pt x="592" y="3112"/>
                  </a:lnTo>
                  <a:lnTo>
                    <a:pt x="580" y="3126"/>
                  </a:lnTo>
                  <a:lnTo>
                    <a:pt x="598" y="3114"/>
                  </a:lnTo>
                  <a:lnTo>
                    <a:pt x="617" y="3099"/>
                  </a:lnTo>
                  <a:lnTo>
                    <a:pt x="640" y="3084"/>
                  </a:lnTo>
                  <a:lnTo>
                    <a:pt x="661" y="3068"/>
                  </a:lnTo>
                  <a:lnTo>
                    <a:pt x="681" y="3055"/>
                  </a:lnTo>
                  <a:lnTo>
                    <a:pt x="698" y="3042"/>
                  </a:lnTo>
                  <a:lnTo>
                    <a:pt x="711" y="3034"/>
                  </a:lnTo>
                  <a:lnTo>
                    <a:pt x="719" y="3031"/>
                  </a:lnTo>
                  <a:lnTo>
                    <a:pt x="722" y="3034"/>
                  </a:lnTo>
                  <a:lnTo>
                    <a:pt x="722" y="3039"/>
                  </a:lnTo>
                  <a:lnTo>
                    <a:pt x="721" y="3050"/>
                  </a:lnTo>
                  <a:lnTo>
                    <a:pt x="718" y="3063"/>
                  </a:lnTo>
                  <a:lnTo>
                    <a:pt x="712" y="3078"/>
                  </a:lnTo>
                  <a:lnTo>
                    <a:pt x="705" y="3095"/>
                  </a:lnTo>
                  <a:lnTo>
                    <a:pt x="695" y="3110"/>
                  </a:lnTo>
                  <a:lnTo>
                    <a:pt x="684" y="3126"/>
                  </a:lnTo>
                  <a:lnTo>
                    <a:pt x="701" y="3113"/>
                  </a:lnTo>
                  <a:lnTo>
                    <a:pt x="719" y="3098"/>
                  </a:lnTo>
                  <a:lnTo>
                    <a:pt x="740" y="3081"/>
                  </a:lnTo>
                  <a:lnTo>
                    <a:pt x="760" y="3063"/>
                  </a:lnTo>
                  <a:lnTo>
                    <a:pt x="778" y="3046"/>
                  </a:lnTo>
                  <a:lnTo>
                    <a:pt x="793" y="3032"/>
                  </a:lnTo>
                  <a:lnTo>
                    <a:pt x="806" y="3022"/>
                  </a:lnTo>
                  <a:lnTo>
                    <a:pt x="814" y="3018"/>
                  </a:lnTo>
                  <a:lnTo>
                    <a:pt x="817" y="3020"/>
                  </a:lnTo>
                  <a:lnTo>
                    <a:pt x="820" y="3028"/>
                  </a:lnTo>
                  <a:lnTo>
                    <a:pt x="820" y="3039"/>
                  </a:lnTo>
                  <a:lnTo>
                    <a:pt x="817" y="3053"/>
                  </a:lnTo>
                  <a:lnTo>
                    <a:pt x="811" y="3068"/>
                  </a:lnTo>
                  <a:lnTo>
                    <a:pt x="804" y="3085"/>
                  </a:lnTo>
                  <a:lnTo>
                    <a:pt x="794" y="3101"/>
                  </a:lnTo>
                  <a:lnTo>
                    <a:pt x="780" y="3114"/>
                  </a:lnTo>
                  <a:lnTo>
                    <a:pt x="800" y="3103"/>
                  </a:lnTo>
                  <a:lnTo>
                    <a:pt x="821" y="3088"/>
                  </a:lnTo>
                  <a:lnTo>
                    <a:pt x="842" y="3070"/>
                  </a:lnTo>
                  <a:lnTo>
                    <a:pt x="863" y="3052"/>
                  </a:lnTo>
                  <a:lnTo>
                    <a:pt x="879" y="3035"/>
                  </a:lnTo>
                  <a:lnTo>
                    <a:pt x="895" y="3021"/>
                  </a:lnTo>
                  <a:lnTo>
                    <a:pt x="907" y="3011"/>
                  </a:lnTo>
                  <a:lnTo>
                    <a:pt x="914" y="3008"/>
                  </a:lnTo>
                  <a:lnTo>
                    <a:pt x="919" y="3013"/>
                  </a:lnTo>
                  <a:lnTo>
                    <a:pt x="921" y="3020"/>
                  </a:lnTo>
                  <a:lnTo>
                    <a:pt x="924" y="3031"/>
                  </a:lnTo>
                  <a:lnTo>
                    <a:pt x="924" y="3046"/>
                  </a:lnTo>
                  <a:lnTo>
                    <a:pt x="921" y="3061"/>
                  </a:lnTo>
                  <a:lnTo>
                    <a:pt x="916" y="3080"/>
                  </a:lnTo>
                  <a:lnTo>
                    <a:pt x="906" y="3098"/>
                  </a:lnTo>
                  <a:lnTo>
                    <a:pt x="892" y="3114"/>
                  </a:lnTo>
                  <a:lnTo>
                    <a:pt x="912" y="3103"/>
                  </a:lnTo>
                  <a:lnTo>
                    <a:pt x="931" y="3087"/>
                  </a:lnTo>
                  <a:lnTo>
                    <a:pt x="949" y="3068"/>
                  </a:lnTo>
                  <a:lnTo>
                    <a:pt x="966" y="3048"/>
                  </a:lnTo>
                  <a:lnTo>
                    <a:pt x="981" y="3029"/>
                  </a:lnTo>
                  <a:lnTo>
                    <a:pt x="995" y="3014"/>
                  </a:lnTo>
                  <a:lnTo>
                    <a:pt x="1006" y="3003"/>
                  </a:lnTo>
                  <a:lnTo>
                    <a:pt x="1015" y="2999"/>
                  </a:lnTo>
                  <a:lnTo>
                    <a:pt x="1019" y="3001"/>
                  </a:lnTo>
                  <a:lnTo>
                    <a:pt x="1022" y="3007"/>
                  </a:lnTo>
                  <a:lnTo>
                    <a:pt x="1022" y="3018"/>
                  </a:lnTo>
                  <a:lnTo>
                    <a:pt x="1020" y="3034"/>
                  </a:lnTo>
                  <a:lnTo>
                    <a:pt x="1015" y="3050"/>
                  </a:lnTo>
                  <a:lnTo>
                    <a:pt x="1008" y="3068"/>
                  </a:lnTo>
                  <a:lnTo>
                    <a:pt x="995" y="3089"/>
                  </a:lnTo>
                  <a:lnTo>
                    <a:pt x="980" y="3110"/>
                  </a:lnTo>
                  <a:lnTo>
                    <a:pt x="998" y="3101"/>
                  </a:lnTo>
                  <a:lnTo>
                    <a:pt x="1016" y="3085"/>
                  </a:lnTo>
                  <a:lnTo>
                    <a:pt x="1034" y="3067"/>
                  </a:lnTo>
                  <a:lnTo>
                    <a:pt x="1052" y="3048"/>
                  </a:lnTo>
                  <a:lnTo>
                    <a:pt x="1068" y="3029"/>
                  </a:lnTo>
                  <a:lnTo>
                    <a:pt x="1082" y="3014"/>
                  </a:lnTo>
                  <a:lnTo>
                    <a:pt x="1094" y="3003"/>
                  </a:lnTo>
                  <a:lnTo>
                    <a:pt x="1103" y="2999"/>
                  </a:lnTo>
                  <a:lnTo>
                    <a:pt x="1107" y="3013"/>
                  </a:lnTo>
                  <a:lnTo>
                    <a:pt x="1103" y="3045"/>
                  </a:lnTo>
                  <a:lnTo>
                    <a:pt x="1091" y="3081"/>
                  </a:lnTo>
                  <a:lnTo>
                    <a:pt x="1077" y="3106"/>
                  </a:lnTo>
                  <a:lnTo>
                    <a:pt x="1096" y="3092"/>
                  </a:lnTo>
                  <a:lnTo>
                    <a:pt x="1114" y="3075"/>
                  </a:lnTo>
                  <a:lnTo>
                    <a:pt x="1129" y="3056"/>
                  </a:lnTo>
                  <a:lnTo>
                    <a:pt x="1143" y="3038"/>
                  </a:lnTo>
                  <a:lnTo>
                    <a:pt x="1157" y="3020"/>
                  </a:lnTo>
                  <a:lnTo>
                    <a:pt x="1168" y="3006"/>
                  </a:lnTo>
                  <a:lnTo>
                    <a:pt x="1176" y="2995"/>
                  </a:lnTo>
                  <a:lnTo>
                    <a:pt x="1183" y="2990"/>
                  </a:lnTo>
                  <a:lnTo>
                    <a:pt x="1192" y="3000"/>
                  </a:lnTo>
                  <a:lnTo>
                    <a:pt x="1192" y="3031"/>
                  </a:lnTo>
                  <a:lnTo>
                    <a:pt x="1183" y="3068"/>
                  </a:lnTo>
                  <a:lnTo>
                    <a:pt x="1163" y="3103"/>
                  </a:lnTo>
                  <a:lnTo>
                    <a:pt x="1181" y="3094"/>
                  </a:lnTo>
                  <a:lnTo>
                    <a:pt x="1199" y="3077"/>
                  </a:lnTo>
                  <a:lnTo>
                    <a:pt x="1217" y="3059"/>
                  </a:lnTo>
                  <a:lnTo>
                    <a:pt x="1232" y="3038"/>
                  </a:lnTo>
                  <a:lnTo>
                    <a:pt x="1246" y="3018"/>
                  </a:lnTo>
                  <a:lnTo>
                    <a:pt x="1259" y="3001"/>
                  </a:lnTo>
                  <a:lnTo>
                    <a:pt x="1267" y="2992"/>
                  </a:lnTo>
                  <a:lnTo>
                    <a:pt x="1273" y="2990"/>
                  </a:lnTo>
                  <a:lnTo>
                    <a:pt x="1284" y="3008"/>
                  </a:lnTo>
                  <a:lnTo>
                    <a:pt x="1284" y="3036"/>
                  </a:lnTo>
                  <a:lnTo>
                    <a:pt x="1278" y="3071"/>
                  </a:lnTo>
                  <a:lnTo>
                    <a:pt x="1269" y="3103"/>
                  </a:lnTo>
                  <a:lnTo>
                    <a:pt x="1281" y="3085"/>
                  </a:lnTo>
                  <a:lnTo>
                    <a:pt x="1295" y="3067"/>
                  </a:lnTo>
                  <a:lnTo>
                    <a:pt x="1309" y="3048"/>
                  </a:lnTo>
                  <a:lnTo>
                    <a:pt x="1321" y="3031"/>
                  </a:lnTo>
                  <a:lnTo>
                    <a:pt x="1334" y="3015"/>
                  </a:lnTo>
                  <a:lnTo>
                    <a:pt x="1347" y="3001"/>
                  </a:lnTo>
                  <a:lnTo>
                    <a:pt x="1356" y="2993"/>
                  </a:lnTo>
                  <a:lnTo>
                    <a:pt x="1365" y="2989"/>
                  </a:lnTo>
                  <a:lnTo>
                    <a:pt x="1374" y="2999"/>
                  </a:lnTo>
                  <a:lnTo>
                    <a:pt x="1373" y="3029"/>
                  </a:lnTo>
                  <a:lnTo>
                    <a:pt x="1365" y="3067"/>
                  </a:lnTo>
                  <a:lnTo>
                    <a:pt x="1351" y="3098"/>
                  </a:lnTo>
                  <a:lnTo>
                    <a:pt x="1367" y="3082"/>
                  </a:lnTo>
                  <a:lnTo>
                    <a:pt x="1384" y="3064"/>
                  </a:lnTo>
                  <a:lnTo>
                    <a:pt x="1402" y="3046"/>
                  </a:lnTo>
                  <a:lnTo>
                    <a:pt x="1420" y="3027"/>
                  </a:lnTo>
                  <a:lnTo>
                    <a:pt x="1437" y="3008"/>
                  </a:lnTo>
                  <a:lnTo>
                    <a:pt x="1453" y="2993"/>
                  </a:lnTo>
                  <a:lnTo>
                    <a:pt x="1465" y="2983"/>
                  </a:lnTo>
                  <a:lnTo>
                    <a:pt x="1475" y="2978"/>
                  </a:lnTo>
                  <a:lnTo>
                    <a:pt x="1479" y="2981"/>
                  </a:lnTo>
                  <a:lnTo>
                    <a:pt x="1480" y="2990"/>
                  </a:lnTo>
                  <a:lnTo>
                    <a:pt x="1480" y="3004"/>
                  </a:lnTo>
                  <a:lnTo>
                    <a:pt x="1478" y="3022"/>
                  </a:lnTo>
                  <a:lnTo>
                    <a:pt x="1473" y="3042"/>
                  </a:lnTo>
                  <a:lnTo>
                    <a:pt x="1466" y="3061"/>
                  </a:lnTo>
                  <a:lnTo>
                    <a:pt x="1458" y="3080"/>
                  </a:lnTo>
                  <a:lnTo>
                    <a:pt x="1447" y="3096"/>
                  </a:lnTo>
                  <a:lnTo>
                    <a:pt x="1466" y="3078"/>
                  </a:lnTo>
                  <a:lnTo>
                    <a:pt x="1486" y="3059"/>
                  </a:lnTo>
                  <a:lnTo>
                    <a:pt x="1506" y="3039"/>
                  </a:lnTo>
                  <a:lnTo>
                    <a:pt x="1522" y="3021"/>
                  </a:lnTo>
                  <a:lnTo>
                    <a:pt x="1539" y="3006"/>
                  </a:lnTo>
                  <a:lnTo>
                    <a:pt x="1553" y="2992"/>
                  </a:lnTo>
                  <a:lnTo>
                    <a:pt x="1564" y="2983"/>
                  </a:lnTo>
                  <a:lnTo>
                    <a:pt x="1571" y="2981"/>
                  </a:lnTo>
                  <a:lnTo>
                    <a:pt x="1578" y="2993"/>
                  </a:lnTo>
                  <a:lnTo>
                    <a:pt x="1575" y="3022"/>
                  </a:lnTo>
                  <a:lnTo>
                    <a:pt x="1565" y="3059"/>
                  </a:lnTo>
                  <a:lnTo>
                    <a:pt x="1552" y="3092"/>
                  </a:lnTo>
                  <a:lnTo>
                    <a:pt x="1570" y="3077"/>
                  </a:lnTo>
                  <a:lnTo>
                    <a:pt x="1586" y="3060"/>
                  </a:lnTo>
                  <a:lnTo>
                    <a:pt x="1603" y="3041"/>
                  </a:lnTo>
                  <a:lnTo>
                    <a:pt x="1618" y="3022"/>
                  </a:lnTo>
                  <a:lnTo>
                    <a:pt x="1631" y="3004"/>
                  </a:lnTo>
                  <a:lnTo>
                    <a:pt x="1641" y="2990"/>
                  </a:lnTo>
                  <a:lnTo>
                    <a:pt x="1649" y="2981"/>
                  </a:lnTo>
                  <a:lnTo>
                    <a:pt x="1655" y="2978"/>
                  </a:lnTo>
                  <a:lnTo>
                    <a:pt x="1662" y="2989"/>
                  </a:lnTo>
                  <a:lnTo>
                    <a:pt x="1663" y="3017"/>
                  </a:lnTo>
                  <a:lnTo>
                    <a:pt x="1655" y="3055"/>
                  </a:lnTo>
                  <a:lnTo>
                    <a:pt x="1634" y="3095"/>
                  </a:lnTo>
                  <a:lnTo>
                    <a:pt x="1652" y="3077"/>
                  </a:lnTo>
                  <a:lnTo>
                    <a:pt x="1670" y="3057"/>
                  </a:lnTo>
                  <a:lnTo>
                    <a:pt x="1687" y="3035"/>
                  </a:lnTo>
                  <a:lnTo>
                    <a:pt x="1702" y="3014"/>
                  </a:lnTo>
                  <a:lnTo>
                    <a:pt x="1716" y="2995"/>
                  </a:lnTo>
                  <a:lnTo>
                    <a:pt x="1729" y="2979"/>
                  </a:lnTo>
                  <a:lnTo>
                    <a:pt x="1737" y="2969"/>
                  </a:lnTo>
                  <a:lnTo>
                    <a:pt x="1744" y="2967"/>
                  </a:lnTo>
                  <a:lnTo>
                    <a:pt x="1751" y="2976"/>
                  </a:lnTo>
                  <a:lnTo>
                    <a:pt x="1757" y="3003"/>
                  </a:lnTo>
                  <a:lnTo>
                    <a:pt x="1761" y="3041"/>
                  </a:lnTo>
                  <a:lnTo>
                    <a:pt x="1759" y="3087"/>
                  </a:lnTo>
                  <a:lnTo>
                    <a:pt x="1772" y="3067"/>
                  </a:lnTo>
                  <a:lnTo>
                    <a:pt x="1787" y="3045"/>
                  </a:lnTo>
                  <a:lnTo>
                    <a:pt x="1803" y="3022"/>
                  </a:lnTo>
                  <a:lnTo>
                    <a:pt x="1818" y="3000"/>
                  </a:lnTo>
                  <a:lnTo>
                    <a:pt x="1833" y="2979"/>
                  </a:lnTo>
                  <a:lnTo>
                    <a:pt x="1844" y="2962"/>
                  </a:lnTo>
                  <a:lnTo>
                    <a:pt x="1854" y="2951"/>
                  </a:lnTo>
                  <a:lnTo>
                    <a:pt x="1858" y="2947"/>
                  </a:lnTo>
                  <a:lnTo>
                    <a:pt x="1867" y="2961"/>
                  </a:lnTo>
                  <a:lnTo>
                    <a:pt x="1867" y="2996"/>
                  </a:lnTo>
                  <a:lnTo>
                    <a:pt x="1858" y="3041"/>
                  </a:lnTo>
                  <a:lnTo>
                    <a:pt x="1840" y="3081"/>
                  </a:lnTo>
                  <a:lnTo>
                    <a:pt x="1857" y="3064"/>
                  </a:lnTo>
                  <a:lnTo>
                    <a:pt x="1874" y="3045"/>
                  </a:lnTo>
                  <a:lnTo>
                    <a:pt x="1888" y="3022"/>
                  </a:lnTo>
                  <a:lnTo>
                    <a:pt x="1900" y="3000"/>
                  </a:lnTo>
                  <a:lnTo>
                    <a:pt x="1913" y="2979"/>
                  </a:lnTo>
                  <a:lnTo>
                    <a:pt x="1922" y="2962"/>
                  </a:lnTo>
                  <a:lnTo>
                    <a:pt x="1932" y="2951"/>
                  </a:lnTo>
                  <a:lnTo>
                    <a:pt x="1942" y="2947"/>
                  </a:lnTo>
                  <a:lnTo>
                    <a:pt x="1949" y="2965"/>
                  </a:lnTo>
                  <a:lnTo>
                    <a:pt x="1953" y="3007"/>
                  </a:lnTo>
                  <a:lnTo>
                    <a:pt x="1949" y="3053"/>
                  </a:lnTo>
                  <a:lnTo>
                    <a:pt x="1938" y="3084"/>
                  </a:lnTo>
                  <a:lnTo>
                    <a:pt x="1953" y="3068"/>
                  </a:lnTo>
                  <a:lnTo>
                    <a:pt x="1967" y="3048"/>
                  </a:lnTo>
                  <a:lnTo>
                    <a:pt x="1980" y="3024"/>
                  </a:lnTo>
                  <a:lnTo>
                    <a:pt x="1992" y="3000"/>
                  </a:lnTo>
                  <a:lnTo>
                    <a:pt x="2005" y="2978"/>
                  </a:lnTo>
                  <a:lnTo>
                    <a:pt x="2014" y="2960"/>
                  </a:lnTo>
                  <a:lnTo>
                    <a:pt x="2024" y="2946"/>
                  </a:lnTo>
                  <a:lnTo>
                    <a:pt x="2033" y="2941"/>
                  </a:lnTo>
                  <a:lnTo>
                    <a:pt x="2044" y="2955"/>
                  </a:lnTo>
                  <a:lnTo>
                    <a:pt x="2047" y="2992"/>
                  </a:lnTo>
                  <a:lnTo>
                    <a:pt x="2044" y="3034"/>
                  </a:lnTo>
                  <a:lnTo>
                    <a:pt x="2035" y="3071"/>
                  </a:lnTo>
                  <a:lnTo>
                    <a:pt x="2049" y="3056"/>
                  </a:lnTo>
                  <a:lnTo>
                    <a:pt x="2060" y="3036"/>
                  </a:lnTo>
                  <a:lnTo>
                    <a:pt x="2072" y="3014"/>
                  </a:lnTo>
                  <a:lnTo>
                    <a:pt x="2080" y="2990"/>
                  </a:lnTo>
                  <a:lnTo>
                    <a:pt x="2090" y="2968"/>
                  </a:lnTo>
                  <a:lnTo>
                    <a:pt x="2097" y="2950"/>
                  </a:lnTo>
                  <a:lnTo>
                    <a:pt x="2105" y="2937"/>
                  </a:lnTo>
                  <a:lnTo>
                    <a:pt x="2112" y="2932"/>
                  </a:lnTo>
                  <a:lnTo>
                    <a:pt x="2125" y="2941"/>
                  </a:lnTo>
                  <a:lnTo>
                    <a:pt x="2132" y="2972"/>
                  </a:lnTo>
                  <a:lnTo>
                    <a:pt x="2132" y="3020"/>
                  </a:lnTo>
                  <a:lnTo>
                    <a:pt x="2122" y="3077"/>
                  </a:lnTo>
                  <a:lnTo>
                    <a:pt x="2134" y="3056"/>
                  </a:lnTo>
                  <a:lnTo>
                    <a:pt x="2148" y="3032"/>
                  </a:lnTo>
                  <a:lnTo>
                    <a:pt x="2162" y="3004"/>
                  </a:lnTo>
                  <a:lnTo>
                    <a:pt x="2176" y="2976"/>
                  </a:lnTo>
                  <a:lnTo>
                    <a:pt x="2187" y="2951"/>
                  </a:lnTo>
                  <a:lnTo>
                    <a:pt x="2199" y="2930"/>
                  </a:lnTo>
                  <a:lnTo>
                    <a:pt x="2208" y="2916"/>
                  </a:lnTo>
                  <a:lnTo>
                    <a:pt x="2214" y="2911"/>
                  </a:lnTo>
                  <a:lnTo>
                    <a:pt x="2224" y="2926"/>
                  </a:lnTo>
                  <a:lnTo>
                    <a:pt x="2231" y="2965"/>
                  </a:lnTo>
                  <a:lnTo>
                    <a:pt x="2233" y="3013"/>
                  </a:lnTo>
                  <a:lnTo>
                    <a:pt x="2229" y="3056"/>
                  </a:lnTo>
                  <a:lnTo>
                    <a:pt x="2243" y="3034"/>
                  </a:lnTo>
                  <a:lnTo>
                    <a:pt x="2256" y="3007"/>
                  </a:lnTo>
                  <a:lnTo>
                    <a:pt x="2268" y="2981"/>
                  </a:lnTo>
                  <a:lnTo>
                    <a:pt x="2279" y="2954"/>
                  </a:lnTo>
                  <a:lnTo>
                    <a:pt x="2289" y="2930"/>
                  </a:lnTo>
                  <a:lnTo>
                    <a:pt x="2299" y="2912"/>
                  </a:lnTo>
                  <a:lnTo>
                    <a:pt x="2306" y="2900"/>
                  </a:lnTo>
                  <a:lnTo>
                    <a:pt x="2313" y="2895"/>
                  </a:lnTo>
                  <a:lnTo>
                    <a:pt x="2320" y="2900"/>
                  </a:lnTo>
                  <a:lnTo>
                    <a:pt x="2328" y="2911"/>
                  </a:lnTo>
                  <a:lnTo>
                    <a:pt x="2335" y="2929"/>
                  </a:lnTo>
                  <a:lnTo>
                    <a:pt x="2341" y="2953"/>
                  </a:lnTo>
                  <a:lnTo>
                    <a:pt x="2344" y="2978"/>
                  </a:lnTo>
                  <a:lnTo>
                    <a:pt x="2344" y="3007"/>
                  </a:lnTo>
                  <a:lnTo>
                    <a:pt x="2341" y="3036"/>
                  </a:lnTo>
                  <a:lnTo>
                    <a:pt x="2332" y="3064"/>
                  </a:lnTo>
                  <a:lnTo>
                    <a:pt x="2346" y="3039"/>
                  </a:lnTo>
                  <a:lnTo>
                    <a:pt x="2357" y="3013"/>
                  </a:lnTo>
                  <a:lnTo>
                    <a:pt x="2366" y="2985"/>
                  </a:lnTo>
                  <a:lnTo>
                    <a:pt x="2373" y="2957"/>
                  </a:lnTo>
                  <a:lnTo>
                    <a:pt x="2377" y="2932"/>
                  </a:lnTo>
                  <a:lnTo>
                    <a:pt x="2381" y="2911"/>
                  </a:lnTo>
                  <a:lnTo>
                    <a:pt x="2385" y="2897"/>
                  </a:lnTo>
                  <a:lnTo>
                    <a:pt x="2390" y="2890"/>
                  </a:lnTo>
                  <a:lnTo>
                    <a:pt x="2395" y="2893"/>
                  </a:lnTo>
                  <a:lnTo>
                    <a:pt x="2403" y="2902"/>
                  </a:lnTo>
                  <a:lnTo>
                    <a:pt x="2410" y="2919"/>
                  </a:lnTo>
                  <a:lnTo>
                    <a:pt x="2419" y="2941"/>
                  </a:lnTo>
                  <a:lnTo>
                    <a:pt x="2423" y="2967"/>
                  </a:lnTo>
                  <a:lnTo>
                    <a:pt x="2426" y="2995"/>
                  </a:lnTo>
                  <a:lnTo>
                    <a:pt x="2424" y="3024"/>
                  </a:lnTo>
                  <a:lnTo>
                    <a:pt x="2417" y="3053"/>
                  </a:lnTo>
                  <a:lnTo>
                    <a:pt x="2431" y="3032"/>
                  </a:lnTo>
                  <a:lnTo>
                    <a:pt x="2441" y="3010"/>
                  </a:lnTo>
                  <a:lnTo>
                    <a:pt x="2449" y="2985"/>
                  </a:lnTo>
                  <a:lnTo>
                    <a:pt x="2455" y="2961"/>
                  </a:lnTo>
                  <a:lnTo>
                    <a:pt x="2459" y="2939"/>
                  </a:lnTo>
                  <a:lnTo>
                    <a:pt x="2465" y="2921"/>
                  </a:lnTo>
                  <a:lnTo>
                    <a:pt x="2469" y="2908"/>
                  </a:lnTo>
                  <a:lnTo>
                    <a:pt x="2475" y="2902"/>
                  </a:lnTo>
                  <a:lnTo>
                    <a:pt x="2482" y="2905"/>
                  </a:lnTo>
                  <a:lnTo>
                    <a:pt x="2490" y="2914"/>
                  </a:lnTo>
                  <a:lnTo>
                    <a:pt x="2497" y="2929"/>
                  </a:lnTo>
                  <a:lnTo>
                    <a:pt x="2504" y="2947"/>
                  </a:lnTo>
                  <a:lnTo>
                    <a:pt x="2509" y="2971"/>
                  </a:lnTo>
                  <a:lnTo>
                    <a:pt x="2512" y="2996"/>
                  </a:lnTo>
                  <a:lnTo>
                    <a:pt x="2512" y="3025"/>
                  </a:lnTo>
                  <a:lnTo>
                    <a:pt x="2508" y="3056"/>
                  </a:lnTo>
                  <a:lnTo>
                    <a:pt x="2522" y="3035"/>
                  </a:lnTo>
                  <a:lnTo>
                    <a:pt x="2533" y="3008"/>
                  </a:lnTo>
                  <a:lnTo>
                    <a:pt x="2542" y="2982"/>
                  </a:lnTo>
                  <a:lnTo>
                    <a:pt x="2547" y="2954"/>
                  </a:lnTo>
                  <a:lnTo>
                    <a:pt x="2553" y="2930"/>
                  </a:lnTo>
                  <a:lnTo>
                    <a:pt x="2557" y="2909"/>
                  </a:lnTo>
                  <a:lnTo>
                    <a:pt x="2561" y="2894"/>
                  </a:lnTo>
                  <a:lnTo>
                    <a:pt x="2567" y="2887"/>
                  </a:lnTo>
                  <a:lnTo>
                    <a:pt x="2574" y="2890"/>
                  </a:lnTo>
                  <a:lnTo>
                    <a:pt x="2583" y="2901"/>
                  </a:lnTo>
                  <a:lnTo>
                    <a:pt x="2592" y="2919"/>
                  </a:lnTo>
                  <a:lnTo>
                    <a:pt x="2600" y="2943"/>
                  </a:lnTo>
                  <a:lnTo>
                    <a:pt x="2606" y="2969"/>
                  </a:lnTo>
                  <a:lnTo>
                    <a:pt x="2608" y="2999"/>
                  </a:lnTo>
                  <a:lnTo>
                    <a:pt x="2606" y="3029"/>
                  </a:lnTo>
                  <a:lnTo>
                    <a:pt x="2597" y="3059"/>
                  </a:lnTo>
                  <a:lnTo>
                    <a:pt x="2613" y="3038"/>
                  </a:lnTo>
                  <a:lnTo>
                    <a:pt x="2624" y="3011"/>
                  </a:lnTo>
                  <a:lnTo>
                    <a:pt x="2632" y="2983"/>
                  </a:lnTo>
                  <a:lnTo>
                    <a:pt x="2639" y="2955"/>
                  </a:lnTo>
                  <a:lnTo>
                    <a:pt x="2643" y="2929"/>
                  </a:lnTo>
                  <a:lnTo>
                    <a:pt x="2647" y="2907"/>
                  </a:lnTo>
                  <a:lnTo>
                    <a:pt x="2652" y="2893"/>
                  </a:lnTo>
                  <a:lnTo>
                    <a:pt x="2656" y="2887"/>
                  </a:lnTo>
                  <a:lnTo>
                    <a:pt x="2661" y="2888"/>
                  </a:lnTo>
                  <a:lnTo>
                    <a:pt x="2668" y="2895"/>
                  </a:lnTo>
                  <a:lnTo>
                    <a:pt x="2675" y="2907"/>
                  </a:lnTo>
                  <a:lnTo>
                    <a:pt x="2682" y="2923"/>
                  </a:lnTo>
                  <a:lnTo>
                    <a:pt x="2688" y="2946"/>
                  </a:lnTo>
                  <a:lnTo>
                    <a:pt x="2691" y="2974"/>
                  </a:lnTo>
                  <a:lnTo>
                    <a:pt x="2692" y="3007"/>
                  </a:lnTo>
                  <a:lnTo>
                    <a:pt x="2691" y="3049"/>
                  </a:lnTo>
                  <a:lnTo>
                    <a:pt x="2700" y="3029"/>
                  </a:lnTo>
                  <a:lnTo>
                    <a:pt x="2709" y="3006"/>
                  </a:lnTo>
                  <a:lnTo>
                    <a:pt x="2717" y="2979"/>
                  </a:lnTo>
                  <a:lnTo>
                    <a:pt x="2726" y="2953"/>
                  </a:lnTo>
                  <a:lnTo>
                    <a:pt x="2733" y="2929"/>
                  </a:lnTo>
                  <a:lnTo>
                    <a:pt x="2740" y="2908"/>
                  </a:lnTo>
                  <a:lnTo>
                    <a:pt x="2745" y="2894"/>
                  </a:lnTo>
                  <a:lnTo>
                    <a:pt x="2751" y="2887"/>
                  </a:lnTo>
                  <a:lnTo>
                    <a:pt x="2756" y="2890"/>
                  </a:lnTo>
                  <a:lnTo>
                    <a:pt x="2765" y="2900"/>
                  </a:lnTo>
                  <a:lnTo>
                    <a:pt x="2772" y="2915"/>
                  </a:lnTo>
                  <a:lnTo>
                    <a:pt x="2780" y="2935"/>
                  </a:lnTo>
                  <a:lnTo>
                    <a:pt x="2786" y="2958"/>
                  </a:lnTo>
                  <a:lnTo>
                    <a:pt x="2790" y="2983"/>
                  </a:lnTo>
                  <a:lnTo>
                    <a:pt x="2792" y="3008"/>
                  </a:lnTo>
                  <a:lnTo>
                    <a:pt x="2790" y="3034"/>
                  </a:lnTo>
                  <a:lnTo>
                    <a:pt x="2805" y="2986"/>
                  </a:lnTo>
                  <a:lnTo>
                    <a:pt x="2811" y="2933"/>
                  </a:lnTo>
                  <a:lnTo>
                    <a:pt x="2815" y="2891"/>
                  </a:lnTo>
                  <a:lnTo>
                    <a:pt x="2823" y="2870"/>
                  </a:lnTo>
                  <a:lnTo>
                    <a:pt x="2830" y="2870"/>
                  </a:lnTo>
                  <a:lnTo>
                    <a:pt x="2839" y="2876"/>
                  </a:lnTo>
                  <a:lnTo>
                    <a:pt x="2845" y="2887"/>
                  </a:lnTo>
                  <a:lnTo>
                    <a:pt x="2851" y="2902"/>
                  </a:lnTo>
                  <a:lnTo>
                    <a:pt x="2857" y="2922"/>
                  </a:lnTo>
                  <a:lnTo>
                    <a:pt x="2859" y="2946"/>
                  </a:lnTo>
                  <a:lnTo>
                    <a:pt x="2859" y="2974"/>
                  </a:lnTo>
                  <a:lnTo>
                    <a:pt x="2857" y="3003"/>
                  </a:lnTo>
                  <a:lnTo>
                    <a:pt x="2872" y="2981"/>
                  </a:lnTo>
                  <a:lnTo>
                    <a:pt x="2882" y="2955"/>
                  </a:lnTo>
                  <a:lnTo>
                    <a:pt x="2886" y="2930"/>
                  </a:lnTo>
                  <a:lnTo>
                    <a:pt x="2886" y="2907"/>
                  </a:lnTo>
                  <a:lnTo>
                    <a:pt x="2885" y="2886"/>
                  </a:lnTo>
                  <a:lnTo>
                    <a:pt x="2885" y="2868"/>
                  </a:lnTo>
                  <a:lnTo>
                    <a:pt x="2885" y="2854"/>
                  </a:lnTo>
                  <a:lnTo>
                    <a:pt x="2887" y="2847"/>
                  </a:lnTo>
                  <a:lnTo>
                    <a:pt x="2894" y="2845"/>
                  </a:lnTo>
                  <a:lnTo>
                    <a:pt x="2903" y="2847"/>
                  </a:lnTo>
                  <a:lnTo>
                    <a:pt x="2914" y="2854"/>
                  </a:lnTo>
                  <a:lnTo>
                    <a:pt x="2924" y="2863"/>
                  </a:lnTo>
                  <a:lnTo>
                    <a:pt x="2935" y="2879"/>
                  </a:lnTo>
                  <a:lnTo>
                    <a:pt x="2943" y="2897"/>
                  </a:lnTo>
                  <a:lnTo>
                    <a:pt x="2950" y="2919"/>
                  </a:lnTo>
                  <a:lnTo>
                    <a:pt x="2954" y="2946"/>
                  </a:lnTo>
                  <a:lnTo>
                    <a:pt x="2964" y="2923"/>
                  </a:lnTo>
                  <a:lnTo>
                    <a:pt x="2971" y="2901"/>
                  </a:lnTo>
                  <a:lnTo>
                    <a:pt x="2978" y="2879"/>
                  </a:lnTo>
                  <a:lnTo>
                    <a:pt x="2984" y="2858"/>
                  </a:lnTo>
                  <a:lnTo>
                    <a:pt x="2988" y="2840"/>
                  </a:lnTo>
                  <a:lnTo>
                    <a:pt x="2992" y="2826"/>
                  </a:lnTo>
                  <a:lnTo>
                    <a:pt x="2996" y="2816"/>
                  </a:lnTo>
                  <a:lnTo>
                    <a:pt x="3000" y="2812"/>
                  </a:lnTo>
                  <a:lnTo>
                    <a:pt x="3010" y="2812"/>
                  </a:lnTo>
                  <a:lnTo>
                    <a:pt x="3023" y="2820"/>
                  </a:lnTo>
                  <a:lnTo>
                    <a:pt x="3032" y="2835"/>
                  </a:lnTo>
                  <a:lnTo>
                    <a:pt x="3035" y="2859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0362" name="Freeform 10">
              <a:extLst>
                <a:ext uri="{FF2B5EF4-FFF2-40B4-BE49-F238E27FC236}">
                  <a16:creationId xmlns:a16="http://schemas.microsoft.com/office/drawing/2014/main" id="{DAA8DB49-F84E-4A41-8F56-9A640C708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1" y="2915"/>
              <a:ext cx="144" cy="176"/>
            </a:xfrm>
            <a:custGeom>
              <a:avLst/>
              <a:gdLst>
                <a:gd name="T0" fmla="*/ 272 w 433"/>
                <a:gd name="T1" fmla="*/ 85 h 527"/>
                <a:gd name="T2" fmla="*/ 251 w 433"/>
                <a:gd name="T3" fmla="*/ 75 h 527"/>
                <a:gd name="T4" fmla="*/ 231 w 433"/>
                <a:gd name="T5" fmla="*/ 71 h 527"/>
                <a:gd name="T6" fmla="*/ 181 w 433"/>
                <a:gd name="T7" fmla="*/ 86 h 527"/>
                <a:gd name="T8" fmla="*/ 133 w 433"/>
                <a:gd name="T9" fmla="*/ 135 h 527"/>
                <a:gd name="T10" fmla="*/ 100 w 433"/>
                <a:gd name="T11" fmla="*/ 201 h 527"/>
                <a:gd name="T12" fmla="*/ 76 w 433"/>
                <a:gd name="T13" fmla="*/ 263 h 527"/>
                <a:gd name="T14" fmla="*/ 55 w 433"/>
                <a:gd name="T15" fmla="*/ 329 h 527"/>
                <a:gd name="T16" fmla="*/ 75 w 433"/>
                <a:gd name="T17" fmla="*/ 367 h 527"/>
                <a:gd name="T18" fmla="*/ 69 w 433"/>
                <a:gd name="T19" fmla="*/ 420 h 527"/>
                <a:gd name="T20" fmla="*/ 23 w 433"/>
                <a:gd name="T21" fmla="*/ 438 h 527"/>
                <a:gd name="T22" fmla="*/ 71 w 433"/>
                <a:gd name="T23" fmla="*/ 456 h 527"/>
                <a:gd name="T24" fmla="*/ 0 w 433"/>
                <a:gd name="T25" fmla="*/ 524 h 527"/>
                <a:gd name="T26" fmla="*/ 99 w 433"/>
                <a:gd name="T27" fmla="*/ 471 h 527"/>
                <a:gd name="T28" fmla="*/ 94 w 433"/>
                <a:gd name="T29" fmla="*/ 372 h 527"/>
                <a:gd name="T30" fmla="*/ 124 w 433"/>
                <a:gd name="T31" fmla="*/ 269 h 527"/>
                <a:gd name="T32" fmla="*/ 170 w 433"/>
                <a:gd name="T33" fmla="*/ 180 h 527"/>
                <a:gd name="T34" fmla="*/ 220 w 433"/>
                <a:gd name="T35" fmla="*/ 125 h 527"/>
                <a:gd name="T36" fmla="*/ 265 w 433"/>
                <a:gd name="T37" fmla="*/ 135 h 527"/>
                <a:gd name="T38" fmla="*/ 273 w 433"/>
                <a:gd name="T39" fmla="*/ 261 h 527"/>
                <a:gd name="T40" fmla="*/ 193 w 433"/>
                <a:gd name="T41" fmla="*/ 382 h 527"/>
                <a:gd name="T42" fmla="*/ 132 w 433"/>
                <a:gd name="T43" fmla="*/ 457 h 527"/>
                <a:gd name="T44" fmla="*/ 163 w 433"/>
                <a:gd name="T45" fmla="*/ 512 h 527"/>
                <a:gd name="T46" fmla="*/ 202 w 433"/>
                <a:gd name="T47" fmla="*/ 527 h 527"/>
                <a:gd name="T48" fmla="*/ 295 w 433"/>
                <a:gd name="T49" fmla="*/ 489 h 527"/>
                <a:gd name="T50" fmla="*/ 369 w 433"/>
                <a:gd name="T51" fmla="*/ 393 h 527"/>
                <a:gd name="T52" fmla="*/ 417 w 433"/>
                <a:gd name="T53" fmla="*/ 268 h 527"/>
                <a:gd name="T54" fmla="*/ 433 w 433"/>
                <a:gd name="T55" fmla="*/ 135 h 527"/>
                <a:gd name="T56" fmla="*/ 411 w 433"/>
                <a:gd name="T57" fmla="*/ 26 h 527"/>
                <a:gd name="T58" fmla="*/ 283 w 433"/>
                <a:gd name="T59" fmla="*/ 37 h 527"/>
                <a:gd name="T60" fmla="*/ 391 w 433"/>
                <a:gd name="T61" fmla="*/ 65 h 527"/>
                <a:gd name="T62" fmla="*/ 283 w 433"/>
                <a:gd name="T63" fmla="*/ 97 h 527"/>
                <a:gd name="T64" fmla="*/ 398 w 433"/>
                <a:gd name="T65" fmla="*/ 145 h 527"/>
                <a:gd name="T66" fmla="*/ 397 w 433"/>
                <a:gd name="T67" fmla="*/ 191 h 527"/>
                <a:gd name="T68" fmla="*/ 393 w 433"/>
                <a:gd name="T69" fmla="*/ 220 h 527"/>
                <a:gd name="T70" fmla="*/ 384 w 433"/>
                <a:gd name="T71" fmla="*/ 255 h 527"/>
                <a:gd name="T72" fmla="*/ 295 w 433"/>
                <a:gd name="T73" fmla="*/ 297 h 527"/>
                <a:gd name="T74" fmla="*/ 355 w 433"/>
                <a:gd name="T75" fmla="*/ 333 h 527"/>
                <a:gd name="T76" fmla="*/ 266 w 433"/>
                <a:gd name="T77" fmla="*/ 362 h 527"/>
                <a:gd name="T78" fmla="*/ 312 w 433"/>
                <a:gd name="T79" fmla="*/ 394 h 527"/>
                <a:gd name="T80" fmla="*/ 292 w 433"/>
                <a:gd name="T81" fmla="*/ 413 h 527"/>
                <a:gd name="T82" fmla="*/ 230 w 433"/>
                <a:gd name="T83" fmla="*/ 401 h 527"/>
                <a:gd name="T84" fmla="*/ 266 w 433"/>
                <a:gd name="T85" fmla="*/ 362 h 527"/>
                <a:gd name="T86" fmla="*/ 290 w 433"/>
                <a:gd name="T87" fmla="*/ 314 h 527"/>
                <a:gd name="T88" fmla="*/ 304 w 433"/>
                <a:gd name="T89" fmla="*/ 256 h 527"/>
                <a:gd name="T90" fmla="*/ 308 w 433"/>
                <a:gd name="T91" fmla="*/ 224 h 527"/>
                <a:gd name="T92" fmla="*/ 305 w 433"/>
                <a:gd name="T93" fmla="*/ 160 h 527"/>
                <a:gd name="T94" fmla="*/ 283 w 433"/>
                <a:gd name="T95" fmla="*/ 9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33" h="527">
                  <a:moveTo>
                    <a:pt x="283" y="97"/>
                  </a:moveTo>
                  <a:lnTo>
                    <a:pt x="277" y="90"/>
                  </a:lnTo>
                  <a:lnTo>
                    <a:pt x="272" y="85"/>
                  </a:lnTo>
                  <a:lnTo>
                    <a:pt x="265" y="81"/>
                  </a:lnTo>
                  <a:lnTo>
                    <a:pt x="258" y="78"/>
                  </a:lnTo>
                  <a:lnTo>
                    <a:pt x="251" y="75"/>
                  </a:lnTo>
                  <a:lnTo>
                    <a:pt x="244" y="72"/>
                  </a:lnTo>
                  <a:lnTo>
                    <a:pt x="238" y="72"/>
                  </a:lnTo>
                  <a:lnTo>
                    <a:pt x="231" y="71"/>
                  </a:lnTo>
                  <a:lnTo>
                    <a:pt x="214" y="72"/>
                  </a:lnTo>
                  <a:lnTo>
                    <a:pt x="198" y="78"/>
                  </a:lnTo>
                  <a:lnTo>
                    <a:pt x="181" y="86"/>
                  </a:lnTo>
                  <a:lnTo>
                    <a:pt x="164" y="99"/>
                  </a:lnTo>
                  <a:lnTo>
                    <a:pt x="149" y="115"/>
                  </a:lnTo>
                  <a:lnTo>
                    <a:pt x="133" y="135"/>
                  </a:lnTo>
                  <a:lnTo>
                    <a:pt x="120" y="156"/>
                  </a:lnTo>
                  <a:lnTo>
                    <a:pt x="108" y="181"/>
                  </a:lnTo>
                  <a:lnTo>
                    <a:pt x="100" y="201"/>
                  </a:lnTo>
                  <a:lnTo>
                    <a:pt x="92" y="221"/>
                  </a:lnTo>
                  <a:lnTo>
                    <a:pt x="83" y="242"/>
                  </a:lnTo>
                  <a:lnTo>
                    <a:pt x="76" y="263"/>
                  </a:lnTo>
                  <a:lnTo>
                    <a:pt x="68" y="286"/>
                  </a:lnTo>
                  <a:lnTo>
                    <a:pt x="61" y="307"/>
                  </a:lnTo>
                  <a:lnTo>
                    <a:pt x="55" y="329"/>
                  </a:lnTo>
                  <a:lnTo>
                    <a:pt x="48" y="350"/>
                  </a:lnTo>
                  <a:lnTo>
                    <a:pt x="78" y="350"/>
                  </a:lnTo>
                  <a:lnTo>
                    <a:pt x="75" y="367"/>
                  </a:lnTo>
                  <a:lnTo>
                    <a:pt x="72" y="390"/>
                  </a:lnTo>
                  <a:lnTo>
                    <a:pt x="71" y="411"/>
                  </a:lnTo>
                  <a:lnTo>
                    <a:pt x="69" y="420"/>
                  </a:lnTo>
                  <a:lnTo>
                    <a:pt x="29" y="420"/>
                  </a:lnTo>
                  <a:lnTo>
                    <a:pt x="26" y="429"/>
                  </a:lnTo>
                  <a:lnTo>
                    <a:pt x="23" y="438"/>
                  </a:lnTo>
                  <a:lnTo>
                    <a:pt x="22" y="447"/>
                  </a:lnTo>
                  <a:lnTo>
                    <a:pt x="19" y="456"/>
                  </a:lnTo>
                  <a:lnTo>
                    <a:pt x="71" y="456"/>
                  </a:lnTo>
                  <a:lnTo>
                    <a:pt x="78" y="491"/>
                  </a:lnTo>
                  <a:lnTo>
                    <a:pt x="11" y="492"/>
                  </a:lnTo>
                  <a:lnTo>
                    <a:pt x="0" y="524"/>
                  </a:lnTo>
                  <a:lnTo>
                    <a:pt x="125" y="524"/>
                  </a:lnTo>
                  <a:lnTo>
                    <a:pt x="110" y="499"/>
                  </a:lnTo>
                  <a:lnTo>
                    <a:pt x="99" y="471"/>
                  </a:lnTo>
                  <a:lnTo>
                    <a:pt x="93" y="441"/>
                  </a:lnTo>
                  <a:lnTo>
                    <a:pt x="92" y="407"/>
                  </a:lnTo>
                  <a:lnTo>
                    <a:pt x="94" y="372"/>
                  </a:lnTo>
                  <a:lnTo>
                    <a:pt x="101" y="337"/>
                  </a:lnTo>
                  <a:lnTo>
                    <a:pt x="111" y="302"/>
                  </a:lnTo>
                  <a:lnTo>
                    <a:pt x="124" y="269"/>
                  </a:lnTo>
                  <a:lnTo>
                    <a:pt x="138" y="237"/>
                  </a:lnTo>
                  <a:lnTo>
                    <a:pt x="153" y="206"/>
                  </a:lnTo>
                  <a:lnTo>
                    <a:pt x="170" y="180"/>
                  </a:lnTo>
                  <a:lnTo>
                    <a:pt x="186" y="156"/>
                  </a:lnTo>
                  <a:lnTo>
                    <a:pt x="203" y="138"/>
                  </a:lnTo>
                  <a:lnTo>
                    <a:pt x="220" y="125"/>
                  </a:lnTo>
                  <a:lnTo>
                    <a:pt x="237" y="120"/>
                  </a:lnTo>
                  <a:lnTo>
                    <a:pt x="251" y="120"/>
                  </a:lnTo>
                  <a:lnTo>
                    <a:pt x="265" y="135"/>
                  </a:lnTo>
                  <a:lnTo>
                    <a:pt x="274" y="167"/>
                  </a:lnTo>
                  <a:lnTo>
                    <a:pt x="278" y="212"/>
                  </a:lnTo>
                  <a:lnTo>
                    <a:pt x="273" y="261"/>
                  </a:lnTo>
                  <a:lnTo>
                    <a:pt x="259" y="309"/>
                  </a:lnTo>
                  <a:lnTo>
                    <a:pt x="232" y="353"/>
                  </a:lnTo>
                  <a:lnTo>
                    <a:pt x="193" y="382"/>
                  </a:lnTo>
                  <a:lnTo>
                    <a:pt x="139" y="394"/>
                  </a:lnTo>
                  <a:lnTo>
                    <a:pt x="131" y="429"/>
                  </a:lnTo>
                  <a:lnTo>
                    <a:pt x="132" y="457"/>
                  </a:lnTo>
                  <a:lnTo>
                    <a:pt x="138" y="481"/>
                  </a:lnTo>
                  <a:lnTo>
                    <a:pt x="149" y="498"/>
                  </a:lnTo>
                  <a:lnTo>
                    <a:pt x="163" y="512"/>
                  </a:lnTo>
                  <a:lnTo>
                    <a:pt x="177" y="520"/>
                  </a:lnTo>
                  <a:lnTo>
                    <a:pt x="191" y="526"/>
                  </a:lnTo>
                  <a:lnTo>
                    <a:pt x="202" y="527"/>
                  </a:lnTo>
                  <a:lnTo>
                    <a:pt x="235" y="523"/>
                  </a:lnTo>
                  <a:lnTo>
                    <a:pt x="266" y="509"/>
                  </a:lnTo>
                  <a:lnTo>
                    <a:pt x="295" y="489"/>
                  </a:lnTo>
                  <a:lnTo>
                    <a:pt x="323" y="463"/>
                  </a:lnTo>
                  <a:lnTo>
                    <a:pt x="347" y="431"/>
                  </a:lnTo>
                  <a:lnTo>
                    <a:pt x="369" y="393"/>
                  </a:lnTo>
                  <a:lnTo>
                    <a:pt x="389" y="354"/>
                  </a:lnTo>
                  <a:lnTo>
                    <a:pt x="404" y="311"/>
                  </a:lnTo>
                  <a:lnTo>
                    <a:pt x="417" y="268"/>
                  </a:lnTo>
                  <a:lnTo>
                    <a:pt x="426" y="223"/>
                  </a:lnTo>
                  <a:lnTo>
                    <a:pt x="432" y="178"/>
                  </a:lnTo>
                  <a:lnTo>
                    <a:pt x="433" y="135"/>
                  </a:lnTo>
                  <a:lnTo>
                    <a:pt x="430" y="96"/>
                  </a:lnTo>
                  <a:lnTo>
                    <a:pt x="422" y="58"/>
                  </a:lnTo>
                  <a:lnTo>
                    <a:pt x="411" y="26"/>
                  </a:lnTo>
                  <a:lnTo>
                    <a:pt x="394" y="0"/>
                  </a:lnTo>
                  <a:lnTo>
                    <a:pt x="280" y="9"/>
                  </a:lnTo>
                  <a:lnTo>
                    <a:pt x="283" y="37"/>
                  </a:lnTo>
                  <a:lnTo>
                    <a:pt x="380" y="37"/>
                  </a:lnTo>
                  <a:lnTo>
                    <a:pt x="386" y="51"/>
                  </a:lnTo>
                  <a:lnTo>
                    <a:pt x="391" y="65"/>
                  </a:lnTo>
                  <a:lnTo>
                    <a:pt x="396" y="81"/>
                  </a:lnTo>
                  <a:lnTo>
                    <a:pt x="398" y="96"/>
                  </a:lnTo>
                  <a:lnTo>
                    <a:pt x="283" y="97"/>
                  </a:lnTo>
                  <a:lnTo>
                    <a:pt x="297" y="129"/>
                  </a:lnTo>
                  <a:lnTo>
                    <a:pt x="398" y="129"/>
                  </a:lnTo>
                  <a:lnTo>
                    <a:pt x="398" y="145"/>
                  </a:lnTo>
                  <a:lnTo>
                    <a:pt x="398" y="160"/>
                  </a:lnTo>
                  <a:lnTo>
                    <a:pt x="398" y="175"/>
                  </a:lnTo>
                  <a:lnTo>
                    <a:pt x="397" y="191"/>
                  </a:lnTo>
                  <a:lnTo>
                    <a:pt x="308" y="194"/>
                  </a:lnTo>
                  <a:lnTo>
                    <a:pt x="308" y="224"/>
                  </a:lnTo>
                  <a:lnTo>
                    <a:pt x="393" y="220"/>
                  </a:lnTo>
                  <a:lnTo>
                    <a:pt x="390" y="231"/>
                  </a:lnTo>
                  <a:lnTo>
                    <a:pt x="387" y="242"/>
                  </a:lnTo>
                  <a:lnTo>
                    <a:pt x="384" y="255"/>
                  </a:lnTo>
                  <a:lnTo>
                    <a:pt x="382" y="266"/>
                  </a:lnTo>
                  <a:lnTo>
                    <a:pt x="302" y="266"/>
                  </a:lnTo>
                  <a:lnTo>
                    <a:pt x="295" y="297"/>
                  </a:lnTo>
                  <a:lnTo>
                    <a:pt x="371" y="297"/>
                  </a:lnTo>
                  <a:lnTo>
                    <a:pt x="364" y="315"/>
                  </a:lnTo>
                  <a:lnTo>
                    <a:pt x="355" y="333"/>
                  </a:lnTo>
                  <a:lnTo>
                    <a:pt x="347" y="350"/>
                  </a:lnTo>
                  <a:lnTo>
                    <a:pt x="337" y="365"/>
                  </a:lnTo>
                  <a:lnTo>
                    <a:pt x="266" y="362"/>
                  </a:lnTo>
                  <a:lnTo>
                    <a:pt x="245" y="389"/>
                  </a:lnTo>
                  <a:lnTo>
                    <a:pt x="319" y="389"/>
                  </a:lnTo>
                  <a:lnTo>
                    <a:pt x="312" y="394"/>
                  </a:lnTo>
                  <a:lnTo>
                    <a:pt x="306" y="401"/>
                  </a:lnTo>
                  <a:lnTo>
                    <a:pt x="299" y="407"/>
                  </a:lnTo>
                  <a:lnTo>
                    <a:pt x="292" y="413"/>
                  </a:lnTo>
                  <a:lnTo>
                    <a:pt x="214" y="413"/>
                  </a:lnTo>
                  <a:lnTo>
                    <a:pt x="221" y="407"/>
                  </a:lnTo>
                  <a:lnTo>
                    <a:pt x="230" y="401"/>
                  </a:lnTo>
                  <a:lnTo>
                    <a:pt x="238" y="396"/>
                  </a:lnTo>
                  <a:lnTo>
                    <a:pt x="245" y="389"/>
                  </a:lnTo>
                  <a:lnTo>
                    <a:pt x="266" y="362"/>
                  </a:lnTo>
                  <a:lnTo>
                    <a:pt x="276" y="348"/>
                  </a:lnTo>
                  <a:lnTo>
                    <a:pt x="283" y="332"/>
                  </a:lnTo>
                  <a:lnTo>
                    <a:pt x="290" y="314"/>
                  </a:lnTo>
                  <a:lnTo>
                    <a:pt x="295" y="297"/>
                  </a:lnTo>
                  <a:lnTo>
                    <a:pt x="302" y="266"/>
                  </a:lnTo>
                  <a:lnTo>
                    <a:pt x="304" y="256"/>
                  </a:lnTo>
                  <a:lnTo>
                    <a:pt x="305" y="245"/>
                  </a:lnTo>
                  <a:lnTo>
                    <a:pt x="306" y="235"/>
                  </a:lnTo>
                  <a:lnTo>
                    <a:pt x="308" y="224"/>
                  </a:lnTo>
                  <a:lnTo>
                    <a:pt x="308" y="194"/>
                  </a:lnTo>
                  <a:lnTo>
                    <a:pt x="306" y="177"/>
                  </a:lnTo>
                  <a:lnTo>
                    <a:pt x="305" y="160"/>
                  </a:lnTo>
                  <a:lnTo>
                    <a:pt x="302" y="143"/>
                  </a:lnTo>
                  <a:lnTo>
                    <a:pt x="297" y="129"/>
                  </a:lnTo>
                  <a:lnTo>
                    <a:pt x="283" y="97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0363" name="WordArt 11">
              <a:extLst>
                <a:ext uri="{FF2B5EF4-FFF2-40B4-BE49-F238E27FC236}">
                  <a16:creationId xmlns:a16="http://schemas.microsoft.com/office/drawing/2014/main" id="{C1A2014C-C767-4955-9C9E-434B9DBA7C1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1103067">
              <a:off x="2941" y="2976"/>
              <a:ext cx="659" cy="52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it-IT" sz="3600" kern="10">
                  <a:ln w="9525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000000"/>
                  </a:solidFill>
                  <a:latin typeface="Arial Black" panose="020B0A04020102020204" pitchFamily="34" charset="0"/>
                </a:rPr>
                <a:t>CERTIFICATO</a:t>
              </a:r>
            </a:p>
            <a:p>
              <a:pPr algn="ctr"/>
              <a:r>
                <a:rPr lang="it-IT" sz="3600" kern="10">
                  <a:ln w="9525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000000"/>
                  </a:solidFill>
                  <a:latin typeface="Arial Black" panose="020B0A04020102020204" pitchFamily="34" charset="0"/>
                </a:rPr>
                <a:t>SA 8000</a:t>
              </a:r>
            </a:p>
          </p:txBody>
        </p:sp>
      </p:grpSp>
      <p:graphicFrame>
        <p:nvGraphicFramePr>
          <p:cNvPr id="100366" name="Object 14">
            <a:extLst>
              <a:ext uri="{FF2B5EF4-FFF2-40B4-BE49-F238E27FC236}">
                <a16:creationId xmlns:a16="http://schemas.microsoft.com/office/drawing/2014/main" id="{784530AF-1525-46CC-9094-349EB4F454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4413" y="2246313"/>
          <a:ext cx="6091237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2" name="MS Org Chart" r:id="rId4" imgW="6089400" imgH="1733400" progId="OrgPlusWOPX.4">
                  <p:embed followColorScheme="full"/>
                </p:oleObj>
              </mc:Choice>
              <mc:Fallback>
                <p:oleObj name="MS Org Chart" r:id="rId4" imgW="6089400" imgH="1733400" progId="OrgPlusWOPX.4">
                  <p:embed followColorScheme="full"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2246313"/>
                        <a:ext cx="6091237" cy="173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07763" dir="189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0371" name="Group 19">
            <a:extLst>
              <a:ext uri="{FF2B5EF4-FFF2-40B4-BE49-F238E27FC236}">
                <a16:creationId xmlns:a16="http://schemas.microsoft.com/office/drawing/2014/main" id="{ECA3DD76-AAC5-4005-A6A9-EAF8D1069393}"/>
              </a:ext>
            </a:extLst>
          </p:cNvPr>
          <p:cNvGrpSpPr>
            <a:grpSpLocks/>
          </p:cNvGrpSpPr>
          <p:nvPr/>
        </p:nvGrpSpPr>
        <p:grpSpPr bwMode="auto">
          <a:xfrm>
            <a:off x="3246438" y="4025900"/>
            <a:ext cx="4335462" cy="488950"/>
            <a:chOff x="2045" y="2536"/>
            <a:chExt cx="2731" cy="308"/>
          </a:xfrm>
        </p:grpSpPr>
        <p:sp>
          <p:nvSpPr>
            <p:cNvPr id="100367" name="Line 15">
              <a:extLst>
                <a:ext uri="{FF2B5EF4-FFF2-40B4-BE49-F238E27FC236}">
                  <a16:creationId xmlns:a16="http://schemas.microsoft.com/office/drawing/2014/main" id="{80AF098E-C929-4206-80F2-0FE190496F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5" y="2611"/>
              <a:ext cx="622" cy="233"/>
            </a:xfrm>
            <a:prstGeom prst="line">
              <a:avLst/>
            </a:prstGeom>
            <a:noFill/>
            <a:ln w="76200" cap="sq">
              <a:solidFill>
                <a:srgbClr val="D4CC2C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0368" name="Line 16">
              <a:extLst>
                <a:ext uri="{FF2B5EF4-FFF2-40B4-BE49-F238E27FC236}">
                  <a16:creationId xmlns:a16="http://schemas.microsoft.com/office/drawing/2014/main" id="{66F21A2C-1CB4-4A89-81F1-E1AE7D1854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54" y="2540"/>
              <a:ext cx="622" cy="233"/>
            </a:xfrm>
            <a:prstGeom prst="line">
              <a:avLst/>
            </a:prstGeom>
            <a:noFill/>
            <a:ln w="76200" cap="sq">
              <a:solidFill>
                <a:srgbClr val="D4CC2C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0369" name="Line 17">
              <a:extLst>
                <a:ext uri="{FF2B5EF4-FFF2-40B4-BE49-F238E27FC236}">
                  <a16:creationId xmlns:a16="http://schemas.microsoft.com/office/drawing/2014/main" id="{5039DC5A-D8C8-4A8B-95C9-6E38A6311C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5" y="2536"/>
              <a:ext cx="323" cy="277"/>
            </a:xfrm>
            <a:prstGeom prst="line">
              <a:avLst/>
            </a:prstGeom>
            <a:noFill/>
            <a:ln w="76200" cap="sq">
              <a:solidFill>
                <a:srgbClr val="D4CC2C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0370" name="Line 18">
              <a:extLst>
                <a:ext uri="{FF2B5EF4-FFF2-40B4-BE49-F238E27FC236}">
                  <a16:creationId xmlns:a16="http://schemas.microsoft.com/office/drawing/2014/main" id="{8BECD5BD-1075-474F-A858-7E3802492F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6" y="2565"/>
              <a:ext cx="323" cy="277"/>
            </a:xfrm>
            <a:prstGeom prst="line">
              <a:avLst/>
            </a:prstGeom>
            <a:noFill/>
            <a:ln w="76200" cap="sq">
              <a:solidFill>
                <a:srgbClr val="D4CC2C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4">
            <a:extLst>
              <a:ext uri="{FF2B5EF4-FFF2-40B4-BE49-F238E27FC236}">
                <a16:creationId xmlns:a16="http://schemas.microsoft.com/office/drawing/2014/main" id="{D0DE6A8F-0D40-4EA4-BA7D-C6F353731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F61E-BF88-4781-9979-1974CD216900}" type="slidenum">
              <a:rPr lang="it-IT" altLang="it-IT"/>
              <a:pPr/>
              <a:t>21</a:t>
            </a:fld>
            <a:endParaRPr lang="it-IT" altLang="it-IT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DADCE389-B9AB-45C3-8BB8-E2C211F865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001000" cy="533400"/>
          </a:xfrm>
        </p:spPr>
        <p:txBody>
          <a:bodyPr/>
          <a:lstStyle/>
          <a:p>
            <a:pPr algn="ctr"/>
            <a:r>
              <a:rPr lang="it-IT" altLang="it-IT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STATISTICA AZIENDE CERTIFICATE</a:t>
            </a:r>
            <a:endParaRPr lang="it-IT" altLang="it-IT" sz="4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8131" name="Object 3">
            <a:extLst>
              <a:ext uri="{FF2B5EF4-FFF2-40B4-BE49-F238E27FC236}">
                <a16:creationId xmlns:a16="http://schemas.microsoft.com/office/drawing/2014/main" id="{46E26FEA-4EE4-4C22-9F21-D6AD2E79FD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1828800"/>
          <a:ext cx="6103938" cy="407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2" name="Grafico" r:id="rId4" imgW="6096361" imgH="4067416" progId="MSGraph.Chart.8">
                  <p:embed followColorScheme="full"/>
                </p:oleObj>
              </mc:Choice>
              <mc:Fallback>
                <p:oleObj name="Grafico" r:id="rId4" imgW="6096361" imgH="406741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828800"/>
                        <a:ext cx="6103938" cy="407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oleChartEl type="series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oleChartEl type="series" lvl="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oleChartEl type="series" lvl="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oleChartEl type="series" lvl="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oleChartEl type="series" lvl="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oleChartEl type="series" lvl="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oleChartEl type="series" lvl="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8131" grpId="0" bld="series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numero diapositiva 4">
            <a:extLst>
              <a:ext uri="{FF2B5EF4-FFF2-40B4-BE49-F238E27FC236}">
                <a16:creationId xmlns:a16="http://schemas.microsoft.com/office/drawing/2014/main" id="{31EFE66C-8D14-4359-8BAF-9B47DCFA5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F578-4C4E-4915-9D51-0A6D5968D11D}" type="slidenum">
              <a:rPr lang="it-IT" altLang="it-IT"/>
              <a:pPr/>
              <a:t>22</a:t>
            </a:fld>
            <a:endParaRPr lang="it-IT" altLang="it-IT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1556BCA8-9B48-447D-B955-CB44C20A8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838200"/>
            <a:ext cx="4800600" cy="533400"/>
          </a:xfrm>
        </p:spPr>
        <p:txBody>
          <a:bodyPr/>
          <a:lstStyle/>
          <a:p>
            <a:pPr algn="ctr"/>
            <a:r>
              <a:rPr lang="it-IT" altLang="it-IT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LEVA COMPETITIVA</a:t>
            </a:r>
            <a:endParaRPr lang="it-IT" altLang="it-IT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32" name="AutoShape 8">
            <a:extLst>
              <a:ext uri="{FF2B5EF4-FFF2-40B4-BE49-F238E27FC236}">
                <a16:creationId xmlns:a16="http://schemas.microsoft.com/office/drawing/2014/main" id="{FACB2ED6-27BA-477B-9F93-515617F12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953000"/>
            <a:ext cx="1143000" cy="1143000"/>
          </a:xfrm>
          <a:prstGeom prst="triangle">
            <a:avLst>
              <a:gd name="adj" fmla="val 50000"/>
            </a:avLst>
          </a:prstGeom>
          <a:solidFill>
            <a:srgbClr val="FF66FF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PerspectiveFront">
              <a:rot lat="1500000" lon="1500000" rev="0"/>
            </a:camera>
            <a:lightRig rig="legacyFlat2" dir="b"/>
          </a:scene3d>
          <a:sp3d extrusionH="887400" prstMaterial="legacyMatte">
            <a:bevelT w="13500" h="13500" prst="angle"/>
            <a:bevelB w="13500" h="13500" prst="angle"/>
            <a:extrusionClr>
              <a:srgbClr val="FF66FF"/>
            </a:extrusionClr>
            <a:contourClr>
              <a:srgbClr val="FF66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it-IT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444A06EC-5345-42F5-BAD1-46A0BB72DBD7}"/>
              </a:ext>
            </a:extLst>
          </p:cNvPr>
          <p:cNvSpPr>
            <a:spLocks noChangeArrowheads="1"/>
          </p:cNvSpPr>
          <p:nvPr/>
        </p:nvSpPr>
        <p:spPr bwMode="auto">
          <a:xfrm rot="1898883">
            <a:off x="2133600" y="4724400"/>
            <a:ext cx="4800600" cy="304800"/>
          </a:xfrm>
          <a:prstGeom prst="rect">
            <a:avLst/>
          </a:prstGeom>
          <a:solidFill>
            <a:schemeClr val="accent1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PerspectiveFront">
              <a:rot lat="1500000" lon="1500000" rev="0"/>
            </a:camera>
            <a:lightRig rig="legacyFlat2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it-IT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EB7F6992-9E05-435C-852D-4CE55CAF7537}"/>
              </a:ext>
            </a:extLst>
          </p:cNvPr>
          <p:cNvSpPr>
            <a:spLocks noChangeArrowheads="1"/>
          </p:cNvSpPr>
          <p:nvPr/>
        </p:nvSpPr>
        <p:spPr bwMode="auto">
          <a:xfrm rot="1772228">
            <a:off x="4572000" y="4191000"/>
            <a:ext cx="2514600" cy="1524000"/>
          </a:xfrm>
          <a:prstGeom prst="rect">
            <a:avLst/>
          </a:prstGeom>
          <a:solidFill>
            <a:srgbClr val="FF0000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PerspectiveFront">
              <a:rot lat="1500000" lon="1500000" rev="0"/>
            </a:camera>
            <a:lightRig rig="legacyFlat2" dir="b"/>
          </a:scene3d>
          <a:sp3d extrusionH="8874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kumimoji="0" lang="it-IT" altLang="it-IT"/>
          </a:p>
        </p:txBody>
      </p:sp>
      <p:sp>
        <p:nvSpPr>
          <p:cNvPr id="26633" name="AutoShape 9">
            <a:extLst>
              <a:ext uri="{FF2B5EF4-FFF2-40B4-BE49-F238E27FC236}">
                <a16:creationId xmlns:a16="http://schemas.microsoft.com/office/drawing/2014/main" id="{075A455D-B79E-4FBE-A1DB-4D9039D920BE}"/>
              </a:ext>
            </a:extLst>
          </p:cNvPr>
          <p:cNvSpPr>
            <a:spLocks noChangeArrowheads="1"/>
          </p:cNvSpPr>
          <p:nvPr/>
        </p:nvSpPr>
        <p:spPr bwMode="auto">
          <a:xfrm rot="-16200000">
            <a:off x="2019300" y="2171700"/>
            <a:ext cx="2133600" cy="990600"/>
          </a:xfrm>
          <a:prstGeom prst="rightArrow">
            <a:avLst>
              <a:gd name="adj1" fmla="val 50000"/>
              <a:gd name="adj2" fmla="val 53846"/>
            </a:avLst>
          </a:prstGeom>
          <a:solidFill>
            <a:srgbClr val="009999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PerspectiveFront">
              <a:rot lat="1500000" lon="1500000" rev="0"/>
            </a:camera>
            <a:lightRig rig="legacyFlat2" dir="b"/>
          </a:scene3d>
          <a:sp3d extrusionH="887400" prstMaterial="legacyMatte">
            <a:bevelT w="13500" h="13500" prst="angle"/>
            <a:bevelB w="13500" h="13500" prst="angle"/>
            <a:extrusionClr>
              <a:srgbClr val="009999"/>
            </a:extrusionClr>
            <a:contourClr>
              <a:srgbClr val="0099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>
            <a:flatTx/>
          </a:bodyPr>
          <a:lstStyle/>
          <a:p>
            <a:pPr algn="ctr"/>
            <a:endParaRPr kumimoji="0" lang="it-IT" altLang="it-IT"/>
          </a:p>
        </p:txBody>
      </p:sp>
      <p:sp>
        <p:nvSpPr>
          <p:cNvPr id="26637" name="AutoShape 13">
            <a:extLst>
              <a:ext uri="{FF2B5EF4-FFF2-40B4-BE49-F238E27FC236}">
                <a16:creationId xmlns:a16="http://schemas.microsoft.com/office/drawing/2014/main" id="{1F8A4181-8E40-4F79-818C-352A34C2DDB4}"/>
              </a:ext>
            </a:extLst>
          </p:cNvPr>
          <p:cNvSpPr>
            <a:spLocks noChangeArrowheads="1"/>
          </p:cNvSpPr>
          <p:nvPr/>
        </p:nvSpPr>
        <p:spPr bwMode="auto">
          <a:xfrm rot="-16200000">
            <a:off x="2705100" y="2552700"/>
            <a:ext cx="2590800" cy="990600"/>
          </a:xfrm>
          <a:prstGeom prst="rightArrow">
            <a:avLst>
              <a:gd name="adj1" fmla="val 50000"/>
              <a:gd name="adj2" fmla="val 65385"/>
            </a:avLst>
          </a:prstGeom>
          <a:solidFill>
            <a:srgbClr val="009999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PerspectiveFront">
              <a:rot lat="1500000" lon="1500000" rev="0"/>
            </a:camera>
            <a:lightRig rig="legacyFlat2" dir="b"/>
          </a:scene3d>
          <a:sp3d extrusionH="887400" prstMaterial="legacyMatte">
            <a:bevelT w="13500" h="13500" prst="angle"/>
            <a:bevelB w="13500" h="13500" prst="angle"/>
            <a:extrusionClr>
              <a:srgbClr val="009999"/>
            </a:extrusionClr>
            <a:contourClr>
              <a:srgbClr val="0099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>
            <a:flatTx/>
          </a:bodyPr>
          <a:lstStyle/>
          <a:p>
            <a:pPr algn="ctr">
              <a:lnSpc>
                <a:spcPct val="40000"/>
              </a:lnSpc>
            </a:pPr>
            <a:endParaRPr kumimoji="0" lang="it-IT" altLang="it-IT"/>
          </a:p>
        </p:txBody>
      </p:sp>
      <p:sp>
        <p:nvSpPr>
          <p:cNvPr id="26638" name="WordArt 14">
            <a:extLst>
              <a:ext uri="{FF2B5EF4-FFF2-40B4-BE49-F238E27FC236}">
                <a16:creationId xmlns:a16="http://schemas.microsoft.com/office/drawing/2014/main" id="{74917F3C-ED5B-4098-8A20-852EDF3EE9E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324100" y="2400300"/>
            <a:ext cx="15240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it-IT" sz="3600" kern="10">
                <a:ln w="9525" cap="sq">
                  <a:solidFill>
                    <a:srgbClr val="FC0A21"/>
                  </a:solidFill>
                  <a:round/>
                  <a:headEnd type="none" w="sm" len="sm"/>
                  <a:tailEnd type="none" w="sm" len="sm"/>
                </a:ln>
                <a:solidFill>
                  <a:srgbClr val="FF66FF"/>
                </a:solidFill>
                <a:latin typeface="Arial Black" panose="020B0A04020102020204" pitchFamily="34" charset="0"/>
              </a:rPr>
              <a:t>processi</a:t>
            </a:r>
          </a:p>
        </p:txBody>
      </p:sp>
      <p:sp>
        <p:nvSpPr>
          <p:cNvPr id="26639" name="WordArt 15">
            <a:extLst>
              <a:ext uri="{FF2B5EF4-FFF2-40B4-BE49-F238E27FC236}">
                <a16:creationId xmlns:a16="http://schemas.microsoft.com/office/drawing/2014/main" id="{E0FA6090-B6A9-4276-9292-7257E493738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086100" y="2705100"/>
            <a:ext cx="1905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it-IT" sz="3600" kern="10">
                <a:ln w="9525" cap="sq">
                  <a:solidFill>
                    <a:srgbClr val="FC0A21"/>
                  </a:solidFill>
                  <a:round/>
                  <a:headEnd type="none" w="sm" len="sm"/>
                  <a:tailEnd type="none" w="sm" len="sm"/>
                </a:ln>
                <a:solidFill>
                  <a:srgbClr val="FF66FF"/>
                </a:solidFill>
                <a:latin typeface="Arial Black" panose="020B0A04020102020204" pitchFamily="34" charset="0"/>
              </a:rPr>
              <a:t>condizioni</a:t>
            </a:r>
          </a:p>
          <a:p>
            <a:pPr algn="ctr" fontAlgn="auto"/>
            <a:r>
              <a:rPr lang="it-IT" sz="3600" kern="10">
                <a:ln w="9525" cap="sq">
                  <a:solidFill>
                    <a:srgbClr val="FC0A21"/>
                  </a:solidFill>
                  <a:round/>
                  <a:headEnd type="none" w="sm" len="sm"/>
                  <a:tailEnd type="none" w="sm" len="sm"/>
                </a:ln>
                <a:solidFill>
                  <a:srgbClr val="FF66FF"/>
                </a:solidFill>
                <a:latin typeface="Arial Black" panose="020B0A04020102020204" pitchFamily="34" charset="0"/>
              </a:rPr>
              <a:t>di lavoro</a:t>
            </a:r>
          </a:p>
        </p:txBody>
      </p:sp>
      <p:sp>
        <p:nvSpPr>
          <p:cNvPr id="26640" name="WordArt 16">
            <a:extLst>
              <a:ext uri="{FF2B5EF4-FFF2-40B4-BE49-F238E27FC236}">
                <a16:creationId xmlns:a16="http://schemas.microsoft.com/office/drawing/2014/main" id="{5445772B-7F38-43B9-8D83-A04CC45868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171704">
            <a:off x="4953000" y="4343400"/>
            <a:ext cx="184785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 cap="sq">
                  <a:solidFill>
                    <a:srgbClr val="FC0A21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efficienza</a:t>
            </a:r>
          </a:p>
          <a:p>
            <a:pPr algn="ctr"/>
            <a:r>
              <a:rPr lang="it-IT" sz="3600" kern="10">
                <a:ln w="9525" cap="sq">
                  <a:solidFill>
                    <a:srgbClr val="FC0A21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efficacia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 autoUpdateAnimBg="0"/>
      <p:bldP spid="26633" grpId="0" animBg="1" autoUpdateAnimBg="0"/>
      <p:bldP spid="26637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77C287E9-63B1-4853-BD92-938DA94F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AC4A-C0A0-489E-949A-23C1921E313A}" type="slidenum">
              <a:rPr lang="it-IT" altLang="it-IT"/>
              <a:pPr/>
              <a:t>23</a:t>
            </a:fld>
            <a:endParaRPr lang="it-IT" altLang="it-IT"/>
          </a:p>
        </p:txBody>
      </p:sp>
      <p:sp>
        <p:nvSpPr>
          <p:cNvPr id="82946" name="Rectangle 1026">
            <a:extLst>
              <a:ext uri="{FF2B5EF4-FFF2-40B4-BE49-F238E27FC236}">
                <a16:creationId xmlns:a16="http://schemas.microsoft.com/office/drawing/2014/main" id="{28225A6E-AF94-4884-A7BC-23DEB10B0BEE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3200400" y="838200"/>
            <a:ext cx="4191000" cy="571500"/>
          </a:xfrm>
          <a:noFill/>
          <a:ln/>
        </p:spPr>
        <p:txBody>
          <a:bodyPr/>
          <a:lstStyle/>
          <a:p>
            <a:pPr algn="ctr"/>
            <a:r>
              <a:rPr lang="it-IT" altLang="it-IT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STRUTTURA SA 8000</a:t>
            </a:r>
            <a:endParaRPr lang="it-IT" altLang="it-IT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2966" name="Text Box 1046">
            <a:extLst>
              <a:ext uri="{FF2B5EF4-FFF2-40B4-BE49-F238E27FC236}">
                <a16:creationId xmlns:a16="http://schemas.microsoft.com/office/drawing/2014/main" id="{91F5EA8D-BA98-4457-B788-A86270259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575" y="2105025"/>
            <a:ext cx="410845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CommonBullets" pitchFamily="34" charset="2"/>
              <a:buNone/>
            </a:pPr>
            <a:r>
              <a:rPr kumimoji="0" lang="it-IT" altLang="it-IT"/>
              <a:t>  </a:t>
            </a:r>
            <a:r>
              <a:rPr kumimoji="0" lang="it-IT" altLang="it-IT" sz="2800">
                <a:solidFill>
                  <a:srgbClr val="FF3300"/>
                </a:solidFill>
              </a:rPr>
              <a:t>1 - Lavoro minorile</a:t>
            </a:r>
          </a:p>
          <a:p>
            <a:pPr>
              <a:buFont typeface="CommonBullets" pitchFamily="34" charset="2"/>
              <a:buNone/>
            </a:pPr>
            <a:r>
              <a:rPr kumimoji="0" lang="it-IT" altLang="it-IT" sz="2800">
                <a:solidFill>
                  <a:schemeClr val="tx2"/>
                </a:solidFill>
              </a:rPr>
              <a:t>  </a:t>
            </a:r>
            <a:r>
              <a:rPr kumimoji="0" lang="it-IT" altLang="it-IT" sz="2800">
                <a:solidFill>
                  <a:srgbClr val="FFFF00"/>
                </a:solidFill>
              </a:rPr>
              <a:t>2 - Lavoro forzato</a:t>
            </a:r>
          </a:p>
          <a:p>
            <a:pPr>
              <a:buFont typeface="CommonBullets" pitchFamily="34" charset="2"/>
              <a:buNone/>
            </a:pPr>
            <a:r>
              <a:rPr kumimoji="0" lang="it-IT" altLang="it-IT" sz="2800">
                <a:solidFill>
                  <a:schemeClr val="tx2"/>
                </a:solidFill>
              </a:rPr>
              <a:t>  </a:t>
            </a:r>
            <a:r>
              <a:rPr kumimoji="0" lang="it-IT" altLang="it-IT" sz="2800"/>
              <a:t>3 - Salute e sicurezza</a:t>
            </a:r>
          </a:p>
          <a:p>
            <a:pPr>
              <a:buFont typeface="CommonBullets" pitchFamily="34" charset="2"/>
              <a:buNone/>
            </a:pPr>
            <a:r>
              <a:rPr kumimoji="0" lang="it-IT" altLang="it-IT" sz="2800">
                <a:solidFill>
                  <a:schemeClr val="tx2"/>
                </a:solidFill>
              </a:rPr>
              <a:t>  </a:t>
            </a:r>
            <a:r>
              <a:rPr kumimoji="0" lang="it-IT" altLang="it-IT" sz="2800">
                <a:solidFill>
                  <a:srgbClr val="663300"/>
                </a:solidFill>
              </a:rPr>
              <a:t>4 - Libertà di associazione</a:t>
            </a:r>
            <a:endParaRPr kumimoji="0" lang="it-IT" altLang="it-IT" sz="2800">
              <a:solidFill>
                <a:schemeClr val="accent2"/>
              </a:solidFill>
            </a:endParaRPr>
          </a:p>
          <a:p>
            <a:pPr>
              <a:buFont typeface="CommonBullets" pitchFamily="34" charset="2"/>
              <a:buNone/>
            </a:pPr>
            <a:r>
              <a:rPr kumimoji="0" lang="it-IT" altLang="it-IT" sz="2800">
                <a:solidFill>
                  <a:schemeClr val="tx2"/>
                </a:solidFill>
              </a:rPr>
              <a:t>  </a:t>
            </a:r>
            <a:r>
              <a:rPr kumimoji="0" lang="it-IT" altLang="it-IT" sz="2800">
                <a:solidFill>
                  <a:schemeClr val="folHlink"/>
                </a:solidFill>
              </a:rPr>
              <a:t>5 - Discriminazione</a:t>
            </a:r>
            <a:endParaRPr kumimoji="0" lang="it-IT" altLang="it-IT" sz="2800">
              <a:solidFill>
                <a:schemeClr val="tx2"/>
              </a:solidFill>
            </a:endParaRPr>
          </a:p>
          <a:p>
            <a:pPr>
              <a:buFont typeface="CommonBullets" pitchFamily="34" charset="2"/>
              <a:buNone/>
            </a:pPr>
            <a:r>
              <a:rPr kumimoji="0" lang="it-IT" altLang="it-IT" sz="2800">
                <a:solidFill>
                  <a:schemeClr val="tx2"/>
                </a:solidFill>
              </a:rPr>
              <a:t>  </a:t>
            </a:r>
            <a:r>
              <a:rPr kumimoji="0" lang="it-IT" altLang="it-IT" sz="2800">
                <a:solidFill>
                  <a:srgbClr val="66FF33"/>
                </a:solidFill>
              </a:rPr>
              <a:t>6 - Pratiche disciplinari</a:t>
            </a:r>
            <a:endParaRPr kumimoji="0" lang="it-IT" altLang="it-IT" sz="2800">
              <a:solidFill>
                <a:schemeClr val="tx2"/>
              </a:solidFill>
            </a:endParaRPr>
          </a:p>
          <a:p>
            <a:pPr>
              <a:buFont typeface="CommonBullets" pitchFamily="34" charset="2"/>
              <a:buNone/>
            </a:pPr>
            <a:r>
              <a:rPr kumimoji="0" lang="it-IT" altLang="it-IT" sz="2800">
                <a:solidFill>
                  <a:schemeClr val="tx2"/>
                </a:solidFill>
              </a:rPr>
              <a:t>  </a:t>
            </a:r>
            <a:r>
              <a:rPr kumimoji="0" lang="it-IT" altLang="it-IT" sz="2800">
                <a:solidFill>
                  <a:srgbClr val="9933FF"/>
                </a:solidFill>
              </a:rPr>
              <a:t>7 - Orario di lavoro</a:t>
            </a:r>
            <a:endParaRPr kumimoji="0" lang="it-IT" altLang="it-IT" sz="2800">
              <a:solidFill>
                <a:schemeClr val="tx2"/>
              </a:solidFill>
            </a:endParaRPr>
          </a:p>
          <a:p>
            <a:pPr>
              <a:buFont typeface="CommonBullets" pitchFamily="34" charset="2"/>
              <a:buNone/>
            </a:pPr>
            <a:r>
              <a:rPr kumimoji="0" lang="it-IT" altLang="it-IT" sz="2800">
                <a:solidFill>
                  <a:schemeClr val="tx2"/>
                </a:solidFill>
              </a:rPr>
              <a:t>  </a:t>
            </a:r>
            <a:r>
              <a:rPr kumimoji="0" lang="it-IT" altLang="it-IT" sz="2800">
                <a:solidFill>
                  <a:srgbClr val="A6BCAB"/>
                </a:solidFill>
              </a:rPr>
              <a:t>8 - Retribuzione</a:t>
            </a:r>
          </a:p>
          <a:p>
            <a:pPr>
              <a:buFont typeface="CommonBullets" pitchFamily="34" charset="2"/>
              <a:buNone/>
            </a:pPr>
            <a:r>
              <a:rPr kumimoji="0" lang="it-IT" altLang="it-IT" sz="2800">
                <a:solidFill>
                  <a:schemeClr val="tx2"/>
                </a:solidFill>
              </a:rPr>
              <a:t>  </a:t>
            </a:r>
            <a:r>
              <a:rPr kumimoji="0" lang="it-IT" altLang="it-IT" sz="2800">
                <a:solidFill>
                  <a:srgbClr val="FF3300"/>
                </a:solidFill>
              </a:rPr>
              <a:t>9 - Sistemi di gestione</a:t>
            </a:r>
            <a:endParaRPr kumimoji="0" lang="it-IT" altLang="it-IT" sz="280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2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2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2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2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2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2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2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2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829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66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numero diapositiva 4">
            <a:extLst>
              <a:ext uri="{FF2B5EF4-FFF2-40B4-BE49-F238E27FC236}">
                <a16:creationId xmlns:a16="http://schemas.microsoft.com/office/drawing/2014/main" id="{039A59FA-FCE2-4EE7-B8D3-D2FC4A58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4C87-D5F5-46B4-AFBA-20D7FA99DE8A}" type="slidenum">
              <a:rPr lang="it-IT" altLang="it-IT"/>
              <a:pPr/>
              <a:t>24</a:t>
            </a:fld>
            <a:endParaRPr lang="it-IT" altLang="it-IT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C17BC013-E8F3-4BA8-A99A-367E9A4B1CE5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133600" y="838200"/>
            <a:ext cx="6781800" cy="533400"/>
          </a:xfrm>
          <a:noFill/>
          <a:ln/>
        </p:spPr>
        <p:txBody>
          <a:bodyPr anchor="b"/>
          <a:lstStyle/>
          <a:p>
            <a:pPr algn="ctr"/>
            <a:r>
              <a:rPr lang="it-IT" altLang="it-IT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PERCORSI</a:t>
            </a:r>
            <a:endParaRPr lang="it-IT" altLang="it-IT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0972" name="Oval 12">
            <a:extLst>
              <a:ext uri="{FF2B5EF4-FFF2-40B4-BE49-F238E27FC236}">
                <a16:creationId xmlns:a16="http://schemas.microsoft.com/office/drawing/2014/main" id="{4BD5A073-BAD6-491C-8B47-B5CE440BB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486400"/>
            <a:ext cx="1524000" cy="838200"/>
          </a:xfrm>
          <a:prstGeom prst="ellipse">
            <a:avLst/>
          </a:prstGeom>
          <a:solidFill>
            <a:srgbClr val="FF3300"/>
          </a:solidFill>
          <a:ln w="12700" cap="sq">
            <a:round/>
            <a:headEnd type="none" w="sm" len="sm"/>
            <a:tailEnd type="none" w="sm" len="sm"/>
          </a:ln>
          <a:effectLst/>
          <a:scene3d>
            <a:camera prst="legacyPerspectiveTopRight"/>
            <a:lightRig rig="legacyFlat1" dir="t"/>
          </a:scene3d>
          <a:sp3d extrusionH="8874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kumimoji="0" lang="it-IT" altLang="it-IT" sz="1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PROFITTO</a:t>
            </a:r>
          </a:p>
        </p:txBody>
      </p:sp>
      <p:grpSp>
        <p:nvGrpSpPr>
          <p:cNvPr id="41051" name="Group 91">
            <a:extLst>
              <a:ext uri="{FF2B5EF4-FFF2-40B4-BE49-F238E27FC236}">
                <a16:creationId xmlns:a16="http://schemas.microsoft.com/office/drawing/2014/main" id="{E5D77CA6-A5DD-4D31-8D54-3500C01393BD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2209800"/>
            <a:ext cx="1447800" cy="1143000"/>
            <a:chOff x="1680" y="1392"/>
            <a:chExt cx="912" cy="720"/>
          </a:xfrm>
        </p:grpSpPr>
        <p:sp>
          <p:nvSpPr>
            <p:cNvPr id="40964" name="Oval 4">
              <a:extLst>
                <a:ext uri="{FF2B5EF4-FFF2-40B4-BE49-F238E27FC236}">
                  <a16:creationId xmlns:a16="http://schemas.microsoft.com/office/drawing/2014/main" id="{FB6AF797-CB70-41F3-AA07-9E757E8E4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392"/>
              <a:ext cx="912" cy="480"/>
            </a:xfrm>
            <a:prstGeom prst="ellipse">
              <a:avLst/>
            </a:prstGeom>
            <a:solidFill>
              <a:srgbClr val="63B1FF"/>
            </a:solidFill>
            <a:ln w="12700" cap="sq">
              <a:round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3B1FF"/>
              </a:extrusionClr>
              <a:contourClr>
                <a:srgbClr val="63B1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kumimoji="0" lang="it-IT" altLang="it-IT" sz="12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COMPORTAMENTI</a:t>
              </a:r>
            </a:p>
            <a:p>
              <a:pPr algn="ctr"/>
              <a:r>
                <a:rPr kumimoji="0" lang="it-IT" altLang="it-IT" sz="12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INTERNI</a:t>
              </a:r>
            </a:p>
          </p:txBody>
        </p:sp>
        <p:sp>
          <p:nvSpPr>
            <p:cNvPr id="40973" name="AutoShape 13">
              <a:extLst>
                <a:ext uri="{FF2B5EF4-FFF2-40B4-BE49-F238E27FC236}">
                  <a16:creationId xmlns:a16="http://schemas.microsoft.com/office/drawing/2014/main" id="{7AFAC440-5E55-4F1F-8AAE-B47C50E4C6E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56954">
              <a:off x="1680" y="1968"/>
              <a:ext cx="480" cy="14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63B1FF"/>
            </a:solidFill>
            <a:ln w="12700" cap="sq">
              <a:miter lim="800000"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3B1FF"/>
              </a:extrusionClr>
              <a:contourClr>
                <a:srgbClr val="63B1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</p:grpSp>
      <p:grpSp>
        <p:nvGrpSpPr>
          <p:cNvPr id="41054" name="Group 94">
            <a:extLst>
              <a:ext uri="{FF2B5EF4-FFF2-40B4-BE49-F238E27FC236}">
                <a16:creationId xmlns:a16="http://schemas.microsoft.com/office/drawing/2014/main" id="{1CBE577D-8728-4224-889A-7664AB66F516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286000"/>
            <a:ext cx="1905000" cy="1066800"/>
            <a:chOff x="4128" y="1440"/>
            <a:chExt cx="1200" cy="672"/>
          </a:xfrm>
        </p:grpSpPr>
        <p:sp>
          <p:nvSpPr>
            <p:cNvPr id="40966" name="Oval 6">
              <a:extLst>
                <a:ext uri="{FF2B5EF4-FFF2-40B4-BE49-F238E27FC236}">
                  <a16:creationId xmlns:a16="http://schemas.microsoft.com/office/drawing/2014/main" id="{7E23CF6A-CAE3-4006-9638-AE99C9DD2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440"/>
              <a:ext cx="1200" cy="480"/>
            </a:xfrm>
            <a:prstGeom prst="ellipse">
              <a:avLst/>
            </a:prstGeom>
            <a:solidFill>
              <a:srgbClr val="009900"/>
            </a:solidFill>
            <a:ln w="12700" cap="sq">
              <a:round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  <a:contourClr>
                <a:srgbClr val="0099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kumimoji="0" lang="it-IT" altLang="it-IT" sz="1200" b="1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COMPORTAMENTI</a:t>
              </a:r>
            </a:p>
            <a:p>
              <a:pPr algn="ctr"/>
              <a:r>
                <a:rPr kumimoji="0" lang="it-IT" altLang="it-IT" sz="1200" b="1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ESTERNI</a:t>
              </a:r>
              <a:endParaRPr kumimoji="0" lang="it-IT" altLang="it-IT" sz="9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40974" name="AutoShape 14">
              <a:extLst>
                <a:ext uri="{FF2B5EF4-FFF2-40B4-BE49-F238E27FC236}">
                  <a16:creationId xmlns:a16="http://schemas.microsoft.com/office/drawing/2014/main" id="{E463F2DF-9F68-4C94-B9A3-A5D101600C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966272">
              <a:off x="4800" y="1968"/>
              <a:ext cx="480" cy="14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9900"/>
            </a:solidFill>
            <a:ln w="12700" cap="sq">
              <a:miter lim="800000"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9900"/>
              </a:extrusionClr>
              <a:contourClr>
                <a:srgbClr val="0099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</p:grpSp>
      <p:grpSp>
        <p:nvGrpSpPr>
          <p:cNvPr id="41055" name="Group 95">
            <a:extLst>
              <a:ext uri="{FF2B5EF4-FFF2-40B4-BE49-F238E27FC236}">
                <a16:creationId xmlns:a16="http://schemas.microsoft.com/office/drawing/2014/main" id="{EF833E5A-88D0-4583-A491-DF2A771EE958}"/>
              </a:ext>
            </a:extLst>
          </p:cNvPr>
          <p:cNvGrpSpPr>
            <a:grpSpLocks/>
          </p:cNvGrpSpPr>
          <p:nvPr/>
        </p:nvGrpSpPr>
        <p:grpSpPr bwMode="auto">
          <a:xfrm>
            <a:off x="7239000" y="3567113"/>
            <a:ext cx="1676400" cy="1157287"/>
            <a:chOff x="4560" y="2247"/>
            <a:chExt cx="1056" cy="729"/>
          </a:xfrm>
        </p:grpSpPr>
        <p:sp>
          <p:nvSpPr>
            <p:cNvPr id="40969" name="Oval 9">
              <a:extLst>
                <a:ext uri="{FF2B5EF4-FFF2-40B4-BE49-F238E27FC236}">
                  <a16:creationId xmlns:a16="http://schemas.microsoft.com/office/drawing/2014/main" id="{6A1AD32B-7F0F-41A6-B106-3F2E24837D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247"/>
              <a:ext cx="1056" cy="441"/>
            </a:xfrm>
            <a:prstGeom prst="ellipse">
              <a:avLst/>
            </a:prstGeom>
            <a:solidFill>
              <a:srgbClr val="009900"/>
            </a:solidFill>
            <a:ln w="12700" cap="sq">
              <a:round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  <a:contourClr>
                <a:srgbClr val="0099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kumimoji="0" lang="it-IT" altLang="it-IT" sz="12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REPUTAZIONE</a:t>
              </a:r>
            </a:p>
          </p:txBody>
        </p:sp>
        <p:sp>
          <p:nvSpPr>
            <p:cNvPr id="40975" name="AutoShape 15">
              <a:extLst>
                <a:ext uri="{FF2B5EF4-FFF2-40B4-BE49-F238E27FC236}">
                  <a16:creationId xmlns:a16="http://schemas.microsoft.com/office/drawing/2014/main" id="{6224D37E-2CBF-43D8-9347-9043A1CC8D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07784">
              <a:off x="4704" y="2832"/>
              <a:ext cx="480" cy="14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9900"/>
            </a:solidFill>
            <a:ln w="12700" cap="sq">
              <a:miter lim="800000"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9900"/>
              </a:extrusionClr>
              <a:contourClr>
                <a:srgbClr val="0099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</p:grpSp>
      <p:grpSp>
        <p:nvGrpSpPr>
          <p:cNvPr id="41052" name="Group 92">
            <a:extLst>
              <a:ext uri="{FF2B5EF4-FFF2-40B4-BE49-F238E27FC236}">
                <a16:creationId xmlns:a16="http://schemas.microsoft.com/office/drawing/2014/main" id="{7AF64CD1-1FB7-4F66-B68D-DE404F540C3D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3643313"/>
            <a:ext cx="1600200" cy="1004887"/>
            <a:chOff x="1152" y="2295"/>
            <a:chExt cx="1008" cy="633"/>
          </a:xfrm>
        </p:grpSpPr>
        <p:sp>
          <p:nvSpPr>
            <p:cNvPr id="40968" name="Oval 8">
              <a:extLst>
                <a:ext uri="{FF2B5EF4-FFF2-40B4-BE49-F238E27FC236}">
                  <a16:creationId xmlns:a16="http://schemas.microsoft.com/office/drawing/2014/main" id="{F1D99056-E4CF-4C04-9128-6674E998F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295"/>
              <a:ext cx="912" cy="441"/>
            </a:xfrm>
            <a:prstGeom prst="ellipse">
              <a:avLst/>
            </a:prstGeom>
            <a:solidFill>
              <a:srgbClr val="63B1FF"/>
            </a:solidFill>
            <a:ln w="12700" cap="sq">
              <a:round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3B1FF"/>
              </a:extrusionClr>
              <a:contourClr>
                <a:srgbClr val="63B1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kumimoji="0" lang="it-IT" altLang="it-IT" sz="12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COINVOLGIMENTO</a:t>
              </a:r>
              <a:endParaRPr kumimoji="0" lang="it-IT" altLang="it-IT" sz="900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40976" name="AutoShape 16">
              <a:extLst>
                <a:ext uri="{FF2B5EF4-FFF2-40B4-BE49-F238E27FC236}">
                  <a16:creationId xmlns:a16="http://schemas.microsoft.com/office/drawing/2014/main" id="{5020620B-E9BA-44D6-9430-287DA06683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990328">
              <a:off x="1680" y="2784"/>
              <a:ext cx="480" cy="14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63B1FF"/>
            </a:solidFill>
            <a:ln w="12700" cap="sq">
              <a:miter lim="800000"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3B1FF"/>
              </a:extrusionClr>
              <a:contourClr>
                <a:srgbClr val="63B1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</p:grpSp>
      <p:grpSp>
        <p:nvGrpSpPr>
          <p:cNvPr id="41053" name="Group 93">
            <a:extLst>
              <a:ext uri="{FF2B5EF4-FFF2-40B4-BE49-F238E27FC236}">
                <a16:creationId xmlns:a16="http://schemas.microsoft.com/office/drawing/2014/main" id="{1A09227B-431A-44B3-9014-31FDEA60B410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4800600"/>
            <a:ext cx="1524000" cy="1143000"/>
            <a:chOff x="1776" y="3024"/>
            <a:chExt cx="960" cy="720"/>
          </a:xfrm>
        </p:grpSpPr>
        <p:sp>
          <p:nvSpPr>
            <p:cNvPr id="40971" name="Oval 11">
              <a:extLst>
                <a:ext uri="{FF2B5EF4-FFF2-40B4-BE49-F238E27FC236}">
                  <a16:creationId xmlns:a16="http://schemas.microsoft.com/office/drawing/2014/main" id="{2D716FE2-C0B2-42BE-B907-0D1ABC8DB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024"/>
              <a:ext cx="816" cy="432"/>
            </a:xfrm>
            <a:prstGeom prst="ellipse">
              <a:avLst/>
            </a:prstGeom>
            <a:solidFill>
              <a:srgbClr val="63B1FF"/>
            </a:solidFill>
            <a:ln w="12700" cap="sq">
              <a:round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3B1FF"/>
              </a:extrusionClr>
              <a:contourClr>
                <a:srgbClr val="63B1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kumimoji="0" lang="it-IT" altLang="it-IT" sz="12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PRESTAZIONI</a:t>
              </a:r>
            </a:p>
          </p:txBody>
        </p:sp>
        <p:sp>
          <p:nvSpPr>
            <p:cNvPr id="40977" name="AutoShape 17">
              <a:extLst>
                <a:ext uri="{FF2B5EF4-FFF2-40B4-BE49-F238E27FC236}">
                  <a16:creationId xmlns:a16="http://schemas.microsoft.com/office/drawing/2014/main" id="{173D2A2B-CED6-4487-8BDB-7A0AB54191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532770">
              <a:off x="2424" y="3432"/>
              <a:ext cx="480" cy="14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63B1FF"/>
            </a:solidFill>
            <a:ln w="12700" cap="sq">
              <a:miter lim="800000"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3B1FF"/>
              </a:extrusionClr>
              <a:contourClr>
                <a:srgbClr val="63B1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</p:grpSp>
      <p:grpSp>
        <p:nvGrpSpPr>
          <p:cNvPr id="41056" name="Group 96">
            <a:extLst>
              <a:ext uri="{FF2B5EF4-FFF2-40B4-BE49-F238E27FC236}">
                <a16:creationId xmlns:a16="http://schemas.microsoft.com/office/drawing/2014/main" id="{333FEC41-CDEE-4444-A401-DB9F1CA4C089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4876800"/>
            <a:ext cx="1905000" cy="1219200"/>
            <a:chOff x="3888" y="3072"/>
            <a:chExt cx="1200" cy="768"/>
          </a:xfrm>
        </p:grpSpPr>
        <p:sp>
          <p:nvSpPr>
            <p:cNvPr id="40970" name="Oval 10">
              <a:extLst>
                <a:ext uri="{FF2B5EF4-FFF2-40B4-BE49-F238E27FC236}">
                  <a16:creationId xmlns:a16="http://schemas.microsoft.com/office/drawing/2014/main" id="{800BA491-C607-447A-AD98-05F5DD7BCD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3072"/>
              <a:ext cx="960" cy="576"/>
            </a:xfrm>
            <a:prstGeom prst="ellipse">
              <a:avLst/>
            </a:prstGeom>
            <a:solidFill>
              <a:srgbClr val="009900"/>
            </a:solidFill>
            <a:ln w="12700" cap="sq">
              <a:round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  <a:contourClr>
                <a:srgbClr val="0099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kumimoji="0" lang="it-IT" altLang="it-IT" sz="12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POSIZIONE</a:t>
              </a:r>
            </a:p>
            <a:p>
              <a:pPr algn="ctr"/>
              <a:r>
                <a:rPr kumimoji="0" lang="it-IT" altLang="it-IT" sz="12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DI MERCATO</a:t>
              </a:r>
            </a:p>
          </p:txBody>
        </p:sp>
        <p:sp>
          <p:nvSpPr>
            <p:cNvPr id="40980" name="AutoShape 20">
              <a:extLst>
                <a:ext uri="{FF2B5EF4-FFF2-40B4-BE49-F238E27FC236}">
                  <a16:creationId xmlns:a16="http://schemas.microsoft.com/office/drawing/2014/main" id="{AAF967D0-442D-4431-8AF4-162BDE7A6E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586212">
              <a:off x="3720" y="3528"/>
              <a:ext cx="480" cy="14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9900"/>
            </a:solidFill>
            <a:ln w="12700" cap="sq">
              <a:miter lim="800000"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9900"/>
              </a:extrusionClr>
              <a:contourClr>
                <a:srgbClr val="0099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</p:grpSp>
      <p:grpSp>
        <p:nvGrpSpPr>
          <p:cNvPr id="41050" name="Group 90">
            <a:extLst>
              <a:ext uri="{FF2B5EF4-FFF2-40B4-BE49-F238E27FC236}">
                <a16:creationId xmlns:a16="http://schemas.microsoft.com/office/drawing/2014/main" id="{D5121620-2E58-465B-AE63-5BCD85E7088B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1676400"/>
            <a:ext cx="2286000" cy="1143000"/>
            <a:chOff x="2688" y="1056"/>
            <a:chExt cx="1440" cy="720"/>
          </a:xfrm>
        </p:grpSpPr>
        <p:sp>
          <p:nvSpPr>
            <p:cNvPr id="40978" name="AutoShape 18">
              <a:extLst>
                <a:ext uri="{FF2B5EF4-FFF2-40B4-BE49-F238E27FC236}">
                  <a16:creationId xmlns:a16="http://schemas.microsoft.com/office/drawing/2014/main" id="{837EBFF4-5E58-4654-8B12-9743AD922D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03307">
              <a:off x="3816" y="1464"/>
              <a:ext cx="480" cy="14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9900"/>
            </a:solidFill>
            <a:ln w="12700" cap="sq">
              <a:miter lim="800000"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9900"/>
              </a:extrusionClr>
              <a:contourClr>
                <a:srgbClr val="0099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  <p:sp>
          <p:nvSpPr>
            <p:cNvPr id="40979" name="AutoShape 19">
              <a:extLst>
                <a:ext uri="{FF2B5EF4-FFF2-40B4-BE49-F238E27FC236}">
                  <a16:creationId xmlns:a16="http://schemas.microsoft.com/office/drawing/2014/main" id="{B00011AB-BC1C-4B61-922F-F04DAB9291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108606">
              <a:off x="2520" y="1416"/>
              <a:ext cx="480" cy="14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63B1FF"/>
            </a:solidFill>
            <a:ln w="12700" cap="sq">
              <a:miter lim="800000"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3B1FF"/>
              </a:extrusionClr>
              <a:contourClr>
                <a:srgbClr val="63B1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  <p:sp>
          <p:nvSpPr>
            <p:cNvPr id="41049" name="Oval 89">
              <a:extLst>
                <a:ext uri="{FF2B5EF4-FFF2-40B4-BE49-F238E27FC236}">
                  <a16:creationId xmlns:a16="http://schemas.microsoft.com/office/drawing/2014/main" id="{935031F2-D5D7-47D0-88B1-28D199E942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056"/>
              <a:ext cx="1104" cy="624"/>
            </a:xfrm>
            <a:prstGeom prst="ellipse">
              <a:avLst/>
            </a:prstGeom>
            <a:solidFill>
              <a:srgbClr val="FF3300"/>
            </a:solidFill>
            <a:ln w="12700" cap="sq">
              <a:round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kumimoji="0" lang="it-IT" altLang="it-IT" sz="14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ORGANIZZAZIONE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4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2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9A8A8E4B-C739-4A1B-A162-B1FEABD5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E538-24DC-4555-B1EB-1B4685049C9B}" type="slidenum">
              <a:rPr lang="it-IT" altLang="it-IT"/>
              <a:pPr/>
              <a:t>25</a:t>
            </a:fld>
            <a:endParaRPr lang="it-IT" altLang="it-IT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E1003A9E-1823-49DC-AC23-DF060B67CDC6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667000" y="762000"/>
            <a:ext cx="5638800" cy="725488"/>
          </a:xfrm>
          <a:noFill/>
          <a:ln/>
        </p:spPr>
        <p:txBody>
          <a:bodyPr/>
          <a:lstStyle/>
          <a:p>
            <a:r>
              <a:rPr lang="it-IT" altLang="it-IT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VANTAGGI FINANZIARI</a:t>
            </a:r>
            <a:endParaRPr lang="it-IT" altLang="it-IT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81" name="Text Box 13">
            <a:extLst>
              <a:ext uri="{FF2B5EF4-FFF2-40B4-BE49-F238E27FC236}">
                <a16:creationId xmlns:a16="http://schemas.microsoft.com/office/drawing/2014/main" id="{F8AEFE21-DBE1-49C3-96E5-267B816FA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950" y="1890713"/>
            <a:ext cx="4314825" cy="335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90000"/>
              </a:lnSpc>
              <a:spcBef>
                <a:spcPct val="50000"/>
              </a:spcBef>
              <a:buClr>
                <a:schemeClr val="hlink"/>
              </a:buClr>
              <a:buFont typeface="CommonBullets" pitchFamily="34" charset="2"/>
              <a:buChar char="["/>
            </a:pPr>
            <a:r>
              <a:rPr kumimoji="0" lang="it-IT" altLang="it-IT" sz="3200" b="1" i="1"/>
              <a:t> </a:t>
            </a:r>
            <a:r>
              <a:rPr kumimoji="0" lang="it-IT" altLang="it-IT" sz="3200" b="1" i="1">
                <a:solidFill>
                  <a:srgbClr val="FF3300"/>
                </a:solidFill>
              </a:rPr>
              <a:t>Azionisti	 </a:t>
            </a:r>
            <a:r>
              <a:rPr kumimoji="0" lang="it-IT" altLang="it-IT" b="1" i="1">
                <a:solidFill>
                  <a:srgbClr val="FF3300"/>
                </a:solidFill>
              </a:rPr>
              <a:t>[DJSGI]</a:t>
            </a:r>
            <a:endParaRPr kumimoji="0" lang="it-IT" altLang="it-IT" sz="3200" b="1" i="1">
              <a:solidFill>
                <a:srgbClr val="FF3300"/>
              </a:solidFill>
            </a:endParaRPr>
          </a:p>
          <a:p>
            <a:pPr>
              <a:lnSpc>
                <a:spcPct val="190000"/>
              </a:lnSpc>
              <a:spcBef>
                <a:spcPct val="50000"/>
              </a:spcBef>
              <a:buClr>
                <a:schemeClr val="accent2"/>
              </a:buClr>
              <a:buFont typeface="CommonBullets" pitchFamily="34" charset="2"/>
              <a:buChar char="["/>
            </a:pPr>
            <a:r>
              <a:rPr kumimoji="0" lang="it-IT" altLang="it-IT" sz="3200" b="1" i="1">
                <a:solidFill>
                  <a:srgbClr val="009900"/>
                </a:solidFill>
              </a:rPr>
              <a:t> Banche </a:t>
            </a:r>
            <a:r>
              <a:rPr kumimoji="0" lang="it-IT" altLang="it-IT" b="1" i="1">
                <a:solidFill>
                  <a:srgbClr val="009900"/>
                </a:solidFill>
              </a:rPr>
              <a:t>[Finanziamenti]</a:t>
            </a:r>
            <a:endParaRPr kumimoji="0" lang="it-IT" altLang="it-IT" b="1" i="1"/>
          </a:p>
          <a:p>
            <a:pPr>
              <a:lnSpc>
                <a:spcPct val="190000"/>
              </a:lnSpc>
              <a:spcBef>
                <a:spcPct val="50000"/>
              </a:spcBef>
              <a:buClr>
                <a:schemeClr val="accent1"/>
              </a:buClr>
              <a:buFont typeface="CommonBullets" pitchFamily="34" charset="2"/>
              <a:buChar char="["/>
            </a:pPr>
            <a:r>
              <a:rPr kumimoji="0" lang="it-IT" altLang="it-IT" sz="3200" b="1" i="1">
                <a:solidFill>
                  <a:schemeClr val="accent1"/>
                </a:solidFill>
              </a:rPr>
              <a:t> Assicurazioni </a:t>
            </a:r>
            <a:r>
              <a:rPr kumimoji="0" lang="it-IT" altLang="it-IT" b="1" i="1">
                <a:solidFill>
                  <a:schemeClr val="accent1"/>
                </a:solidFill>
              </a:rPr>
              <a:t>[- 20%]</a:t>
            </a:r>
            <a:endParaRPr kumimoji="0" lang="it-IT" altLang="it-IT" b="1" i="1"/>
          </a:p>
        </p:txBody>
      </p:sp>
      <p:grpSp>
        <p:nvGrpSpPr>
          <p:cNvPr id="58397" name="Group 29">
            <a:extLst>
              <a:ext uri="{FF2B5EF4-FFF2-40B4-BE49-F238E27FC236}">
                <a16:creationId xmlns:a16="http://schemas.microsoft.com/office/drawing/2014/main" id="{57A76BB6-54FA-4540-8003-624131A6B8E3}"/>
              </a:ext>
            </a:extLst>
          </p:cNvPr>
          <p:cNvGrpSpPr>
            <a:grpSpLocks/>
          </p:cNvGrpSpPr>
          <p:nvPr/>
        </p:nvGrpSpPr>
        <p:grpSpPr bwMode="auto">
          <a:xfrm>
            <a:off x="2363788" y="2133600"/>
            <a:ext cx="1827212" cy="4110038"/>
            <a:chOff x="1489" y="1344"/>
            <a:chExt cx="1151" cy="2589"/>
          </a:xfrm>
        </p:grpSpPr>
        <p:sp>
          <p:nvSpPr>
            <p:cNvPr id="58398" name="AutoShape 30">
              <a:extLst>
                <a:ext uri="{FF2B5EF4-FFF2-40B4-BE49-F238E27FC236}">
                  <a16:creationId xmlns:a16="http://schemas.microsoft.com/office/drawing/2014/main" id="{E6BE16EA-1F9C-4886-A4EE-A7F249E2394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160" y="1440"/>
              <a:ext cx="480" cy="2160"/>
            </a:xfrm>
            <a:prstGeom prst="righ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CC3300"/>
              </a:extrusionClr>
              <a:contourClr>
                <a:srgbClr val="CC33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kumimoji="0" lang="it-IT" altLang="it-IT">
                <a:solidFill>
                  <a:srgbClr val="FF3300"/>
                </a:solidFill>
              </a:endParaRPr>
            </a:p>
          </p:txBody>
        </p:sp>
        <p:grpSp>
          <p:nvGrpSpPr>
            <p:cNvPr id="58399" name="Group 31">
              <a:extLst>
                <a:ext uri="{FF2B5EF4-FFF2-40B4-BE49-F238E27FC236}">
                  <a16:creationId xmlns:a16="http://schemas.microsoft.com/office/drawing/2014/main" id="{F9D0A686-F607-4BC1-9DA7-6171F55BAF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9" y="1344"/>
              <a:ext cx="367" cy="2589"/>
              <a:chOff x="1678" y="1355"/>
              <a:chExt cx="367" cy="2589"/>
            </a:xfrm>
          </p:grpSpPr>
          <p:sp>
            <p:nvSpPr>
              <p:cNvPr id="58400" name="Rectangle 32">
                <a:extLst>
                  <a:ext uri="{FF2B5EF4-FFF2-40B4-BE49-F238E27FC236}">
                    <a16:creationId xmlns:a16="http://schemas.microsoft.com/office/drawing/2014/main" id="{C43AE4CF-7C38-424C-A63A-5D3B9193A5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" y="1355"/>
                <a:ext cx="367" cy="2589"/>
              </a:xfrm>
              <a:prstGeom prst="rect">
                <a:avLst/>
              </a:prstGeom>
              <a:solidFill>
                <a:schemeClr val="hlink"/>
              </a:solidFill>
              <a:ln w="12700" cap="sq">
                <a:miter lim="800000"/>
                <a:headEnd type="none" w="sm" len="sm"/>
                <a:tailEnd type="none" w="sm" len="sm"/>
              </a:ln>
              <a:effectLst/>
              <a:scene3d>
                <a:camera prst="legacyPerspectiveTopRight"/>
                <a:lightRig rig="legacyFlat1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it-IT"/>
              </a:p>
            </p:txBody>
          </p:sp>
          <p:sp>
            <p:nvSpPr>
              <p:cNvPr id="58401" name="WordArt 33">
                <a:extLst>
                  <a:ext uri="{FF2B5EF4-FFF2-40B4-BE49-F238E27FC236}">
                    <a16:creationId xmlns:a16="http://schemas.microsoft.com/office/drawing/2014/main" id="{6A0B10A3-49F1-447C-A8E3-EE3DDADBAB6F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705" y="2510"/>
                <a:ext cx="2347" cy="204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28"/>
                  </a:avLst>
                </a:prstTxWarp>
              </a:bodyPr>
              <a:lstStyle/>
              <a:p>
                <a:pPr algn="ctr" fontAlgn="auto"/>
                <a:r>
                  <a:rPr lang="it-IT" kern="10">
                    <a:ln w="9525" cap="sq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solidFill>
                      <a:schemeClr val="accent1"/>
                    </a:solidFill>
                    <a:effectLst>
                      <a:outerShdw dist="35921" dir="2700000" algn="ctr" rotWithShape="0">
                        <a:srgbClr val="868686"/>
                      </a:outerShdw>
                    </a:effectLst>
                    <a:latin typeface="Arial Black" panose="020B0A04020102020204" pitchFamily="34" charset="0"/>
                  </a:rPr>
                  <a:t>Reputazione</a:t>
                </a:r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8925D508-4A52-492C-90E1-6FA7FEE9D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F6E2-B198-47E4-B389-479772B058F9}" type="slidenum">
              <a:rPr lang="it-IT" altLang="it-IT"/>
              <a:pPr/>
              <a:t>26</a:t>
            </a:fld>
            <a:endParaRPr lang="it-IT" altLang="it-IT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36A98C49-698B-4AA9-9440-FBF98DEA5635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286000" y="762000"/>
            <a:ext cx="6324600" cy="725488"/>
          </a:xfrm>
          <a:noFill/>
          <a:ln/>
        </p:spPr>
        <p:txBody>
          <a:bodyPr/>
          <a:lstStyle/>
          <a:p>
            <a:r>
              <a:rPr lang="it-IT" altLang="it-IT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VANTAGGI COMMERCIALI</a:t>
            </a:r>
            <a:endParaRPr lang="it-IT" altLang="it-IT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8067" name="Text Box 3">
            <a:extLst>
              <a:ext uri="{FF2B5EF4-FFF2-40B4-BE49-F238E27FC236}">
                <a16:creationId xmlns:a16="http://schemas.microsoft.com/office/drawing/2014/main" id="{69A6E6FD-6B45-46B7-9304-427618628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804988"/>
            <a:ext cx="3886200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Clr>
                <a:schemeClr val="hlink"/>
              </a:buClr>
              <a:buFont typeface="CommonBullets" pitchFamily="34" charset="2"/>
              <a:buChar char="["/>
            </a:pPr>
            <a:r>
              <a:rPr kumimoji="0" lang="it-IT" altLang="it-IT" sz="3200" b="1" i="1"/>
              <a:t> </a:t>
            </a:r>
            <a:r>
              <a:rPr kumimoji="0" lang="it-IT" altLang="it-IT" sz="3200" b="1" i="1">
                <a:solidFill>
                  <a:srgbClr val="FF3300"/>
                </a:solidFill>
              </a:rPr>
              <a:t>Clienti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>
                <a:schemeClr val="accent2"/>
              </a:buClr>
              <a:buFont typeface="CommonBullets" pitchFamily="34" charset="2"/>
              <a:buChar char="["/>
            </a:pPr>
            <a:r>
              <a:rPr kumimoji="0" lang="it-IT" altLang="it-IT" sz="3200" b="1" i="1">
                <a:solidFill>
                  <a:srgbClr val="009900"/>
                </a:solidFill>
              </a:rPr>
              <a:t> Fornitori</a:t>
            </a:r>
            <a:endParaRPr kumimoji="0" lang="it-IT" altLang="it-IT" sz="3200" b="1" i="1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Clr>
                <a:schemeClr val="accent1"/>
              </a:buClr>
              <a:buFont typeface="CommonBullets" pitchFamily="34" charset="2"/>
              <a:buChar char="["/>
            </a:pPr>
            <a:r>
              <a:rPr kumimoji="0" lang="it-IT" altLang="it-IT" sz="3200" b="1" i="1">
                <a:solidFill>
                  <a:schemeClr val="accent1"/>
                </a:solidFill>
              </a:rPr>
              <a:t> Partners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>
                <a:srgbClr val="D4CC2C"/>
              </a:buClr>
              <a:buFont typeface="CommonBullets" pitchFamily="34" charset="2"/>
              <a:buChar char="["/>
            </a:pPr>
            <a:r>
              <a:rPr kumimoji="0" lang="it-IT" altLang="it-IT" sz="3200" b="1" i="1">
                <a:solidFill>
                  <a:schemeClr val="accent1"/>
                </a:solidFill>
              </a:rPr>
              <a:t> </a:t>
            </a:r>
            <a:r>
              <a:rPr kumimoji="0" lang="it-IT" altLang="it-IT" sz="3200" b="1" i="1">
                <a:solidFill>
                  <a:srgbClr val="FFFF00"/>
                </a:solidFill>
              </a:rPr>
              <a:t>Concorrenti</a:t>
            </a:r>
          </a:p>
        </p:txBody>
      </p:sp>
      <p:grpSp>
        <p:nvGrpSpPr>
          <p:cNvPr id="88073" name="Group 9">
            <a:extLst>
              <a:ext uri="{FF2B5EF4-FFF2-40B4-BE49-F238E27FC236}">
                <a16:creationId xmlns:a16="http://schemas.microsoft.com/office/drawing/2014/main" id="{871543DB-B392-4838-8D3C-9182540E2EC6}"/>
              </a:ext>
            </a:extLst>
          </p:cNvPr>
          <p:cNvGrpSpPr>
            <a:grpSpLocks/>
          </p:cNvGrpSpPr>
          <p:nvPr/>
        </p:nvGrpSpPr>
        <p:grpSpPr bwMode="auto">
          <a:xfrm>
            <a:off x="2363788" y="2133600"/>
            <a:ext cx="1827212" cy="4110038"/>
            <a:chOff x="1489" y="1344"/>
            <a:chExt cx="1151" cy="2589"/>
          </a:xfrm>
        </p:grpSpPr>
        <p:sp>
          <p:nvSpPr>
            <p:cNvPr id="88074" name="AutoShape 10">
              <a:extLst>
                <a:ext uri="{FF2B5EF4-FFF2-40B4-BE49-F238E27FC236}">
                  <a16:creationId xmlns:a16="http://schemas.microsoft.com/office/drawing/2014/main" id="{3D00962B-7FA5-4483-B328-415607DF314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160" y="1440"/>
              <a:ext cx="480" cy="2160"/>
            </a:xfrm>
            <a:prstGeom prst="righ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CC3300"/>
              </a:extrusionClr>
              <a:contourClr>
                <a:srgbClr val="CC33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kumimoji="0" lang="it-IT" altLang="it-IT">
                <a:solidFill>
                  <a:srgbClr val="FF3300"/>
                </a:solidFill>
              </a:endParaRPr>
            </a:p>
          </p:txBody>
        </p:sp>
        <p:grpSp>
          <p:nvGrpSpPr>
            <p:cNvPr id="88075" name="Group 11">
              <a:extLst>
                <a:ext uri="{FF2B5EF4-FFF2-40B4-BE49-F238E27FC236}">
                  <a16:creationId xmlns:a16="http://schemas.microsoft.com/office/drawing/2014/main" id="{A055A33B-8D16-4BDF-9D6E-A462BD51A7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9" y="1344"/>
              <a:ext cx="367" cy="2589"/>
              <a:chOff x="1678" y="1355"/>
              <a:chExt cx="367" cy="2589"/>
            </a:xfrm>
          </p:grpSpPr>
          <p:sp>
            <p:nvSpPr>
              <p:cNvPr id="88076" name="Rectangle 12">
                <a:extLst>
                  <a:ext uri="{FF2B5EF4-FFF2-40B4-BE49-F238E27FC236}">
                    <a16:creationId xmlns:a16="http://schemas.microsoft.com/office/drawing/2014/main" id="{16D969F1-A5AB-4CC3-873D-1DB1592360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" y="1355"/>
                <a:ext cx="367" cy="2589"/>
              </a:xfrm>
              <a:prstGeom prst="rect">
                <a:avLst/>
              </a:prstGeom>
              <a:solidFill>
                <a:schemeClr val="hlink"/>
              </a:solidFill>
              <a:ln w="12700" cap="sq">
                <a:miter lim="800000"/>
                <a:headEnd type="none" w="sm" len="sm"/>
                <a:tailEnd type="none" w="sm" len="sm"/>
              </a:ln>
              <a:effectLst/>
              <a:scene3d>
                <a:camera prst="legacyPerspectiveTopRight"/>
                <a:lightRig rig="legacyFlat1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it-IT"/>
              </a:p>
            </p:txBody>
          </p:sp>
          <p:sp>
            <p:nvSpPr>
              <p:cNvPr id="88077" name="WordArt 13">
                <a:extLst>
                  <a:ext uri="{FF2B5EF4-FFF2-40B4-BE49-F238E27FC236}">
                    <a16:creationId xmlns:a16="http://schemas.microsoft.com/office/drawing/2014/main" id="{B401AC73-9215-49CE-B56A-0E4169B9F2D8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705" y="2510"/>
                <a:ext cx="2347" cy="204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28"/>
                  </a:avLst>
                </a:prstTxWarp>
              </a:bodyPr>
              <a:lstStyle/>
              <a:p>
                <a:pPr algn="ctr" fontAlgn="auto"/>
                <a:r>
                  <a:rPr lang="it-IT" kern="10">
                    <a:ln w="9525" cap="sq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solidFill>
                      <a:schemeClr val="accent1"/>
                    </a:solidFill>
                    <a:effectLst>
                      <a:outerShdw dist="35921" dir="2700000" algn="ctr" rotWithShape="0">
                        <a:srgbClr val="868686"/>
                      </a:outerShdw>
                    </a:effectLst>
                    <a:latin typeface="Arial Black" panose="020B0A04020102020204" pitchFamily="34" charset="0"/>
                  </a:rPr>
                  <a:t>Reputazione</a:t>
                </a:r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3BF3E065-A781-46E2-8275-22DC4217A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1AE5-E419-4FDB-AB8C-C81A6111B2C0}" type="slidenum">
              <a:rPr lang="it-IT" altLang="it-IT"/>
              <a:pPr/>
              <a:t>27</a:t>
            </a:fld>
            <a:endParaRPr lang="it-IT" altLang="it-IT"/>
          </a:p>
        </p:txBody>
      </p:sp>
      <p:sp>
        <p:nvSpPr>
          <p:cNvPr id="89090" name="Rectangle 1026">
            <a:extLst>
              <a:ext uri="{FF2B5EF4-FFF2-40B4-BE49-F238E27FC236}">
                <a16:creationId xmlns:a16="http://schemas.microsoft.com/office/drawing/2014/main" id="{52CCB864-FDA3-4ED1-A418-814EE605CF88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362200" y="762000"/>
            <a:ext cx="6781800" cy="725488"/>
          </a:xfrm>
          <a:noFill/>
          <a:ln/>
        </p:spPr>
        <p:txBody>
          <a:bodyPr/>
          <a:lstStyle/>
          <a:p>
            <a:r>
              <a:rPr lang="it-IT" altLang="it-IT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VANTAGGI AMMINISTRATIVI</a:t>
            </a:r>
            <a:endParaRPr lang="it-IT" altLang="it-IT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097" name="Text Box 1033">
            <a:extLst>
              <a:ext uri="{FF2B5EF4-FFF2-40B4-BE49-F238E27FC236}">
                <a16:creationId xmlns:a16="http://schemas.microsoft.com/office/drawing/2014/main" id="{7EFCA5B5-9165-406D-A1D2-DF749013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563" y="1639888"/>
            <a:ext cx="3886200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7350" indent="-3873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6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280000"/>
              </a:lnSpc>
              <a:spcBef>
                <a:spcPct val="50000"/>
              </a:spcBef>
              <a:buClr>
                <a:schemeClr val="hlink"/>
              </a:buClr>
              <a:buFont typeface="CommonBullets" pitchFamily="34" charset="2"/>
              <a:buChar char="["/>
            </a:pPr>
            <a:r>
              <a:rPr kumimoji="0" lang="it-IT" altLang="it-IT" sz="3200" b="1" i="1"/>
              <a:t> </a:t>
            </a:r>
            <a:r>
              <a:rPr kumimoji="0" lang="it-IT" altLang="it-IT" sz="3200" b="1" i="1">
                <a:solidFill>
                  <a:srgbClr val="FF3300"/>
                </a:solidFill>
              </a:rPr>
              <a:t>Fisco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CommonBullets" pitchFamily="34" charset="2"/>
              <a:buChar char="["/>
            </a:pPr>
            <a:r>
              <a:rPr kumimoji="0" lang="it-IT" altLang="it-IT" sz="3200" b="1" i="1">
                <a:solidFill>
                  <a:srgbClr val="009900"/>
                </a:solidFill>
              </a:rPr>
              <a:t> Amministrazioni pubbliche</a:t>
            </a:r>
            <a:endParaRPr kumimoji="0" lang="it-IT" altLang="it-IT" sz="3200" b="1" i="1">
              <a:solidFill>
                <a:schemeClr val="accent1"/>
              </a:solidFill>
            </a:endParaRPr>
          </a:p>
          <a:p>
            <a:pPr>
              <a:lnSpc>
                <a:spcPct val="170000"/>
              </a:lnSpc>
              <a:spcBef>
                <a:spcPct val="50000"/>
              </a:spcBef>
              <a:buClr>
                <a:schemeClr val="accent1"/>
              </a:buClr>
              <a:buFont typeface="CommonBullets" pitchFamily="34" charset="2"/>
              <a:buChar char="["/>
            </a:pPr>
            <a:r>
              <a:rPr kumimoji="0" lang="it-IT" altLang="it-IT" sz="3200" b="1" i="1">
                <a:solidFill>
                  <a:schemeClr val="accent1"/>
                </a:solidFill>
              </a:rPr>
              <a:t> Asl</a:t>
            </a:r>
            <a:endParaRPr kumimoji="0" lang="it-IT" altLang="it-IT" sz="3200" b="1" i="1">
              <a:solidFill>
                <a:srgbClr val="FFFF00"/>
              </a:solidFill>
            </a:endParaRPr>
          </a:p>
        </p:txBody>
      </p:sp>
      <p:grpSp>
        <p:nvGrpSpPr>
          <p:cNvPr id="89098" name="Group 1034">
            <a:extLst>
              <a:ext uri="{FF2B5EF4-FFF2-40B4-BE49-F238E27FC236}">
                <a16:creationId xmlns:a16="http://schemas.microsoft.com/office/drawing/2014/main" id="{DDB62327-2572-48C2-AED9-E2F9FF4A29DE}"/>
              </a:ext>
            </a:extLst>
          </p:cNvPr>
          <p:cNvGrpSpPr>
            <a:grpSpLocks/>
          </p:cNvGrpSpPr>
          <p:nvPr/>
        </p:nvGrpSpPr>
        <p:grpSpPr bwMode="auto">
          <a:xfrm>
            <a:off x="2363788" y="2133600"/>
            <a:ext cx="1827212" cy="4110038"/>
            <a:chOff x="1489" y="1344"/>
            <a:chExt cx="1151" cy="2589"/>
          </a:xfrm>
        </p:grpSpPr>
        <p:sp>
          <p:nvSpPr>
            <p:cNvPr id="89099" name="AutoShape 1035">
              <a:extLst>
                <a:ext uri="{FF2B5EF4-FFF2-40B4-BE49-F238E27FC236}">
                  <a16:creationId xmlns:a16="http://schemas.microsoft.com/office/drawing/2014/main" id="{830D7E04-49B0-4147-9DBA-13E300EEF2C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160" y="1440"/>
              <a:ext cx="480" cy="2160"/>
            </a:xfrm>
            <a:prstGeom prst="righ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CC3300"/>
              </a:extrusionClr>
              <a:contourClr>
                <a:srgbClr val="CC33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kumimoji="0" lang="it-IT" altLang="it-IT">
                <a:solidFill>
                  <a:srgbClr val="FF3300"/>
                </a:solidFill>
              </a:endParaRPr>
            </a:p>
          </p:txBody>
        </p:sp>
        <p:grpSp>
          <p:nvGrpSpPr>
            <p:cNvPr id="89100" name="Group 1036">
              <a:extLst>
                <a:ext uri="{FF2B5EF4-FFF2-40B4-BE49-F238E27FC236}">
                  <a16:creationId xmlns:a16="http://schemas.microsoft.com/office/drawing/2014/main" id="{5ECD6EE5-3CD4-4739-A5F9-BFF685E79B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9" y="1344"/>
              <a:ext cx="367" cy="2589"/>
              <a:chOff x="1678" y="1355"/>
              <a:chExt cx="367" cy="2589"/>
            </a:xfrm>
          </p:grpSpPr>
          <p:sp>
            <p:nvSpPr>
              <p:cNvPr id="89101" name="Rectangle 1037">
                <a:extLst>
                  <a:ext uri="{FF2B5EF4-FFF2-40B4-BE49-F238E27FC236}">
                    <a16:creationId xmlns:a16="http://schemas.microsoft.com/office/drawing/2014/main" id="{6C1D074D-B35B-4429-83BA-E5661401E8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" y="1355"/>
                <a:ext cx="367" cy="2589"/>
              </a:xfrm>
              <a:prstGeom prst="rect">
                <a:avLst/>
              </a:prstGeom>
              <a:solidFill>
                <a:schemeClr val="hlink"/>
              </a:solidFill>
              <a:ln w="12700" cap="sq">
                <a:miter lim="800000"/>
                <a:headEnd type="none" w="sm" len="sm"/>
                <a:tailEnd type="none" w="sm" len="sm"/>
              </a:ln>
              <a:effectLst/>
              <a:scene3d>
                <a:camera prst="legacyPerspectiveTopRight"/>
                <a:lightRig rig="legacyFlat1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it-IT"/>
              </a:p>
            </p:txBody>
          </p:sp>
          <p:sp>
            <p:nvSpPr>
              <p:cNvPr id="89102" name="WordArt 1038">
                <a:extLst>
                  <a:ext uri="{FF2B5EF4-FFF2-40B4-BE49-F238E27FC236}">
                    <a16:creationId xmlns:a16="http://schemas.microsoft.com/office/drawing/2014/main" id="{DA83E9D7-DD4B-4206-8B75-3E6BF1670AFF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705" y="2510"/>
                <a:ext cx="2347" cy="204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28"/>
                  </a:avLst>
                </a:prstTxWarp>
              </a:bodyPr>
              <a:lstStyle/>
              <a:p>
                <a:pPr algn="ctr" fontAlgn="auto"/>
                <a:r>
                  <a:rPr lang="it-IT" kern="10">
                    <a:ln w="9525" cap="sq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solidFill>
                      <a:schemeClr val="accent1"/>
                    </a:solidFill>
                    <a:effectLst>
                      <a:outerShdw dist="35921" dir="2700000" algn="ctr" rotWithShape="0">
                        <a:srgbClr val="868686"/>
                      </a:outerShdw>
                    </a:effectLst>
                    <a:latin typeface="Arial Black" panose="020B0A04020102020204" pitchFamily="34" charset="0"/>
                  </a:rPr>
                  <a:t>Reputazione</a:t>
                </a:r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9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6172F16F-F342-4F1A-AAEF-5E4A07A11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6FCF-B41B-44B5-825E-85A3D3826EA9}" type="slidenum">
              <a:rPr lang="it-IT" altLang="it-IT"/>
              <a:pPr/>
              <a:t>28</a:t>
            </a:fld>
            <a:endParaRPr lang="it-IT" altLang="it-IT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91C00380-AD23-46C5-B866-20B25D890074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819400" y="762000"/>
            <a:ext cx="6324600" cy="725488"/>
          </a:xfrm>
          <a:noFill/>
          <a:ln/>
        </p:spPr>
        <p:txBody>
          <a:bodyPr/>
          <a:lstStyle/>
          <a:p>
            <a:r>
              <a:rPr lang="it-IT" altLang="it-IT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VANTAGGI MANAGERIALI</a:t>
            </a:r>
            <a:endParaRPr lang="it-IT" altLang="it-IT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0115" name="Text Box 3">
            <a:extLst>
              <a:ext uri="{FF2B5EF4-FFF2-40B4-BE49-F238E27FC236}">
                <a16:creationId xmlns:a16="http://schemas.microsoft.com/office/drawing/2014/main" id="{1DB682BF-A112-476A-A635-0F44BA6C7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438400"/>
            <a:ext cx="3886200" cy="301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7350" indent="-2984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CommonBullets" pitchFamily="34" charset="2"/>
              <a:buChar char="["/>
            </a:pPr>
            <a:r>
              <a:rPr kumimoji="0" lang="it-IT" altLang="it-IT" sz="3200" b="1" i="1">
                <a:solidFill>
                  <a:srgbClr val="FF3300"/>
                </a:solidFill>
              </a:rPr>
              <a:t>Gestione del rischio</a:t>
            </a:r>
            <a:endParaRPr kumimoji="0" lang="it-IT" altLang="it-IT" sz="3200" b="1" i="1">
              <a:solidFill>
                <a:srgbClr val="009900"/>
              </a:solidFill>
            </a:endParaRPr>
          </a:p>
          <a:p>
            <a:pPr>
              <a:spcBef>
                <a:spcPct val="50000"/>
              </a:spcBef>
              <a:buFont typeface="CommonBullets" pitchFamily="34" charset="2"/>
              <a:buChar char="["/>
            </a:pPr>
            <a:r>
              <a:rPr kumimoji="0" lang="it-IT" altLang="it-IT" sz="3200" b="1" i="1">
                <a:solidFill>
                  <a:srgbClr val="009900"/>
                </a:solidFill>
              </a:rPr>
              <a:t>Relazioni industriali</a:t>
            </a:r>
            <a:endParaRPr kumimoji="0" lang="it-IT" altLang="it-IT" sz="3200" b="1" i="1"/>
          </a:p>
          <a:p>
            <a:pPr>
              <a:spcBef>
                <a:spcPct val="50000"/>
              </a:spcBef>
              <a:buFont typeface="CommonBullets" pitchFamily="34" charset="2"/>
              <a:buChar char="["/>
            </a:pPr>
            <a:r>
              <a:rPr kumimoji="0" lang="it-IT" altLang="it-IT" sz="3200" b="1" i="1">
                <a:solidFill>
                  <a:schemeClr val="accent1"/>
                </a:solidFill>
              </a:rPr>
              <a:t>Leadership</a:t>
            </a:r>
            <a:endParaRPr kumimoji="0" lang="it-IT" altLang="it-IT" sz="3200" b="1" i="1">
              <a:solidFill>
                <a:srgbClr val="FFFF00"/>
              </a:solidFill>
            </a:endParaRPr>
          </a:p>
        </p:txBody>
      </p:sp>
      <p:grpSp>
        <p:nvGrpSpPr>
          <p:cNvPr id="90122" name="Group 10">
            <a:extLst>
              <a:ext uri="{FF2B5EF4-FFF2-40B4-BE49-F238E27FC236}">
                <a16:creationId xmlns:a16="http://schemas.microsoft.com/office/drawing/2014/main" id="{2CFF053B-D822-4045-812B-0F6056E3F71E}"/>
              </a:ext>
            </a:extLst>
          </p:cNvPr>
          <p:cNvGrpSpPr>
            <a:grpSpLocks/>
          </p:cNvGrpSpPr>
          <p:nvPr/>
        </p:nvGrpSpPr>
        <p:grpSpPr bwMode="auto">
          <a:xfrm>
            <a:off x="2363788" y="2133600"/>
            <a:ext cx="1827212" cy="4110038"/>
            <a:chOff x="1489" y="1344"/>
            <a:chExt cx="1151" cy="2589"/>
          </a:xfrm>
        </p:grpSpPr>
        <p:sp>
          <p:nvSpPr>
            <p:cNvPr id="90116" name="AutoShape 4">
              <a:extLst>
                <a:ext uri="{FF2B5EF4-FFF2-40B4-BE49-F238E27FC236}">
                  <a16:creationId xmlns:a16="http://schemas.microsoft.com/office/drawing/2014/main" id="{E151007E-4431-49C9-8BAD-68CD27DF2EA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160" y="1440"/>
              <a:ext cx="480" cy="2160"/>
            </a:xfrm>
            <a:prstGeom prst="righ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CC3300"/>
              </a:extrusionClr>
              <a:contourClr>
                <a:srgbClr val="CC33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kumimoji="0" lang="it-IT" altLang="it-IT">
                <a:solidFill>
                  <a:srgbClr val="FF3300"/>
                </a:solidFill>
              </a:endParaRPr>
            </a:p>
          </p:txBody>
        </p:sp>
        <p:grpSp>
          <p:nvGrpSpPr>
            <p:cNvPr id="90121" name="Group 9">
              <a:extLst>
                <a:ext uri="{FF2B5EF4-FFF2-40B4-BE49-F238E27FC236}">
                  <a16:creationId xmlns:a16="http://schemas.microsoft.com/office/drawing/2014/main" id="{5DAE12A2-B6AC-4332-ADCA-1C08C6D81B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9" y="1344"/>
              <a:ext cx="367" cy="2589"/>
              <a:chOff x="1678" y="1355"/>
              <a:chExt cx="367" cy="2589"/>
            </a:xfrm>
          </p:grpSpPr>
          <p:sp>
            <p:nvSpPr>
              <p:cNvPr id="90120" name="Rectangle 8">
                <a:extLst>
                  <a:ext uri="{FF2B5EF4-FFF2-40B4-BE49-F238E27FC236}">
                    <a16:creationId xmlns:a16="http://schemas.microsoft.com/office/drawing/2014/main" id="{A98AA679-8CE7-42AB-8A29-E59E0C063E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" y="1355"/>
                <a:ext cx="367" cy="2589"/>
              </a:xfrm>
              <a:prstGeom prst="rect">
                <a:avLst/>
              </a:prstGeom>
              <a:solidFill>
                <a:schemeClr val="hlink"/>
              </a:solidFill>
              <a:ln w="12700" cap="sq">
                <a:miter lim="800000"/>
                <a:headEnd type="none" w="sm" len="sm"/>
                <a:tailEnd type="none" w="sm" len="sm"/>
              </a:ln>
              <a:effectLst/>
              <a:scene3d>
                <a:camera prst="legacyPerspectiveTopRight"/>
                <a:lightRig rig="legacyFlat1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it-IT"/>
              </a:p>
            </p:txBody>
          </p:sp>
          <p:sp>
            <p:nvSpPr>
              <p:cNvPr id="90119" name="WordArt 7">
                <a:extLst>
                  <a:ext uri="{FF2B5EF4-FFF2-40B4-BE49-F238E27FC236}">
                    <a16:creationId xmlns:a16="http://schemas.microsoft.com/office/drawing/2014/main" id="{734650FB-BC25-4E70-995E-7D260A91DD33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705" y="2510"/>
                <a:ext cx="2347" cy="204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28"/>
                  </a:avLst>
                </a:prstTxWarp>
              </a:bodyPr>
              <a:lstStyle/>
              <a:p>
                <a:pPr algn="ctr" fontAlgn="auto"/>
                <a:r>
                  <a:rPr lang="it-IT" kern="10">
                    <a:ln w="9525" cap="sq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solidFill>
                      <a:schemeClr val="accent1"/>
                    </a:solidFill>
                    <a:effectLst>
                      <a:outerShdw dist="35921" dir="2700000" algn="ctr" rotWithShape="0">
                        <a:srgbClr val="868686"/>
                      </a:outerShdw>
                    </a:effectLst>
                    <a:latin typeface="Arial Black" panose="020B0A04020102020204" pitchFamily="34" charset="0"/>
                  </a:rPr>
                  <a:t>Reputazione</a:t>
                </a:r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4CDA867E-837A-46A6-BCD4-FC270AB07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564B-A809-49E8-9441-25F529DD6449}" type="slidenum">
              <a:rPr lang="it-IT" altLang="it-IT"/>
              <a:pPr/>
              <a:t>29</a:t>
            </a:fld>
            <a:endParaRPr lang="it-IT" altLang="it-IT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E1E7B7B0-50F6-4933-9E57-962E9A8D49BA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743200" y="762000"/>
            <a:ext cx="5562600" cy="725488"/>
          </a:xfrm>
          <a:noFill/>
          <a:ln/>
        </p:spPr>
        <p:txBody>
          <a:bodyPr/>
          <a:lstStyle/>
          <a:p>
            <a:r>
              <a:rPr lang="it-IT" altLang="it-IT" sz="3600"/>
              <a:t>VANTAGGI PSICOLOGICI</a:t>
            </a:r>
            <a:endParaRPr lang="it-IT" altLang="it-IT"/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CC8D6B50-393F-430F-9584-EE74BA572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743200"/>
            <a:ext cx="35814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7350" indent="-3873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FFFF00"/>
              </a:buClr>
              <a:buFont typeface="CommonBullets" pitchFamily="34" charset="2"/>
              <a:buChar char="["/>
            </a:pPr>
            <a:r>
              <a:rPr kumimoji="0" lang="it-IT" altLang="it-IT" sz="3200" b="1" i="1">
                <a:solidFill>
                  <a:schemeClr val="bg1"/>
                </a:solidFill>
              </a:rPr>
              <a:t> </a:t>
            </a:r>
            <a:r>
              <a:rPr kumimoji="0" lang="it-IT" altLang="it-IT" sz="3200" b="1" i="1">
                <a:solidFill>
                  <a:schemeClr val="bg2"/>
                </a:solidFill>
              </a:rPr>
              <a:t> </a:t>
            </a:r>
            <a:r>
              <a:rPr kumimoji="0" lang="it-IT" altLang="it-IT" sz="3200" b="1" i="1">
                <a:solidFill>
                  <a:srgbClr val="FFFF00"/>
                </a:solidFill>
              </a:rPr>
              <a:t>Motivazione</a:t>
            </a:r>
            <a:endParaRPr kumimoji="0" lang="it-IT" altLang="it-IT" sz="3200" b="1" i="1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  <a:buClr>
                <a:srgbClr val="FF3300"/>
              </a:buClr>
              <a:buFont typeface="CommonBullets" pitchFamily="34" charset="2"/>
              <a:buChar char="["/>
            </a:pPr>
            <a:r>
              <a:rPr kumimoji="0" lang="it-IT" altLang="it-IT" sz="3200" b="1" i="1">
                <a:solidFill>
                  <a:schemeClr val="bg2"/>
                </a:solidFill>
              </a:rPr>
              <a:t> </a:t>
            </a:r>
            <a:r>
              <a:rPr kumimoji="0" lang="it-IT" altLang="it-IT" sz="3200" b="1" i="1">
                <a:solidFill>
                  <a:srgbClr val="FF3300"/>
                </a:solidFill>
              </a:rPr>
              <a:t>Collaborazione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CommonBullets" pitchFamily="34" charset="2"/>
              <a:buChar char="["/>
            </a:pPr>
            <a:r>
              <a:rPr kumimoji="0" lang="it-IT" altLang="it-IT" sz="3200" b="1" i="1">
                <a:solidFill>
                  <a:schemeClr val="bg2"/>
                </a:solidFill>
              </a:rPr>
              <a:t> </a:t>
            </a:r>
            <a:r>
              <a:rPr kumimoji="0" lang="it-IT" altLang="it-IT" sz="3200" b="1" i="1">
                <a:solidFill>
                  <a:schemeClr val="bg1"/>
                </a:solidFill>
              </a:rPr>
              <a:t>Orgoglio di appartenenza</a:t>
            </a:r>
          </a:p>
        </p:txBody>
      </p:sp>
      <p:grpSp>
        <p:nvGrpSpPr>
          <p:cNvPr id="81932" name="Group 12">
            <a:extLst>
              <a:ext uri="{FF2B5EF4-FFF2-40B4-BE49-F238E27FC236}">
                <a16:creationId xmlns:a16="http://schemas.microsoft.com/office/drawing/2014/main" id="{930796DD-9E3C-437F-8000-5F9AEAB41DA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2514600"/>
            <a:ext cx="3657600" cy="3124200"/>
            <a:chOff x="3120" y="1584"/>
            <a:chExt cx="2304" cy="1968"/>
          </a:xfrm>
        </p:grpSpPr>
        <p:sp>
          <p:nvSpPr>
            <p:cNvPr id="81930" name="AutoShape 10">
              <a:extLst>
                <a:ext uri="{FF2B5EF4-FFF2-40B4-BE49-F238E27FC236}">
                  <a16:creationId xmlns:a16="http://schemas.microsoft.com/office/drawing/2014/main" id="{C2F65CD4-DEDE-430D-B5C8-F4C3533D44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584"/>
              <a:ext cx="480" cy="1968"/>
            </a:xfrm>
            <a:prstGeom prst="rightBrace">
              <a:avLst>
                <a:gd name="adj1" fmla="val 34167"/>
                <a:gd name="adj2" fmla="val 50000"/>
              </a:avLst>
            </a:prstGeom>
            <a:noFill/>
            <a:ln w="127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00"/>
              </a:extrusionClr>
              <a:contourClr>
                <a:srgbClr val="FFFF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kumimoji="0" lang="it-IT" altLang="it-IT">
                <a:solidFill>
                  <a:srgbClr val="FFFF00"/>
                </a:solidFill>
              </a:endParaRPr>
            </a:p>
          </p:txBody>
        </p:sp>
        <p:sp>
          <p:nvSpPr>
            <p:cNvPr id="81931" name="Text Box 11">
              <a:extLst>
                <a:ext uri="{FF2B5EF4-FFF2-40B4-BE49-F238E27FC236}">
                  <a16:creationId xmlns:a16="http://schemas.microsoft.com/office/drawing/2014/main" id="{39D34190-58B9-4FBB-952C-0B578C849F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112"/>
              <a:ext cx="1584" cy="618"/>
            </a:xfrm>
            <a:prstGeom prst="rect">
              <a:avLst/>
            </a:prstGeom>
            <a:solidFill>
              <a:srgbClr val="FFFF00"/>
            </a:solidFill>
            <a:ln w="12700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  <a:flatTx/>
            </a:bodyPr>
            <a:lstStyle/>
            <a:p>
              <a:pPr>
                <a:lnSpc>
                  <a:spcPct val="90000"/>
                </a:lnSpc>
                <a:buFont typeface="CommonBullets" pitchFamily="34" charset="2"/>
                <a:buNone/>
              </a:pPr>
              <a:r>
                <a:rPr kumimoji="0" lang="it-IT" altLang="it-IT" sz="3200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Produttività</a:t>
              </a:r>
            </a:p>
            <a:p>
              <a:pPr>
                <a:lnSpc>
                  <a:spcPct val="90000"/>
                </a:lnSpc>
                <a:buFont typeface="CommonBullets" pitchFamily="34" charset="2"/>
                <a:buNone/>
              </a:pPr>
              <a:r>
                <a:rPr kumimoji="0" lang="it-IT" altLang="it-IT" sz="3200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Assenteismo</a:t>
              </a:r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4">
            <a:extLst>
              <a:ext uri="{FF2B5EF4-FFF2-40B4-BE49-F238E27FC236}">
                <a16:creationId xmlns:a16="http://schemas.microsoft.com/office/drawing/2014/main" id="{624564FF-C3ED-41A0-9672-FE7A6F16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0AD2-321D-4EF3-BAA6-F35E39019E37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EB1A336F-DA98-4CF2-A515-22D6FAE504D9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057400" y="914400"/>
            <a:ext cx="6781800" cy="533400"/>
          </a:xfrm>
          <a:noFill/>
          <a:ln/>
        </p:spPr>
        <p:txBody>
          <a:bodyPr anchor="b"/>
          <a:lstStyle/>
          <a:p>
            <a:pPr algn="ctr"/>
            <a:r>
              <a:rPr lang="it-IT" altLang="it-IT" sz="3200"/>
              <a:t>RICHIESTE DEL MERCATO</a:t>
            </a:r>
            <a:endParaRPr lang="it-IT" altLang="it-IT"/>
          </a:p>
        </p:txBody>
      </p:sp>
      <p:sp>
        <p:nvSpPr>
          <p:cNvPr id="59400" name="Text Box 8">
            <a:extLst>
              <a:ext uri="{FF2B5EF4-FFF2-40B4-BE49-F238E27FC236}">
                <a16:creationId xmlns:a16="http://schemas.microsoft.com/office/drawing/2014/main" id="{9031FF6B-5859-49B3-8B16-F1EB0271A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209800"/>
            <a:ext cx="542925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76250" algn="l"/>
                <a:tab pos="571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476250" algn="l"/>
                <a:tab pos="571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476250" algn="l"/>
                <a:tab pos="571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476250" algn="l"/>
                <a:tab pos="571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476250" algn="l"/>
                <a:tab pos="571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  <a:tab pos="571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  <a:tab pos="571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  <a:tab pos="571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  <a:tab pos="5715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CommonBullets" pitchFamily="34" charset="2"/>
              <a:buChar char="["/>
            </a:pPr>
            <a:r>
              <a:rPr kumimoji="0" lang="it-IT" altLang="it-IT" sz="3200" i="1">
                <a:solidFill>
                  <a:srgbClr val="CC3300"/>
                </a:solidFill>
              </a:rPr>
              <a:t>  </a:t>
            </a:r>
            <a:r>
              <a:rPr kumimoji="0" lang="it-IT" altLang="it-IT" sz="4000" i="1">
                <a:solidFill>
                  <a:srgbClr val="CC3300"/>
                </a:solidFill>
              </a:rPr>
              <a:t>Qualità </a:t>
            </a:r>
            <a:r>
              <a:rPr kumimoji="0" lang="it-IT" altLang="it-IT" sz="3200" i="1">
                <a:solidFill>
                  <a:schemeClr val="bg2"/>
                </a:solidFill>
              </a:rPr>
              <a:t>[anni ‘70]</a:t>
            </a:r>
            <a:endParaRPr kumimoji="0" lang="it-IT" altLang="it-IT" sz="4000" i="1">
              <a:solidFill>
                <a:srgbClr val="CC3300"/>
              </a:solidFill>
            </a:endParaRPr>
          </a:p>
          <a:p>
            <a:pPr>
              <a:spcBef>
                <a:spcPct val="50000"/>
              </a:spcBef>
              <a:buFont typeface="CommonBullets" pitchFamily="34" charset="2"/>
              <a:buChar char="["/>
            </a:pPr>
            <a:r>
              <a:rPr kumimoji="0" lang="it-IT" altLang="it-IT" sz="4000" i="1">
                <a:solidFill>
                  <a:srgbClr val="CC3300"/>
                </a:solidFill>
              </a:rPr>
              <a:t>  </a:t>
            </a:r>
            <a:r>
              <a:rPr kumimoji="0" lang="it-IT" altLang="it-IT" sz="4000" i="1">
                <a:solidFill>
                  <a:srgbClr val="FFFF00"/>
                </a:solidFill>
              </a:rPr>
              <a:t>Ambiente </a:t>
            </a:r>
            <a:r>
              <a:rPr kumimoji="0" lang="it-IT" altLang="it-IT" sz="3200" i="1">
                <a:solidFill>
                  <a:schemeClr val="bg2"/>
                </a:solidFill>
              </a:rPr>
              <a:t>[anni ‘80]</a:t>
            </a:r>
            <a:endParaRPr kumimoji="0" lang="it-IT" altLang="it-IT" sz="4000" i="1">
              <a:solidFill>
                <a:srgbClr val="CC3300"/>
              </a:solidFill>
            </a:endParaRPr>
          </a:p>
          <a:p>
            <a:pPr>
              <a:spcBef>
                <a:spcPct val="50000"/>
              </a:spcBef>
              <a:buFont typeface="CommonBullets" pitchFamily="34" charset="2"/>
              <a:buChar char="["/>
            </a:pPr>
            <a:r>
              <a:rPr kumimoji="0" lang="it-IT" altLang="it-IT" sz="4000" i="1">
                <a:solidFill>
                  <a:srgbClr val="CC3300"/>
                </a:solidFill>
              </a:rPr>
              <a:t>  </a:t>
            </a:r>
            <a:r>
              <a:rPr kumimoji="0" lang="it-IT" altLang="it-IT" sz="4000" i="1">
                <a:solidFill>
                  <a:schemeClr val="bg1"/>
                </a:solidFill>
              </a:rPr>
              <a:t>Responsabilità Sociale 		</a:t>
            </a:r>
            <a:r>
              <a:rPr kumimoji="0" lang="it-IT" altLang="it-IT" sz="3200" i="1">
                <a:solidFill>
                  <a:schemeClr val="bg2"/>
                </a:solidFill>
              </a:rPr>
              <a:t>[anni ‘90]</a:t>
            </a:r>
            <a:endParaRPr kumimoji="0" lang="it-IT" altLang="it-IT" sz="4000" i="1">
              <a:solidFill>
                <a:srgbClr val="CC3300"/>
              </a:solidFill>
            </a:endParaRPr>
          </a:p>
        </p:txBody>
      </p:sp>
      <p:grpSp>
        <p:nvGrpSpPr>
          <p:cNvPr id="59403" name="Group 11">
            <a:extLst>
              <a:ext uri="{FF2B5EF4-FFF2-40B4-BE49-F238E27FC236}">
                <a16:creationId xmlns:a16="http://schemas.microsoft.com/office/drawing/2014/main" id="{DD74E5DA-3B61-42F6-B3C4-5CE9FA5B9C44}"/>
              </a:ext>
            </a:extLst>
          </p:cNvPr>
          <p:cNvGrpSpPr>
            <a:grpSpLocks/>
          </p:cNvGrpSpPr>
          <p:nvPr/>
        </p:nvGrpSpPr>
        <p:grpSpPr bwMode="auto">
          <a:xfrm>
            <a:off x="6743700" y="3371850"/>
            <a:ext cx="2347913" cy="1905000"/>
            <a:chOff x="4248" y="2124"/>
            <a:chExt cx="1479" cy="1200"/>
          </a:xfrm>
        </p:grpSpPr>
        <p:sp>
          <p:nvSpPr>
            <p:cNvPr id="59401" name="Text Box 9">
              <a:extLst>
                <a:ext uri="{FF2B5EF4-FFF2-40B4-BE49-F238E27FC236}">
                  <a16:creationId xmlns:a16="http://schemas.microsoft.com/office/drawing/2014/main" id="{51402F17-0EE4-4E11-8CE8-7F59EE9A01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6" y="2460"/>
              <a:ext cx="114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it-IT" altLang="it-IT" sz="32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VALORI</a:t>
              </a:r>
              <a:endParaRPr kumimoji="0" lang="it-IT" altLang="it-IT" sz="3200">
                <a:solidFill>
                  <a:schemeClr val="hlink"/>
                </a:solidFill>
              </a:endParaRPr>
            </a:p>
          </p:txBody>
        </p:sp>
        <p:sp>
          <p:nvSpPr>
            <p:cNvPr id="59402" name="AutoShape 10">
              <a:extLst>
                <a:ext uri="{FF2B5EF4-FFF2-40B4-BE49-F238E27FC236}">
                  <a16:creationId xmlns:a16="http://schemas.microsoft.com/office/drawing/2014/main" id="{E1C64E26-76A6-4125-BE83-044AD3F01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8" y="2124"/>
              <a:ext cx="252" cy="1200"/>
            </a:xfrm>
            <a:prstGeom prst="rightBrace">
              <a:avLst>
                <a:gd name="adj1" fmla="val 39683"/>
                <a:gd name="adj2" fmla="val 50000"/>
              </a:avLst>
            </a:prstGeom>
            <a:noFill/>
            <a:ln w="12700" cap="sq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D80C3008-2FB8-492A-A60F-0331C6710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CA15-2FA7-4463-945E-875452E96DD5}" type="slidenum">
              <a:rPr lang="it-IT" altLang="it-IT"/>
              <a:pPr/>
              <a:t>30</a:t>
            </a:fld>
            <a:endParaRPr lang="it-IT" altLang="it-IT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70871306-77A7-454A-8E85-E0BCF680CA66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1981200" y="762000"/>
            <a:ext cx="6858000" cy="725488"/>
          </a:xfrm>
          <a:noFill/>
          <a:ln/>
        </p:spPr>
        <p:txBody>
          <a:bodyPr/>
          <a:lstStyle/>
          <a:p>
            <a:r>
              <a:rPr lang="it-IT" altLang="it-IT" sz="3600"/>
              <a:t>VANTAGGI PROFESSSIONALI</a:t>
            </a:r>
            <a:endParaRPr lang="it-IT" altLang="it-IT"/>
          </a:p>
        </p:txBody>
      </p:sp>
      <p:sp>
        <p:nvSpPr>
          <p:cNvPr id="91148" name="Text Box 12">
            <a:extLst>
              <a:ext uri="{FF2B5EF4-FFF2-40B4-BE49-F238E27FC236}">
                <a16:creationId xmlns:a16="http://schemas.microsoft.com/office/drawing/2014/main" id="{CBDACA01-6E44-4204-AA5C-68C7E612A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433638"/>
            <a:ext cx="358140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7350" indent="-3873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Clr>
                <a:srgbClr val="FFFF00"/>
              </a:buClr>
              <a:buFont typeface="CommonBullets" pitchFamily="34" charset="2"/>
              <a:buChar char="["/>
            </a:pPr>
            <a:r>
              <a:rPr kumimoji="0" lang="it-IT" altLang="it-IT" sz="3200" b="1" i="1"/>
              <a:t>Selezione</a:t>
            </a:r>
            <a:r>
              <a:rPr kumimoji="0" lang="it-IT" altLang="it-IT" sz="3200" b="1" i="1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rgbClr val="FFFF00"/>
              </a:buClr>
              <a:buFont typeface="CommonBullets" pitchFamily="34" charset="2"/>
              <a:buChar char="["/>
            </a:pPr>
            <a:r>
              <a:rPr kumimoji="0" lang="it-IT" altLang="it-IT" sz="3600" b="1" i="1">
                <a:solidFill>
                  <a:srgbClr val="D4CC2C"/>
                </a:solidFill>
              </a:rPr>
              <a:t>Carriere</a:t>
            </a:r>
            <a:endParaRPr kumimoji="0" lang="it-IT" altLang="it-IT" sz="3600" b="1" i="1">
              <a:solidFill>
                <a:schemeClr val="bg2"/>
              </a:solidFill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rgbClr val="FF3300"/>
              </a:buClr>
              <a:buFont typeface="CommonBullets" pitchFamily="34" charset="2"/>
              <a:buChar char="["/>
            </a:pPr>
            <a:r>
              <a:rPr kumimoji="0" lang="it-IT" altLang="it-IT" sz="3600" b="1" i="1">
                <a:solidFill>
                  <a:schemeClr val="bg2"/>
                </a:solidFill>
              </a:rPr>
              <a:t> </a:t>
            </a:r>
            <a:r>
              <a:rPr kumimoji="0" lang="it-IT" altLang="it-IT" sz="3600" b="1" i="1">
                <a:solidFill>
                  <a:srgbClr val="FF3300"/>
                </a:solidFill>
              </a:rPr>
              <a:t>Addestramento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chemeClr val="accent1"/>
              </a:buClr>
              <a:buFont typeface="CommonBullets" pitchFamily="34" charset="2"/>
              <a:buChar char="["/>
            </a:pPr>
            <a:r>
              <a:rPr kumimoji="0" lang="it-IT" altLang="it-IT" sz="3600" b="1" i="1">
                <a:solidFill>
                  <a:schemeClr val="bg2"/>
                </a:solidFill>
              </a:rPr>
              <a:t> </a:t>
            </a:r>
            <a:r>
              <a:rPr kumimoji="0" lang="it-IT" altLang="it-IT" sz="3600" b="1" i="1">
                <a:solidFill>
                  <a:schemeClr val="bg1"/>
                </a:solidFill>
              </a:rPr>
              <a:t>Responsabilità</a:t>
            </a:r>
            <a:endParaRPr kumimoji="0" lang="it-IT" altLang="it-IT" sz="4000" b="1" i="1">
              <a:solidFill>
                <a:schemeClr val="bg1"/>
              </a:solidFill>
            </a:endParaRPr>
          </a:p>
        </p:txBody>
      </p:sp>
      <p:grpSp>
        <p:nvGrpSpPr>
          <p:cNvPr id="91149" name="Group 13">
            <a:extLst>
              <a:ext uri="{FF2B5EF4-FFF2-40B4-BE49-F238E27FC236}">
                <a16:creationId xmlns:a16="http://schemas.microsoft.com/office/drawing/2014/main" id="{809CA012-7023-4675-A1AB-B9E75748D73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2514600"/>
            <a:ext cx="3657600" cy="3124200"/>
            <a:chOff x="3120" y="1584"/>
            <a:chExt cx="2304" cy="1968"/>
          </a:xfrm>
        </p:grpSpPr>
        <p:sp>
          <p:nvSpPr>
            <p:cNvPr id="91150" name="AutoShape 14">
              <a:extLst>
                <a:ext uri="{FF2B5EF4-FFF2-40B4-BE49-F238E27FC236}">
                  <a16:creationId xmlns:a16="http://schemas.microsoft.com/office/drawing/2014/main" id="{9C270B4B-6365-4F5B-BC2B-BDBA276C6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584"/>
              <a:ext cx="480" cy="1968"/>
            </a:xfrm>
            <a:prstGeom prst="rightBrace">
              <a:avLst>
                <a:gd name="adj1" fmla="val 34167"/>
                <a:gd name="adj2" fmla="val 50000"/>
              </a:avLst>
            </a:prstGeom>
            <a:noFill/>
            <a:ln w="127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00"/>
              </a:extrusionClr>
              <a:contourClr>
                <a:srgbClr val="FFFF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kumimoji="0" lang="it-IT" altLang="it-IT">
                <a:solidFill>
                  <a:srgbClr val="FFFF00"/>
                </a:solidFill>
              </a:endParaRPr>
            </a:p>
          </p:txBody>
        </p:sp>
        <p:sp>
          <p:nvSpPr>
            <p:cNvPr id="91151" name="Text Box 15">
              <a:extLst>
                <a:ext uri="{FF2B5EF4-FFF2-40B4-BE49-F238E27FC236}">
                  <a16:creationId xmlns:a16="http://schemas.microsoft.com/office/drawing/2014/main" id="{9E84158E-C568-40CD-8925-8AD3F8F7A2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112"/>
              <a:ext cx="1584" cy="618"/>
            </a:xfrm>
            <a:prstGeom prst="rect">
              <a:avLst/>
            </a:prstGeom>
            <a:solidFill>
              <a:srgbClr val="FFFF00"/>
            </a:solidFill>
            <a:ln w="12700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  <a:flatTx/>
            </a:bodyPr>
            <a:lstStyle/>
            <a:p>
              <a:pPr>
                <a:lnSpc>
                  <a:spcPct val="90000"/>
                </a:lnSpc>
                <a:buFont typeface="CommonBullets" pitchFamily="34" charset="2"/>
                <a:buNone/>
              </a:pPr>
              <a:r>
                <a:rPr kumimoji="0" lang="it-IT" altLang="it-IT" sz="3200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Produttività</a:t>
              </a:r>
            </a:p>
            <a:p>
              <a:pPr>
                <a:lnSpc>
                  <a:spcPct val="90000"/>
                </a:lnSpc>
                <a:buFont typeface="CommonBullets" pitchFamily="34" charset="2"/>
                <a:buNone/>
              </a:pPr>
              <a:r>
                <a:rPr kumimoji="0" lang="it-IT" altLang="it-IT" sz="3200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Assenteismo</a:t>
              </a:r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1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1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8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293C7D74-3E67-4D48-8133-E6C1176C6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E75D-2F26-47BC-A4D5-E41C18E2BA20}" type="slidenum">
              <a:rPr lang="it-IT" altLang="it-IT"/>
              <a:pPr/>
              <a:t>31</a:t>
            </a:fld>
            <a:endParaRPr lang="it-IT" altLang="it-IT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C3B4A373-6AAF-4139-AB8B-402E6CA95EE1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209800" y="762000"/>
            <a:ext cx="6858000" cy="725488"/>
          </a:xfrm>
          <a:noFill/>
          <a:ln/>
        </p:spPr>
        <p:txBody>
          <a:bodyPr/>
          <a:lstStyle/>
          <a:p>
            <a:r>
              <a:rPr lang="it-IT" altLang="it-IT" sz="3600"/>
              <a:t>VANTAGGI AMBIENTALI</a:t>
            </a:r>
            <a:endParaRPr lang="it-IT" altLang="it-IT"/>
          </a:p>
        </p:txBody>
      </p:sp>
      <p:sp>
        <p:nvSpPr>
          <p:cNvPr id="92167" name="Text Box 7">
            <a:extLst>
              <a:ext uri="{FF2B5EF4-FFF2-40B4-BE49-F238E27FC236}">
                <a16:creationId xmlns:a16="http://schemas.microsoft.com/office/drawing/2014/main" id="{75536B6F-29B0-456F-92BD-5614FFB85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428875"/>
            <a:ext cx="4411663" cy="326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7350" indent="-3873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150000"/>
              </a:spcBef>
              <a:buClr>
                <a:srgbClr val="FFFF00"/>
              </a:buClr>
              <a:buFont typeface="CommonBullets" pitchFamily="34" charset="2"/>
              <a:buChar char="["/>
            </a:pPr>
            <a:r>
              <a:rPr kumimoji="0" lang="it-IT" altLang="it-IT" sz="3200" b="1" i="1">
                <a:solidFill>
                  <a:schemeClr val="bg1"/>
                </a:solidFill>
              </a:rPr>
              <a:t> </a:t>
            </a:r>
            <a:r>
              <a:rPr kumimoji="0" lang="it-IT" altLang="it-IT" sz="3200" b="1" i="1">
                <a:solidFill>
                  <a:srgbClr val="FFFF00"/>
                </a:solidFill>
              </a:rPr>
              <a:t>Condizioni di lavoro quotidiano (cicli)</a:t>
            </a:r>
            <a:endParaRPr kumimoji="0" lang="it-IT" altLang="it-IT" sz="3200" b="1" i="1">
              <a:solidFill>
                <a:schemeClr val="bg2"/>
              </a:solidFill>
            </a:endParaRPr>
          </a:p>
          <a:p>
            <a:pPr>
              <a:spcBef>
                <a:spcPct val="150000"/>
              </a:spcBef>
              <a:buClr>
                <a:srgbClr val="FF3300"/>
              </a:buClr>
              <a:buFont typeface="CommonBullets" pitchFamily="34" charset="2"/>
              <a:buChar char="["/>
            </a:pPr>
            <a:r>
              <a:rPr kumimoji="0" lang="it-IT" altLang="it-IT" sz="3200" b="1" i="1">
                <a:solidFill>
                  <a:schemeClr val="bg2"/>
                </a:solidFill>
              </a:rPr>
              <a:t> </a:t>
            </a:r>
            <a:r>
              <a:rPr kumimoji="0" lang="it-IT" altLang="it-IT" sz="3200" b="1" i="1">
                <a:solidFill>
                  <a:srgbClr val="FF3300"/>
                </a:solidFill>
              </a:rPr>
              <a:t>Condizioni di lavoro di lungo periodo (salute-sicurezza)</a:t>
            </a:r>
            <a:endParaRPr kumimoji="0" lang="it-IT" altLang="it-IT" sz="3200" b="1" i="1">
              <a:solidFill>
                <a:schemeClr val="bg1"/>
              </a:solidFill>
            </a:endParaRPr>
          </a:p>
        </p:txBody>
      </p:sp>
      <p:grpSp>
        <p:nvGrpSpPr>
          <p:cNvPr id="92168" name="Group 8">
            <a:extLst>
              <a:ext uri="{FF2B5EF4-FFF2-40B4-BE49-F238E27FC236}">
                <a16:creationId xmlns:a16="http://schemas.microsoft.com/office/drawing/2014/main" id="{B1143ABA-AEA9-48F4-B3E5-49BC9CE89744}"/>
              </a:ext>
            </a:extLst>
          </p:cNvPr>
          <p:cNvGrpSpPr>
            <a:grpSpLocks/>
          </p:cNvGrpSpPr>
          <p:nvPr/>
        </p:nvGrpSpPr>
        <p:grpSpPr bwMode="auto">
          <a:xfrm>
            <a:off x="5249863" y="2514600"/>
            <a:ext cx="3657600" cy="3124200"/>
            <a:chOff x="3120" y="1584"/>
            <a:chExt cx="2304" cy="1968"/>
          </a:xfrm>
        </p:grpSpPr>
        <p:sp>
          <p:nvSpPr>
            <p:cNvPr id="92169" name="AutoShape 9">
              <a:extLst>
                <a:ext uri="{FF2B5EF4-FFF2-40B4-BE49-F238E27FC236}">
                  <a16:creationId xmlns:a16="http://schemas.microsoft.com/office/drawing/2014/main" id="{AC500375-974E-430F-ADB2-CE6CE3A286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584"/>
              <a:ext cx="480" cy="1968"/>
            </a:xfrm>
            <a:prstGeom prst="rightBrace">
              <a:avLst>
                <a:gd name="adj1" fmla="val 34167"/>
                <a:gd name="adj2" fmla="val 50000"/>
              </a:avLst>
            </a:prstGeom>
            <a:noFill/>
            <a:ln w="127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00"/>
              </a:extrusionClr>
              <a:contourClr>
                <a:srgbClr val="FFFF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kumimoji="0" lang="it-IT" altLang="it-IT">
                <a:solidFill>
                  <a:srgbClr val="FFFF00"/>
                </a:solidFill>
              </a:endParaRPr>
            </a:p>
          </p:txBody>
        </p:sp>
        <p:sp>
          <p:nvSpPr>
            <p:cNvPr id="92170" name="Text Box 10">
              <a:extLst>
                <a:ext uri="{FF2B5EF4-FFF2-40B4-BE49-F238E27FC236}">
                  <a16:creationId xmlns:a16="http://schemas.microsoft.com/office/drawing/2014/main" id="{99BD49BC-923F-4FCA-865E-A11413AC4A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112"/>
              <a:ext cx="1584" cy="618"/>
            </a:xfrm>
            <a:prstGeom prst="rect">
              <a:avLst/>
            </a:prstGeom>
            <a:solidFill>
              <a:srgbClr val="FFFF00"/>
            </a:solidFill>
            <a:ln w="12700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  <a:flatTx/>
            </a:bodyPr>
            <a:lstStyle/>
            <a:p>
              <a:pPr>
                <a:lnSpc>
                  <a:spcPct val="90000"/>
                </a:lnSpc>
                <a:buFont typeface="CommonBullets" pitchFamily="34" charset="2"/>
                <a:buNone/>
              </a:pPr>
              <a:r>
                <a:rPr kumimoji="0" lang="it-IT" altLang="it-IT" sz="3200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Produttività</a:t>
              </a:r>
            </a:p>
            <a:p>
              <a:pPr>
                <a:lnSpc>
                  <a:spcPct val="90000"/>
                </a:lnSpc>
                <a:buFont typeface="CommonBullets" pitchFamily="34" charset="2"/>
                <a:buNone/>
              </a:pPr>
              <a:r>
                <a:rPr kumimoji="0" lang="it-IT" altLang="it-IT" sz="3200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Assenteismo</a:t>
              </a:r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88C54C17-B3C2-42F4-AC49-DA53D300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3082-5F44-4B14-A411-2DD939757E8E}" type="slidenum">
              <a:rPr lang="it-IT" altLang="it-IT"/>
              <a:pPr/>
              <a:t>32</a:t>
            </a:fld>
            <a:endParaRPr lang="it-IT" altLang="it-IT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6D934EB5-D719-4471-B6C2-E36DF330B92A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209800" y="762000"/>
            <a:ext cx="6858000" cy="725488"/>
          </a:xfrm>
          <a:noFill/>
          <a:ln/>
        </p:spPr>
        <p:txBody>
          <a:bodyPr/>
          <a:lstStyle/>
          <a:p>
            <a:r>
              <a:rPr lang="it-IT" altLang="it-IT" sz="3600"/>
              <a:t>VANTAGGI SINDACALI</a:t>
            </a:r>
            <a:endParaRPr lang="it-IT" altLang="it-IT"/>
          </a:p>
        </p:txBody>
      </p:sp>
      <p:sp>
        <p:nvSpPr>
          <p:cNvPr id="93191" name="Text Box 7">
            <a:extLst>
              <a:ext uri="{FF2B5EF4-FFF2-40B4-BE49-F238E27FC236}">
                <a16:creationId xmlns:a16="http://schemas.microsoft.com/office/drawing/2014/main" id="{0813EAF8-17BF-40BD-B2DA-AE5C8CD71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455863"/>
            <a:ext cx="4198938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74663" indent="-47466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516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100000"/>
              </a:spcBef>
              <a:buClr>
                <a:srgbClr val="FFFF00"/>
              </a:buClr>
              <a:buFont typeface="CommonBullets" pitchFamily="34" charset="2"/>
              <a:buChar char="["/>
            </a:pPr>
            <a:r>
              <a:rPr kumimoji="0" lang="it-IT" altLang="it-IT" sz="3200" b="1" i="1">
                <a:solidFill>
                  <a:srgbClr val="FFFF00"/>
                </a:solidFill>
              </a:rPr>
              <a:t>Rappresentanza</a:t>
            </a:r>
            <a:endParaRPr kumimoji="0" lang="it-IT" altLang="it-IT" sz="3200" b="1" i="1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spcBef>
                <a:spcPct val="100000"/>
              </a:spcBef>
              <a:buClr>
                <a:srgbClr val="FF3300"/>
              </a:buClr>
              <a:buFont typeface="CommonBullets" pitchFamily="34" charset="2"/>
              <a:buChar char="["/>
            </a:pPr>
            <a:r>
              <a:rPr kumimoji="0" lang="it-IT" altLang="it-IT" sz="3200" b="1" i="1">
                <a:solidFill>
                  <a:srgbClr val="FF3300"/>
                </a:solidFill>
              </a:rPr>
              <a:t>Contrattazione di lungo periodo</a:t>
            </a:r>
          </a:p>
          <a:p>
            <a:pPr>
              <a:lnSpc>
                <a:spcPct val="90000"/>
              </a:lnSpc>
              <a:spcBef>
                <a:spcPct val="100000"/>
              </a:spcBef>
              <a:buClr>
                <a:schemeClr val="accent1"/>
              </a:buClr>
              <a:buFont typeface="CommonBullets" pitchFamily="34" charset="2"/>
              <a:buChar char="["/>
            </a:pPr>
            <a:r>
              <a:rPr kumimoji="0" lang="it-IT" altLang="it-IT" sz="3200" b="1" i="1">
                <a:solidFill>
                  <a:schemeClr val="bg1"/>
                </a:solidFill>
              </a:rPr>
              <a:t>Relazioni industriali</a:t>
            </a:r>
            <a:r>
              <a:rPr kumimoji="0" lang="it-IT" altLang="it-IT" sz="3200" b="1" i="1">
                <a:solidFill>
                  <a:schemeClr val="bg2"/>
                </a:solidFill>
              </a:rPr>
              <a:t> </a:t>
            </a:r>
            <a:r>
              <a:rPr kumimoji="0" lang="it-IT" altLang="it-IT" sz="3200" b="1" i="1">
                <a:solidFill>
                  <a:schemeClr val="bg1"/>
                </a:solidFill>
              </a:rPr>
              <a:t>trasparenti</a:t>
            </a:r>
          </a:p>
        </p:txBody>
      </p:sp>
      <p:grpSp>
        <p:nvGrpSpPr>
          <p:cNvPr id="93192" name="Group 8">
            <a:extLst>
              <a:ext uri="{FF2B5EF4-FFF2-40B4-BE49-F238E27FC236}">
                <a16:creationId xmlns:a16="http://schemas.microsoft.com/office/drawing/2014/main" id="{FE8935F2-E7A5-46B1-AC6C-50D6A405CC65}"/>
              </a:ext>
            </a:extLst>
          </p:cNvPr>
          <p:cNvGrpSpPr>
            <a:grpSpLocks/>
          </p:cNvGrpSpPr>
          <p:nvPr/>
        </p:nvGrpSpPr>
        <p:grpSpPr bwMode="auto">
          <a:xfrm>
            <a:off x="5232400" y="2514600"/>
            <a:ext cx="3657600" cy="3124200"/>
            <a:chOff x="3120" y="1584"/>
            <a:chExt cx="2304" cy="1968"/>
          </a:xfrm>
        </p:grpSpPr>
        <p:sp>
          <p:nvSpPr>
            <p:cNvPr id="93193" name="AutoShape 9">
              <a:extLst>
                <a:ext uri="{FF2B5EF4-FFF2-40B4-BE49-F238E27FC236}">
                  <a16:creationId xmlns:a16="http://schemas.microsoft.com/office/drawing/2014/main" id="{D5B929C1-99CA-4364-9921-1C4530A62D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584"/>
              <a:ext cx="480" cy="1968"/>
            </a:xfrm>
            <a:prstGeom prst="rightBrace">
              <a:avLst>
                <a:gd name="adj1" fmla="val 34167"/>
                <a:gd name="adj2" fmla="val 50000"/>
              </a:avLst>
            </a:prstGeom>
            <a:noFill/>
            <a:ln w="127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00"/>
              </a:extrusionClr>
              <a:contourClr>
                <a:srgbClr val="FFFF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kumimoji="0" lang="it-IT" altLang="it-IT">
                <a:solidFill>
                  <a:srgbClr val="FFFF00"/>
                </a:solidFill>
              </a:endParaRPr>
            </a:p>
          </p:txBody>
        </p:sp>
        <p:sp>
          <p:nvSpPr>
            <p:cNvPr id="93194" name="Text Box 10">
              <a:extLst>
                <a:ext uri="{FF2B5EF4-FFF2-40B4-BE49-F238E27FC236}">
                  <a16:creationId xmlns:a16="http://schemas.microsoft.com/office/drawing/2014/main" id="{188F1329-E4CF-4594-AD3A-0C9D730560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112"/>
              <a:ext cx="1584" cy="618"/>
            </a:xfrm>
            <a:prstGeom prst="rect">
              <a:avLst/>
            </a:prstGeom>
            <a:solidFill>
              <a:srgbClr val="FFFF00"/>
            </a:solidFill>
            <a:ln w="12700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  <a:flatTx/>
            </a:bodyPr>
            <a:lstStyle/>
            <a:p>
              <a:pPr>
                <a:lnSpc>
                  <a:spcPct val="90000"/>
                </a:lnSpc>
                <a:buFont typeface="CommonBullets" pitchFamily="34" charset="2"/>
                <a:buNone/>
              </a:pPr>
              <a:r>
                <a:rPr kumimoji="0" lang="it-IT" altLang="it-IT" sz="3200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Produttività</a:t>
              </a:r>
            </a:p>
            <a:p>
              <a:pPr>
                <a:lnSpc>
                  <a:spcPct val="90000"/>
                </a:lnSpc>
                <a:buFont typeface="CommonBullets" pitchFamily="34" charset="2"/>
                <a:buNone/>
              </a:pPr>
              <a:r>
                <a:rPr kumimoji="0" lang="it-IT" altLang="it-IT" sz="3200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Assenteismo</a:t>
              </a:r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55167DE5-6D81-45C6-891A-094090DA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85CE-A482-4E3D-840C-702DBD244D2B}" type="slidenum">
              <a:rPr lang="it-IT" altLang="it-IT"/>
              <a:pPr/>
              <a:t>33</a:t>
            </a:fld>
            <a:endParaRPr lang="it-IT" altLang="it-IT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A38B2E6A-E969-43C6-9645-B43E666273A6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895600" y="762000"/>
            <a:ext cx="4953000" cy="725488"/>
          </a:xfrm>
          <a:noFill/>
          <a:ln/>
        </p:spPr>
        <p:txBody>
          <a:bodyPr/>
          <a:lstStyle/>
          <a:p>
            <a:r>
              <a:rPr lang="it-IT" altLang="it-IT" sz="3600"/>
              <a:t>VANTAGGI SOCIALI</a:t>
            </a:r>
            <a:endParaRPr lang="it-IT" altLang="it-IT"/>
          </a:p>
        </p:txBody>
      </p:sp>
      <p:sp>
        <p:nvSpPr>
          <p:cNvPr id="94214" name="Text Box 6">
            <a:extLst>
              <a:ext uri="{FF2B5EF4-FFF2-40B4-BE49-F238E27FC236}">
                <a16:creationId xmlns:a16="http://schemas.microsoft.com/office/drawing/2014/main" id="{108BE483-75DE-4058-880C-1C54560AB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549525"/>
            <a:ext cx="3581400" cy="289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7350" indent="-371475">
              <a:tabLst>
                <a:tab pos="863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>
              <a:tabLst>
                <a:tab pos="863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>
              <a:tabLst>
                <a:tab pos="863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863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863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150000"/>
              </a:spcBef>
              <a:buClr>
                <a:srgbClr val="FFFF00"/>
              </a:buClr>
              <a:buFont typeface="CommonBullets" pitchFamily="34" charset="2"/>
              <a:buChar char="["/>
            </a:pPr>
            <a:r>
              <a:rPr kumimoji="0" lang="it-IT" altLang="it-IT" sz="3600" b="1" i="1">
                <a:solidFill>
                  <a:srgbClr val="FFFF00"/>
                </a:solidFill>
              </a:rPr>
              <a:t>Protezione      sociale</a:t>
            </a:r>
            <a:endParaRPr kumimoji="0" lang="it-IT" altLang="it-IT" sz="3600" b="1" i="1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spcBef>
                <a:spcPct val="150000"/>
              </a:spcBef>
              <a:buClr>
                <a:srgbClr val="FF3300"/>
              </a:buClr>
              <a:buFont typeface="CommonBullets" pitchFamily="34" charset="2"/>
              <a:buChar char="["/>
            </a:pPr>
            <a:r>
              <a:rPr kumimoji="0" lang="it-IT" altLang="it-IT" sz="3600" b="1" i="1">
                <a:solidFill>
                  <a:schemeClr val="bg2"/>
                </a:solidFill>
              </a:rPr>
              <a:t> </a:t>
            </a:r>
            <a:r>
              <a:rPr kumimoji="0" lang="it-IT" altLang="it-IT" sz="3600" b="1" i="1">
                <a:solidFill>
                  <a:srgbClr val="FF3300"/>
                </a:solidFill>
              </a:rPr>
              <a:t>Libertà fondamentali</a:t>
            </a:r>
            <a:endParaRPr kumimoji="0" lang="it-IT" altLang="it-IT" sz="3600" b="1" i="1">
              <a:solidFill>
                <a:schemeClr val="bg1"/>
              </a:solidFill>
            </a:endParaRPr>
          </a:p>
        </p:txBody>
      </p:sp>
      <p:grpSp>
        <p:nvGrpSpPr>
          <p:cNvPr id="94215" name="Group 7">
            <a:extLst>
              <a:ext uri="{FF2B5EF4-FFF2-40B4-BE49-F238E27FC236}">
                <a16:creationId xmlns:a16="http://schemas.microsoft.com/office/drawing/2014/main" id="{D20EE39F-15AC-48DB-A2A6-6AFFE3161FD4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2514600"/>
            <a:ext cx="3657600" cy="3124200"/>
            <a:chOff x="3120" y="1584"/>
            <a:chExt cx="2304" cy="1968"/>
          </a:xfrm>
        </p:grpSpPr>
        <p:sp>
          <p:nvSpPr>
            <p:cNvPr id="94216" name="AutoShape 8">
              <a:extLst>
                <a:ext uri="{FF2B5EF4-FFF2-40B4-BE49-F238E27FC236}">
                  <a16:creationId xmlns:a16="http://schemas.microsoft.com/office/drawing/2014/main" id="{59895A4B-69A7-493A-8E9B-1E726150D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584"/>
              <a:ext cx="480" cy="1968"/>
            </a:xfrm>
            <a:prstGeom prst="rightBrace">
              <a:avLst>
                <a:gd name="adj1" fmla="val 34167"/>
                <a:gd name="adj2" fmla="val 50000"/>
              </a:avLst>
            </a:prstGeom>
            <a:noFill/>
            <a:ln w="127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00"/>
              </a:extrusionClr>
              <a:contourClr>
                <a:srgbClr val="FFFF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kumimoji="0" lang="it-IT" altLang="it-IT">
                <a:solidFill>
                  <a:srgbClr val="FFFF00"/>
                </a:solidFill>
              </a:endParaRPr>
            </a:p>
          </p:txBody>
        </p:sp>
        <p:sp>
          <p:nvSpPr>
            <p:cNvPr id="94217" name="Text Box 9">
              <a:extLst>
                <a:ext uri="{FF2B5EF4-FFF2-40B4-BE49-F238E27FC236}">
                  <a16:creationId xmlns:a16="http://schemas.microsoft.com/office/drawing/2014/main" id="{9AC0E0A8-D770-4366-89AD-80F2C2056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112"/>
              <a:ext cx="1584" cy="618"/>
            </a:xfrm>
            <a:prstGeom prst="rect">
              <a:avLst/>
            </a:prstGeom>
            <a:solidFill>
              <a:srgbClr val="FFFF00"/>
            </a:solidFill>
            <a:ln w="12700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  <a:flatTx/>
            </a:bodyPr>
            <a:lstStyle/>
            <a:p>
              <a:pPr>
                <a:lnSpc>
                  <a:spcPct val="90000"/>
                </a:lnSpc>
                <a:buFont typeface="CommonBullets" pitchFamily="34" charset="2"/>
                <a:buNone/>
              </a:pPr>
              <a:r>
                <a:rPr kumimoji="0" lang="it-IT" altLang="it-IT" sz="3200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Produttività</a:t>
              </a:r>
            </a:p>
            <a:p>
              <a:pPr>
                <a:lnSpc>
                  <a:spcPct val="90000"/>
                </a:lnSpc>
                <a:buFont typeface="CommonBullets" pitchFamily="34" charset="2"/>
                <a:buNone/>
              </a:pPr>
              <a:r>
                <a:rPr kumimoji="0" lang="it-IT" altLang="it-IT" sz="3200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Assenteismo</a:t>
              </a:r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4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egnaposto numero diapositiva 5">
            <a:extLst>
              <a:ext uri="{FF2B5EF4-FFF2-40B4-BE49-F238E27FC236}">
                <a16:creationId xmlns:a16="http://schemas.microsoft.com/office/drawing/2014/main" id="{D32A93CF-63D9-4806-A4A0-12BB83895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BEE5-0D8B-4028-851F-1A29D2BED389}" type="slidenum">
              <a:rPr lang="it-IT" altLang="it-IT"/>
              <a:pPr/>
              <a:t>34</a:t>
            </a:fld>
            <a:endParaRPr lang="it-IT" altLang="it-IT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E3BC95E2-3E0B-4D66-A398-075B75369693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3810000" y="762000"/>
            <a:ext cx="3429000" cy="725488"/>
          </a:xfrm>
          <a:noFill/>
          <a:ln/>
        </p:spPr>
        <p:txBody>
          <a:bodyPr/>
          <a:lstStyle/>
          <a:p>
            <a:r>
              <a:rPr lang="it-IT" altLang="it-IT" sz="3600"/>
              <a:t>IN SINTESI</a:t>
            </a:r>
            <a:endParaRPr lang="it-IT" altLang="it-IT"/>
          </a:p>
        </p:txBody>
      </p:sp>
      <p:grpSp>
        <p:nvGrpSpPr>
          <p:cNvPr id="99403" name="Group 75">
            <a:extLst>
              <a:ext uri="{FF2B5EF4-FFF2-40B4-BE49-F238E27FC236}">
                <a16:creationId xmlns:a16="http://schemas.microsoft.com/office/drawing/2014/main" id="{1664BF32-3048-4C27-996E-4085458E943E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1371600"/>
            <a:ext cx="5181600" cy="4876800"/>
            <a:chOff x="1776" y="864"/>
            <a:chExt cx="3264" cy="3072"/>
          </a:xfrm>
        </p:grpSpPr>
        <p:grpSp>
          <p:nvGrpSpPr>
            <p:cNvPr id="99343" name="Group 15">
              <a:extLst>
                <a:ext uri="{FF2B5EF4-FFF2-40B4-BE49-F238E27FC236}">
                  <a16:creationId xmlns:a16="http://schemas.microsoft.com/office/drawing/2014/main" id="{03F28EC9-84A0-45AA-9640-584ADB0010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864"/>
              <a:ext cx="3264" cy="3072"/>
              <a:chOff x="1785" y="1065"/>
              <a:chExt cx="2632" cy="2632"/>
            </a:xfrm>
          </p:grpSpPr>
          <p:grpSp>
            <p:nvGrpSpPr>
              <p:cNvPr id="99341" name="Group 13">
                <a:extLst>
                  <a:ext uri="{FF2B5EF4-FFF2-40B4-BE49-F238E27FC236}">
                    <a16:creationId xmlns:a16="http://schemas.microsoft.com/office/drawing/2014/main" id="{305A116C-0E39-4E49-80D9-090305C28C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85" y="1065"/>
                <a:ext cx="2632" cy="2632"/>
                <a:chOff x="1785" y="1065"/>
                <a:chExt cx="2632" cy="2632"/>
              </a:xfrm>
            </p:grpSpPr>
            <p:grpSp>
              <p:nvGrpSpPr>
                <p:cNvPr id="99339" name="Group 11">
                  <a:extLst>
                    <a:ext uri="{FF2B5EF4-FFF2-40B4-BE49-F238E27FC236}">
                      <a16:creationId xmlns:a16="http://schemas.microsoft.com/office/drawing/2014/main" id="{E2E254A8-611F-4F6C-B3D1-071C003510C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85" y="1065"/>
                  <a:ext cx="2632" cy="2632"/>
                  <a:chOff x="1785" y="1065"/>
                  <a:chExt cx="2632" cy="2632"/>
                </a:xfrm>
              </p:grpSpPr>
              <p:grpSp>
                <p:nvGrpSpPr>
                  <p:cNvPr id="99337" name="Group 9">
                    <a:extLst>
                      <a:ext uri="{FF2B5EF4-FFF2-40B4-BE49-F238E27FC236}">
                        <a16:creationId xmlns:a16="http://schemas.microsoft.com/office/drawing/2014/main" id="{BDF68582-3754-47EB-ADC0-F3D440D36B9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785" y="1065"/>
                    <a:ext cx="2632" cy="2632"/>
                    <a:chOff x="1785" y="1065"/>
                    <a:chExt cx="2632" cy="2632"/>
                  </a:xfrm>
                </p:grpSpPr>
                <p:sp>
                  <p:nvSpPr>
                    <p:cNvPr id="99335" name="Oval 7">
                      <a:extLst>
                        <a:ext uri="{FF2B5EF4-FFF2-40B4-BE49-F238E27FC236}">
                          <a16:creationId xmlns:a16="http://schemas.microsoft.com/office/drawing/2014/main" id="{221C9A05-FD27-4D1C-A623-DBDD7B7BFF8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5" y="1065"/>
                      <a:ext cx="2632" cy="263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99336" name="Oval 8">
                      <a:extLst>
                        <a:ext uri="{FF2B5EF4-FFF2-40B4-BE49-F238E27FC236}">
                          <a16:creationId xmlns:a16="http://schemas.microsoft.com/office/drawing/2014/main" id="{EF669A6D-C091-4652-B3CF-23CC3022614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64" y="1330"/>
                      <a:ext cx="2072" cy="209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99338" name="Oval 10">
                    <a:extLst>
                      <a:ext uri="{FF2B5EF4-FFF2-40B4-BE49-F238E27FC236}">
                        <a16:creationId xmlns:a16="http://schemas.microsoft.com/office/drawing/2014/main" id="{716102BD-7F1B-492A-9B8A-DE41EF2AA5E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44" y="1614"/>
                    <a:ext cx="1512" cy="1524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99340" name="Oval 12">
                  <a:extLst>
                    <a:ext uri="{FF2B5EF4-FFF2-40B4-BE49-F238E27FC236}">
                      <a16:creationId xmlns:a16="http://schemas.microsoft.com/office/drawing/2014/main" id="{9A86E13F-06D1-4F1C-B808-18279C9776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9" y="1893"/>
                  <a:ext cx="962" cy="966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99342" name="Oval 14">
                <a:extLst>
                  <a:ext uri="{FF2B5EF4-FFF2-40B4-BE49-F238E27FC236}">
                    <a16:creationId xmlns:a16="http://schemas.microsoft.com/office/drawing/2014/main" id="{74A0D85E-822B-4BAD-AD87-5B615B84A6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8" y="2172"/>
                <a:ext cx="404" cy="40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99396" name="WordArt 68">
              <a:extLst>
                <a:ext uri="{FF2B5EF4-FFF2-40B4-BE49-F238E27FC236}">
                  <a16:creationId xmlns:a16="http://schemas.microsoft.com/office/drawing/2014/main" id="{D2DB316D-6A1A-4F17-9A1D-65F776054BC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586" y="1392"/>
              <a:ext cx="1638" cy="91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it-IT" sz="3600" kern="10">
                  <a:ln w="9525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CC3300"/>
                  </a:solidFill>
                  <a:latin typeface="Arial Black" panose="020B0A04020102020204" pitchFamily="34" charset="0"/>
                </a:rPr>
                <a:t>PROFITTO</a:t>
              </a:r>
            </a:p>
          </p:txBody>
        </p:sp>
        <p:sp>
          <p:nvSpPr>
            <p:cNvPr id="99402" name="WordArt 74">
              <a:extLst>
                <a:ext uri="{FF2B5EF4-FFF2-40B4-BE49-F238E27FC236}">
                  <a16:creationId xmlns:a16="http://schemas.microsoft.com/office/drawing/2014/main" id="{88F0A9A2-CBE6-4A0B-AFB7-22763C7B533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976" y="2844"/>
              <a:ext cx="882" cy="42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it-IT" kern="10">
                  <a:ln w="9525" cap="sq">
                    <a:solidFill>
                      <a:srgbClr val="FF3300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FF3300"/>
                  </a:solidFill>
                  <a:cs typeface="Times New Roman" panose="02020603050405020304" pitchFamily="18" charset="0"/>
                </a:rPr>
                <a:t>reputazione</a:t>
              </a:r>
            </a:p>
          </p:txBody>
        </p:sp>
      </p:grpSp>
      <p:grpSp>
        <p:nvGrpSpPr>
          <p:cNvPr id="99400" name="Group 72">
            <a:extLst>
              <a:ext uri="{FF2B5EF4-FFF2-40B4-BE49-F238E27FC236}">
                <a16:creationId xmlns:a16="http://schemas.microsoft.com/office/drawing/2014/main" id="{0F3A6A95-9CDC-42E0-988F-0BF9BE2A581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525838"/>
            <a:ext cx="3124200" cy="2265362"/>
            <a:chOff x="1200" y="2221"/>
            <a:chExt cx="1968" cy="1427"/>
          </a:xfrm>
        </p:grpSpPr>
        <p:grpSp>
          <p:nvGrpSpPr>
            <p:cNvPr id="99359" name="Group 31">
              <a:extLst>
                <a:ext uri="{FF2B5EF4-FFF2-40B4-BE49-F238E27FC236}">
                  <a16:creationId xmlns:a16="http://schemas.microsoft.com/office/drawing/2014/main" id="{FB8419A9-168A-4947-8A48-54609E167D97}"/>
                </a:ext>
              </a:extLst>
            </p:cNvPr>
            <p:cNvGrpSpPr>
              <a:grpSpLocks/>
            </p:cNvGrpSpPr>
            <p:nvPr/>
          </p:nvGrpSpPr>
          <p:grpSpPr bwMode="auto">
            <a:xfrm rot="11481600">
              <a:off x="1200" y="2221"/>
              <a:ext cx="1968" cy="1427"/>
              <a:chOff x="3123" y="1535"/>
              <a:chExt cx="1093" cy="851"/>
            </a:xfrm>
          </p:grpSpPr>
          <p:sp>
            <p:nvSpPr>
              <p:cNvPr id="99344" name="Freeform 16">
                <a:extLst>
                  <a:ext uri="{FF2B5EF4-FFF2-40B4-BE49-F238E27FC236}">
                    <a16:creationId xmlns:a16="http://schemas.microsoft.com/office/drawing/2014/main" id="{3A193193-1D17-4727-9250-38EBE1AC24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3" y="2328"/>
                <a:ext cx="82" cy="57"/>
              </a:xfrm>
              <a:custGeom>
                <a:avLst/>
                <a:gdLst>
                  <a:gd name="T0" fmla="*/ 0 w 82"/>
                  <a:gd name="T1" fmla="*/ 27 h 57"/>
                  <a:gd name="T2" fmla="*/ 38 w 82"/>
                  <a:gd name="T3" fmla="*/ 0 h 57"/>
                  <a:gd name="T4" fmla="*/ 82 w 82"/>
                  <a:gd name="T5" fmla="*/ 57 h 57"/>
                  <a:gd name="T6" fmla="*/ 15 w 82"/>
                  <a:gd name="T7" fmla="*/ 47 h 57"/>
                  <a:gd name="T8" fmla="*/ 0 w 82"/>
                  <a:gd name="T9" fmla="*/ 2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57">
                    <a:moveTo>
                      <a:pt x="0" y="27"/>
                    </a:moveTo>
                    <a:lnTo>
                      <a:pt x="38" y="0"/>
                    </a:lnTo>
                    <a:lnTo>
                      <a:pt x="82" y="57"/>
                    </a:lnTo>
                    <a:lnTo>
                      <a:pt x="15" y="47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3F3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9345" name="Freeform 17">
                <a:extLst>
                  <a:ext uri="{FF2B5EF4-FFF2-40B4-BE49-F238E27FC236}">
                    <a16:creationId xmlns:a16="http://schemas.microsoft.com/office/drawing/2014/main" id="{3CA612C9-F2EA-46A2-940A-255D16A243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3" y="2244"/>
                <a:ext cx="47" cy="111"/>
              </a:xfrm>
              <a:custGeom>
                <a:avLst/>
                <a:gdLst>
                  <a:gd name="T0" fmla="*/ 30 w 47"/>
                  <a:gd name="T1" fmla="*/ 0 h 111"/>
                  <a:gd name="T2" fmla="*/ 47 w 47"/>
                  <a:gd name="T3" fmla="*/ 84 h 111"/>
                  <a:gd name="T4" fmla="*/ 10 w 47"/>
                  <a:gd name="T5" fmla="*/ 111 h 111"/>
                  <a:gd name="T6" fmla="*/ 0 w 47"/>
                  <a:gd name="T7" fmla="*/ 85 h 111"/>
                  <a:gd name="T8" fmla="*/ 30 w 47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111">
                    <a:moveTo>
                      <a:pt x="30" y="0"/>
                    </a:moveTo>
                    <a:lnTo>
                      <a:pt x="47" y="84"/>
                    </a:lnTo>
                    <a:lnTo>
                      <a:pt x="10" y="111"/>
                    </a:lnTo>
                    <a:lnTo>
                      <a:pt x="0" y="85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9346" name="Freeform 18">
                <a:extLst>
                  <a:ext uri="{FF2B5EF4-FFF2-40B4-BE49-F238E27FC236}">
                    <a16:creationId xmlns:a16="http://schemas.microsoft.com/office/drawing/2014/main" id="{34209869-1EC6-4EA8-84EE-C2F0B4CB73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2243"/>
                <a:ext cx="62" cy="143"/>
              </a:xfrm>
              <a:custGeom>
                <a:avLst/>
                <a:gdLst>
                  <a:gd name="T0" fmla="*/ 0 w 62"/>
                  <a:gd name="T1" fmla="*/ 0 h 143"/>
                  <a:gd name="T2" fmla="*/ 16 w 62"/>
                  <a:gd name="T3" fmla="*/ 88 h 143"/>
                  <a:gd name="T4" fmla="*/ 62 w 62"/>
                  <a:gd name="T5" fmla="*/ 143 h 143"/>
                  <a:gd name="T6" fmla="*/ 42 w 62"/>
                  <a:gd name="T7" fmla="*/ 74 h 143"/>
                  <a:gd name="T8" fmla="*/ 0 w 62"/>
                  <a:gd name="T9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43">
                    <a:moveTo>
                      <a:pt x="0" y="0"/>
                    </a:moveTo>
                    <a:lnTo>
                      <a:pt x="16" y="88"/>
                    </a:lnTo>
                    <a:lnTo>
                      <a:pt x="62" y="143"/>
                    </a:lnTo>
                    <a:lnTo>
                      <a:pt x="42" y="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99358" name="Group 30">
                <a:extLst>
                  <a:ext uri="{FF2B5EF4-FFF2-40B4-BE49-F238E27FC236}">
                    <a16:creationId xmlns:a16="http://schemas.microsoft.com/office/drawing/2014/main" id="{AFAB1544-0EBA-4DBA-90C9-AD0AC6F17B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62" y="1535"/>
                <a:ext cx="1054" cy="810"/>
                <a:chOff x="3162" y="1535"/>
                <a:chExt cx="1054" cy="810"/>
              </a:xfrm>
            </p:grpSpPr>
            <p:sp>
              <p:nvSpPr>
                <p:cNvPr id="99347" name="Freeform 19">
                  <a:extLst>
                    <a:ext uri="{FF2B5EF4-FFF2-40B4-BE49-F238E27FC236}">
                      <a16:creationId xmlns:a16="http://schemas.microsoft.com/office/drawing/2014/main" id="{169651AF-5BF9-4130-9756-8787439045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62" y="1763"/>
                  <a:ext cx="909" cy="582"/>
                </a:xfrm>
                <a:custGeom>
                  <a:avLst/>
                  <a:gdLst>
                    <a:gd name="T0" fmla="*/ 735 w 909"/>
                    <a:gd name="T1" fmla="*/ 0 h 582"/>
                    <a:gd name="T2" fmla="*/ 20 w 909"/>
                    <a:gd name="T3" fmla="*/ 531 h 582"/>
                    <a:gd name="T4" fmla="*/ 11 w 909"/>
                    <a:gd name="T5" fmla="*/ 537 h 582"/>
                    <a:gd name="T6" fmla="*/ 4 w 909"/>
                    <a:gd name="T7" fmla="*/ 548 h 582"/>
                    <a:gd name="T8" fmla="*/ 0 w 909"/>
                    <a:gd name="T9" fmla="*/ 562 h 582"/>
                    <a:gd name="T10" fmla="*/ 5 w 909"/>
                    <a:gd name="T11" fmla="*/ 574 h 582"/>
                    <a:gd name="T12" fmla="*/ 15 w 909"/>
                    <a:gd name="T13" fmla="*/ 580 h 582"/>
                    <a:gd name="T14" fmla="*/ 24 w 909"/>
                    <a:gd name="T15" fmla="*/ 582 h 582"/>
                    <a:gd name="T16" fmla="*/ 38 w 909"/>
                    <a:gd name="T17" fmla="*/ 577 h 582"/>
                    <a:gd name="T18" fmla="*/ 909 w 909"/>
                    <a:gd name="T19" fmla="*/ 173 h 582"/>
                    <a:gd name="T20" fmla="*/ 735 w 909"/>
                    <a:gd name="T21" fmla="*/ 0 h 5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09" h="582">
                      <a:moveTo>
                        <a:pt x="735" y="0"/>
                      </a:moveTo>
                      <a:lnTo>
                        <a:pt x="20" y="531"/>
                      </a:lnTo>
                      <a:lnTo>
                        <a:pt x="11" y="537"/>
                      </a:lnTo>
                      <a:lnTo>
                        <a:pt x="4" y="548"/>
                      </a:lnTo>
                      <a:lnTo>
                        <a:pt x="0" y="562"/>
                      </a:lnTo>
                      <a:lnTo>
                        <a:pt x="5" y="574"/>
                      </a:lnTo>
                      <a:lnTo>
                        <a:pt x="15" y="580"/>
                      </a:lnTo>
                      <a:lnTo>
                        <a:pt x="24" y="582"/>
                      </a:lnTo>
                      <a:lnTo>
                        <a:pt x="38" y="577"/>
                      </a:lnTo>
                      <a:lnTo>
                        <a:pt x="909" y="173"/>
                      </a:lnTo>
                      <a:lnTo>
                        <a:pt x="735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9348" name="Freeform 20">
                  <a:extLst>
                    <a:ext uri="{FF2B5EF4-FFF2-40B4-BE49-F238E27FC236}">
                      <a16:creationId xmlns:a16="http://schemas.microsoft.com/office/drawing/2014/main" id="{8F33D143-BA72-4D2B-ADAF-29FC5CB1FD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28" y="1732"/>
                  <a:ext cx="303" cy="139"/>
                </a:xfrm>
                <a:custGeom>
                  <a:avLst/>
                  <a:gdLst>
                    <a:gd name="T0" fmla="*/ 16 w 303"/>
                    <a:gd name="T1" fmla="*/ 74 h 139"/>
                    <a:gd name="T2" fmla="*/ 130 w 303"/>
                    <a:gd name="T3" fmla="*/ 0 h 139"/>
                    <a:gd name="T4" fmla="*/ 303 w 303"/>
                    <a:gd name="T5" fmla="*/ 127 h 139"/>
                    <a:gd name="T6" fmla="*/ 278 w 303"/>
                    <a:gd name="T7" fmla="*/ 139 h 139"/>
                    <a:gd name="T8" fmla="*/ 119 w 303"/>
                    <a:gd name="T9" fmla="*/ 42 h 139"/>
                    <a:gd name="T10" fmla="*/ 0 w 303"/>
                    <a:gd name="T11" fmla="*/ 108 h 139"/>
                    <a:gd name="T12" fmla="*/ 16 w 303"/>
                    <a:gd name="T13" fmla="*/ 74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3" h="139">
                      <a:moveTo>
                        <a:pt x="16" y="74"/>
                      </a:moveTo>
                      <a:lnTo>
                        <a:pt x="130" y="0"/>
                      </a:lnTo>
                      <a:lnTo>
                        <a:pt x="303" y="127"/>
                      </a:lnTo>
                      <a:lnTo>
                        <a:pt x="278" y="139"/>
                      </a:lnTo>
                      <a:lnTo>
                        <a:pt x="119" y="42"/>
                      </a:lnTo>
                      <a:lnTo>
                        <a:pt x="0" y="108"/>
                      </a:lnTo>
                      <a:lnTo>
                        <a:pt x="16" y="7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9349" name="Freeform 21">
                  <a:extLst>
                    <a:ext uri="{FF2B5EF4-FFF2-40B4-BE49-F238E27FC236}">
                      <a16:creationId xmlns:a16="http://schemas.microsoft.com/office/drawing/2014/main" id="{FED9B77A-E3AC-43B9-82D4-E202BD3ED6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23" y="1708"/>
                  <a:ext cx="289" cy="280"/>
                </a:xfrm>
                <a:custGeom>
                  <a:avLst/>
                  <a:gdLst>
                    <a:gd name="T0" fmla="*/ 149 w 289"/>
                    <a:gd name="T1" fmla="*/ 0 h 280"/>
                    <a:gd name="T2" fmla="*/ 14 w 289"/>
                    <a:gd name="T3" fmla="*/ 98 h 280"/>
                    <a:gd name="T4" fmla="*/ 8 w 289"/>
                    <a:gd name="T5" fmla="*/ 113 h 280"/>
                    <a:gd name="T6" fmla="*/ 3 w 289"/>
                    <a:gd name="T7" fmla="*/ 130 h 280"/>
                    <a:gd name="T8" fmla="*/ 0 w 289"/>
                    <a:gd name="T9" fmla="*/ 151 h 280"/>
                    <a:gd name="T10" fmla="*/ 0 w 289"/>
                    <a:gd name="T11" fmla="*/ 171 h 280"/>
                    <a:gd name="T12" fmla="*/ 4 w 289"/>
                    <a:gd name="T13" fmla="*/ 192 h 280"/>
                    <a:gd name="T14" fmla="*/ 10 w 289"/>
                    <a:gd name="T15" fmla="*/ 210 h 280"/>
                    <a:gd name="T16" fmla="*/ 22 w 289"/>
                    <a:gd name="T17" fmla="*/ 228 h 280"/>
                    <a:gd name="T18" fmla="*/ 36 w 289"/>
                    <a:gd name="T19" fmla="*/ 244 h 280"/>
                    <a:gd name="T20" fmla="*/ 57 w 289"/>
                    <a:gd name="T21" fmla="*/ 258 h 280"/>
                    <a:gd name="T22" fmla="*/ 74 w 289"/>
                    <a:gd name="T23" fmla="*/ 269 h 280"/>
                    <a:gd name="T24" fmla="*/ 94 w 289"/>
                    <a:gd name="T25" fmla="*/ 275 h 280"/>
                    <a:gd name="T26" fmla="*/ 115 w 289"/>
                    <a:gd name="T27" fmla="*/ 280 h 280"/>
                    <a:gd name="T28" fmla="*/ 134 w 289"/>
                    <a:gd name="T29" fmla="*/ 280 h 280"/>
                    <a:gd name="T30" fmla="*/ 289 w 289"/>
                    <a:gd name="T31" fmla="*/ 210 h 280"/>
                    <a:gd name="T32" fmla="*/ 130 w 289"/>
                    <a:gd name="T33" fmla="*/ 56 h 280"/>
                    <a:gd name="T34" fmla="*/ 16 w 289"/>
                    <a:gd name="T35" fmla="*/ 122 h 280"/>
                    <a:gd name="T36" fmla="*/ 24 w 289"/>
                    <a:gd name="T37" fmla="*/ 101 h 280"/>
                    <a:gd name="T38" fmla="*/ 142 w 289"/>
                    <a:gd name="T39" fmla="*/ 26 h 280"/>
                    <a:gd name="T40" fmla="*/ 149 w 289"/>
                    <a:gd name="T41" fmla="*/ 0 h 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89" h="280">
                      <a:moveTo>
                        <a:pt x="149" y="0"/>
                      </a:moveTo>
                      <a:lnTo>
                        <a:pt x="14" y="98"/>
                      </a:lnTo>
                      <a:lnTo>
                        <a:pt x="8" y="113"/>
                      </a:lnTo>
                      <a:lnTo>
                        <a:pt x="3" y="130"/>
                      </a:lnTo>
                      <a:lnTo>
                        <a:pt x="0" y="151"/>
                      </a:lnTo>
                      <a:lnTo>
                        <a:pt x="0" y="171"/>
                      </a:lnTo>
                      <a:lnTo>
                        <a:pt x="4" y="192"/>
                      </a:lnTo>
                      <a:lnTo>
                        <a:pt x="10" y="210"/>
                      </a:lnTo>
                      <a:lnTo>
                        <a:pt x="22" y="228"/>
                      </a:lnTo>
                      <a:lnTo>
                        <a:pt x="36" y="244"/>
                      </a:lnTo>
                      <a:lnTo>
                        <a:pt x="57" y="258"/>
                      </a:lnTo>
                      <a:lnTo>
                        <a:pt x="74" y="269"/>
                      </a:lnTo>
                      <a:lnTo>
                        <a:pt x="94" y="275"/>
                      </a:lnTo>
                      <a:lnTo>
                        <a:pt x="115" y="280"/>
                      </a:lnTo>
                      <a:lnTo>
                        <a:pt x="134" y="280"/>
                      </a:lnTo>
                      <a:lnTo>
                        <a:pt x="289" y="210"/>
                      </a:lnTo>
                      <a:lnTo>
                        <a:pt x="130" y="56"/>
                      </a:lnTo>
                      <a:lnTo>
                        <a:pt x="16" y="122"/>
                      </a:lnTo>
                      <a:lnTo>
                        <a:pt x="24" y="101"/>
                      </a:lnTo>
                      <a:lnTo>
                        <a:pt x="142" y="26"/>
                      </a:lnTo>
                      <a:lnTo>
                        <a:pt x="149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9350" name="Freeform 22">
                  <a:extLst>
                    <a:ext uri="{FF2B5EF4-FFF2-40B4-BE49-F238E27FC236}">
                      <a16:creationId xmlns:a16="http://schemas.microsoft.com/office/drawing/2014/main" id="{A4337DA2-2BC2-4574-B020-52F5ADDCAE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54" y="1763"/>
                  <a:ext cx="175" cy="158"/>
                </a:xfrm>
                <a:custGeom>
                  <a:avLst/>
                  <a:gdLst>
                    <a:gd name="T0" fmla="*/ 0 w 175"/>
                    <a:gd name="T1" fmla="*/ 0 h 158"/>
                    <a:gd name="T2" fmla="*/ 4 w 175"/>
                    <a:gd name="T3" fmla="*/ 15 h 158"/>
                    <a:gd name="T4" fmla="*/ 8 w 175"/>
                    <a:gd name="T5" fmla="*/ 27 h 158"/>
                    <a:gd name="T6" fmla="*/ 11 w 175"/>
                    <a:gd name="T7" fmla="*/ 39 h 158"/>
                    <a:gd name="T8" fmla="*/ 17 w 175"/>
                    <a:gd name="T9" fmla="*/ 54 h 158"/>
                    <a:gd name="T10" fmla="*/ 24 w 175"/>
                    <a:gd name="T11" fmla="*/ 69 h 158"/>
                    <a:gd name="T12" fmla="*/ 36 w 175"/>
                    <a:gd name="T13" fmla="*/ 88 h 158"/>
                    <a:gd name="T14" fmla="*/ 51 w 175"/>
                    <a:gd name="T15" fmla="*/ 104 h 158"/>
                    <a:gd name="T16" fmla="*/ 68 w 175"/>
                    <a:gd name="T17" fmla="*/ 118 h 158"/>
                    <a:gd name="T18" fmla="*/ 85 w 175"/>
                    <a:gd name="T19" fmla="*/ 131 h 158"/>
                    <a:gd name="T20" fmla="*/ 101 w 175"/>
                    <a:gd name="T21" fmla="*/ 142 h 158"/>
                    <a:gd name="T22" fmla="*/ 119 w 175"/>
                    <a:gd name="T23" fmla="*/ 150 h 158"/>
                    <a:gd name="T24" fmla="*/ 135 w 175"/>
                    <a:gd name="T25" fmla="*/ 156 h 158"/>
                    <a:gd name="T26" fmla="*/ 145 w 175"/>
                    <a:gd name="T27" fmla="*/ 158 h 158"/>
                    <a:gd name="T28" fmla="*/ 157 w 175"/>
                    <a:gd name="T29" fmla="*/ 154 h 158"/>
                    <a:gd name="T30" fmla="*/ 164 w 175"/>
                    <a:gd name="T31" fmla="*/ 144 h 158"/>
                    <a:gd name="T32" fmla="*/ 170 w 175"/>
                    <a:gd name="T33" fmla="*/ 131 h 158"/>
                    <a:gd name="T34" fmla="*/ 175 w 175"/>
                    <a:gd name="T35" fmla="*/ 116 h 158"/>
                    <a:gd name="T36" fmla="*/ 0 w 175"/>
                    <a:gd name="T37" fmla="*/ 0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75" h="158">
                      <a:moveTo>
                        <a:pt x="0" y="0"/>
                      </a:moveTo>
                      <a:lnTo>
                        <a:pt x="4" y="15"/>
                      </a:lnTo>
                      <a:lnTo>
                        <a:pt x="8" y="27"/>
                      </a:lnTo>
                      <a:lnTo>
                        <a:pt x="11" y="39"/>
                      </a:lnTo>
                      <a:lnTo>
                        <a:pt x="17" y="54"/>
                      </a:lnTo>
                      <a:lnTo>
                        <a:pt x="24" y="69"/>
                      </a:lnTo>
                      <a:lnTo>
                        <a:pt x="36" y="88"/>
                      </a:lnTo>
                      <a:lnTo>
                        <a:pt x="51" y="104"/>
                      </a:lnTo>
                      <a:lnTo>
                        <a:pt x="68" y="118"/>
                      </a:lnTo>
                      <a:lnTo>
                        <a:pt x="85" y="131"/>
                      </a:lnTo>
                      <a:lnTo>
                        <a:pt x="101" y="142"/>
                      </a:lnTo>
                      <a:lnTo>
                        <a:pt x="119" y="150"/>
                      </a:lnTo>
                      <a:lnTo>
                        <a:pt x="135" y="156"/>
                      </a:lnTo>
                      <a:lnTo>
                        <a:pt x="145" y="158"/>
                      </a:lnTo>
                      <a:lnTo>
                        <a:pt x="157" y="154"/>
                      </a:lnTo>
                      <a:lnTo>
                        <a:pt x="164" y="144"/>
                      </a:lnTo>
                      <a:lnTo>
                        <a:pt x="170" y="131"/>
                      </a:lnTo>
                      <a:lnTo>
                        <a:pt x="175" y="1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9351" name="Freeform 23">
                  <a:extLst>
                    <a:ext uri="{FF2B5EF4-FFF2-40B4-BE49-F238E27FC236}">
                      <a16:creationId xmlns:a16="http://schemas.microsoft.com/office/drawing/2014/main" id="{258E4F07-70E4-40A2-9754-7289DB6BD3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56" y="1704"/>
                  <a:ext cx="176" cy="155"/>
                </a:xfrm>
                <a:custGeom>
                  <a:avLst/>
                  <a:gdLst>
                    <a:gd name="T0" fmla="*/ 0 w 176"/>
                    <a:gd name="T1" fmla="*/ 38 h 155"/>
                    <a:gd name="T2" fmla="*/ 0 w 176"/>
                    <a:gd name="T3" fmla="*/ 27 h 155"/>
                    <a:gd name="T4" fmla="*/ 4 w 176"/>
                    <a:gd name="T5" fmla="*/ 15 h 155"/>
                    <a:gd name="T6" fmla="*/ 18 w 176"/>
                    <a:gd name="T7" fmla="*/ 4 h 155"/>
                    <a:gd name="T8" fmla="*/ 32 w 176"/>
                    <a:gd name="T9" fmla="*/ 0 h 155"/>
                    <a:gd name="T10" fmla="*/ 47 w 176"/>
                    <a:gd name="T11" fmla="*/ 0 h 155"/>
                    <a:gd name="T12" fmla="*/ 65 w 176"/>
                    <a:gd name="T13" fmla="*/ 4 h 155"/>
                    <a:gd name="T14" fmla="*/ 86 w 176"/>
                    <a:gd name="T15" fmla="*/ 12 h 155"/>
                    <a:gd name="T16" fmla="*/ 105 w 176"/>
                    <a:gd name="T17" fmla="*/ 21 h 155"/>
                    <a:gd name="T18" fmla="*/ 125 w 176"/>
                    <a:gd name="T19" fmla="*/ 34 h 155"/>
                    <a:gd name="T20" fmla="*/ 138 w 176"/>
                    <a:gd name="T21" fmla="*/ 46 h 155"/>
                    <a:gd name="T22" fmla="*/ 150 w 176"/>
                    <a:gd name="T23" fmla="*/ 60 h 155"/>
                    <a:gd name="T24" fmla="*/ 158 w 176"/>
                    <a:gd name="T25" fmla="*/ 76 h 155"/>
                    <a:gd name="T26" fmla="*/ 166 w 176"/>
                    <a:gd name="T27" fmla="*/ 93 h 155"/>
                    <a:gd name="T28" fmla="*/ 173 w 176"/>
                    <a:gd name="T29" fmla="*/ 116 h 155"/>
                    <a:gd name="T30" fmla="*/ 176 w 176"/>
                    <a:gd name="T31" fmla="*/ 136 h 155"/>
                    <a:gd name="T32" fmla="*/ 175 w 176"/>
                    <a:gd name="T33" fmla="*/ 155 h 155"/>
                    <a:gd name="T34" fmla="*/ 0 w 176"/>
                    <a:gd name="T3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76" h="155">
                      <a:moveTo>
                        <a:pt x="0" y="38"/>
                      </a:moveTo>
                      <a:lnTo>
                        <a:pt x="0" y="27"/>
                      </a:lnTo>
                      <a:lnTo>
                        <a:pt x="4" y="15"/>
                      </a:lnTo>
                      <a:lnTo>
                        <a:pt x="18" y="4"/>
                      </a:lnTo>
                      <a:lnTo>
                        <a:pt x="32" y="0"/>
                      </a:lnTo>
                      <a:lnTo>
                        <a:pt x="47" y="0"/>
                      </a:lnTo>
                      <a:lnTo>
                        <a:pt x="65" y="4"/>
                      </a:lnTo>
                      <a:lnTo>
                        <a:pt x="86" y="12"/>
                      </a:lnTo>
                      <a:lnTo>
                        <a:pt x="105" y="21"/>
                      </a:lnTo>
                      <a:lnTo>
                        <a:pt x="125" y="34"/>
                      </a:lnTo>
                      <a:lnTo>
                        <a:pt x="138" y="46"/>
                      </a:lnTo>
                      <a:lnTo>
                        <a:pt x="150" y="60"/>
                      </a:lnTo>
                      <a:lnTo>
                        <a:pt x="158" y="76"/>
                      </a:lnTo>
                      <a:lnTo>
                        <a:pt x="166" y="93"/>
                      </a:lnTo>
                      <a:lnTo>
                        <a:pt x="173" y="116"/>
                      </a:lnTo>
                      <a:lnTo>
                        <a:pt x="176" y="136"/>
                      </a:lnTo>
                      <a:lnTo>
                        <a:pt x="175" y="155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9352" name="Freeform 24">
                  <a:extLst>
                    <a:ext uri="{FF2B5EF4-FFF2-40B4-BE49-F238E27FC236}">
                      <a16:creationId xmlns:a16="http://schemas.microsoft.com/office/drawing/2014/main" id="{DFE72E00-0CD0-42B7-B061-A0322CB78A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51" y="1535"/>
                  <a:ext cx="388" cy="502"/>
                </a:xfrm>
                <a:custGeom>
                  <a:avLst/>
                  <a:gdLst>
                    <a:gd name="T0" fmla="*/ 0 w 388"/>
                    <a:gd name="T1" fmla="*/ 502 h 502"/>
                    <a:gd name="T2" fmla="*/ 317 w 388"/>
                    <a:gd name="T3" fmla="*/ 263 h 502"/>
                    <a:gd name="T4" fmla="*/ 388 w 388"/>
                    <a:gd name="T5" fmla="*/ 0 h 502"/>
                    <a:gd name="T6" fmla="*/ 300 w 388"/>
                    <a:gd name="T7" fmla="*/ 97 h 502"/>
                    <a:gd name="T8" fmla="*/ 284 w 388"/>
                    <a:gd name="T9" fmla="*/ 130 h 502"/>
                    <a:gd name="T10" fmla="*/ 272 w 388"/>
                    <a:gd name="T11" fmla="*/ 107 h 502"/>
                    <a:gd name="T12" fmla="*/ 180 w 388"/>
                    <a:gd name="T13" fmla="*/ 241 h 502"/>
                    <a:gd name="T14" fmla="*/ 177 w 388"/>
                    <a:gd name="T15" fmla="*/ 209 h 502"/>
                    <a:gd name="T16" fmla="*/ 69 w 388"/>
                    <a:gd name="T17" fmla="*/ 340 h 502"/>
                    <a:gd name="T18" fmla="*/ 0 w 388"/>
                    <a:gd name="T19" fmla="*/ 502 h 5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88" h="502">
                      <a:moveTo>
                        <a:pt x="0" y="502"/>
                      </a:moveTo>
                      <a:lnTo>
                        <a:pt x="317" y="263"/>
                      </a:lnTo>
                      <a:lnTo>
                        <a:pt x="388" y="0"/>
                      </a:lnTo>
                      <a:lnTo>
                        <a:pt x="300" y="97"/>
                      </a:lnTo>
                      <a:lnTo>
                        <a:pt x="284" y="130"/>
                      </a:lnTo>
                      <a:lnTo>
                        <a:pt x="272" y="107"/>
                      </a:lnTo>
                      <a:lnTo>
                        <a:pt x="180" y="241"/>
                      </a:lnTo>
                      <a:lnTo>
                        <a:pt x="177" y="209"/>
                      </a:lnTo>
                      <a:lnTo>
                        <a:pt x="69" y="340"/>
                      </a:lnTo>
                      <a:lnTo>
                        <a:pt x="0" y="502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9353" name="Freeform 25">
                  <a:extLst>
                    <a:ext uri="{FF2B5EF4-FFF2-40B4-BE49-F238E27FC236}">
                      <a16:creationId xmlns:a16="http://schemas.microsoft.com/office/drawing/2014/main" id="{C890DAAF-9563-40EF-BD9D-5A742CB959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67" y="1827"/>
                  <a:ext cx="343" cy="244"/>
                </a:xfrm>
                <a:custGeom>
                  <a:avLst/>
                  <a:gdLst>
                    <a:gd name="T0" fmla="*/ 39 w 343"/>
                    <a:gd name="T1" fmla="*/ 201 h 244"/>
                    <a:gd name="T2" fmla="*/ 343 w 343"/>
                    <a:gd name="T3" fmla="*/ 0 h 244"/>
                    <a:gd name="T4" fmla="*/ 262 w 343"/>
                    <a:gd name="T5" fmla="*/ 89 h 244"/>
                    <a:gd name="T6" fmla="*/ 0 w 343"/>
                    <a:gd name="T7" fmla="*/ 244 h 244"/>
                    <a:gd name="T8" fmla="*/ 39 w 343"/>
                    <a:gd name="T9" fmla="*/ 201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3" h="244">
                      <a:moveTo>
                        <a:pt x="39" y="201"/>
                      </a:moveTo>
                      <a:lnTo>
                        <a:pt x="343" y="0"/>
                      </a:lnTo>
                      <a:lnTo>
                        <a:pt x="262" y="89"/>
                      </a:lnTo>
                      <a:lnTo>
                        <a:pt x="0" y="244"/>
                      </a:lnTo>
                      <a:lnTo>
                        <a:pt x="39" y="201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9354" name="Freeform 26">
                  <a:extLst>
                    <a:ext uri="{FF2B5EF4-FFF2-40B4-BE49-F238E27FC236}">
                      <a16:creationId xmlns:a16="http://schemas.microsoft.com/office/drawing/2014/main" id="{3D244244-A93A-4A74-AE88-167AC4C01A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78" y="1942"/>
                  <a:ext cx="638" cy="203"/>
                </a:xfrm>
                <a:custGeom>
                  <a:avLst/>
                  <a:gdLst>
                    <a:gd name="T0" fmla="*/ 0 w 638"/>
                    <a:gd name="T1" fmla="*/ 179 h 203"/>
                    <a:gd name="T2" fmla="*/ 403 w 638"/>
                    <a:gd name="T3" fmla="*/ 0 h 203"/>
                    <a:gd name="T4" fmla="*/ 638 w 638"/>
                    <a:gd name="T5" fmla="*/ 87 h 203"/>
                    <a:gd name="T6" fmla="*/ 516 w 638"/>
                    <a:gd name="T7" fmla="*/ 114 h 203"/>
                    <a:gd name="T8" fmla="*/ 475 w 638"/>
                    <a:gd name="T9" fmla="*/ 114 h 203"/>
                    <a:gd name="T10" fmla="*/ 498 w 638"/>
                    <a:gd name="T11" fmla="*/ 132 h 203"/>
                    <a:gd name="T12" fmla="*/ 366 w 638"/>
                    <a:gd name="T13" fmla="*/ 159 h 203"/>
                    <a:gd name="T14" fmla="*/ 327 w 638"/>
                    <a:gd name="T15" fmla="*/ 159 h 203"/>
                    <a:gd name="T16" fmla="*/ 355 w 638"/>
                    <a:gd name="T17" fmla="*/ 173 h 203"/>
                    <a:gd name="T18" fmla="*/ 177 w 638"/>
                    <a:gd name="T19" fmla="*/ 203 h 203"/>
                    <a:gd name="T20" fmla="*/ 0 w 638"/>
                    <a:gd name="T21" fmla="*/ 179 h 2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38" h="203">
                      <a:moveTo>
                        <a:pt x="0" y="179"/>
                      </a:moveTo>
                      <a:lnTo>
                        <a:pt x="403" y="0"/>
                      </a:lnTo>
                      <a:lnTo>
                        <a:pt x="638" y="87"/>
                      </a:lnTo>
                      <a:lnTo>
                        <a:pt x="516" y="114"/>
                      </a:lnTo>
                      <a:lnTo>
                        <a:pt x="475" y="114"/>
                      </a:lnTo>
                      <a:lnTo>
                        <a:pt x="498" y="132"/>
                      </a:lnTo>
                      <a:lnTo>
                        <a:pt x="366" y="159"/>
                      </a:lnTo>
                      <a:lnTo>
                        <a:pt x="327" y="159"/>
                      </a:lnTo>
                      <a:lnTo>
                        <a:pt x="355" y="173"/>
                      </a:lnTo>
                      <a:lnTo>
                        <a:pt x="177" y="203"/>
                      </a:lnTo>
                      <a:lnTo>
                        <a:pt x="0" y="179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9355" name="Freeform 27">
                  <a:extLst>
                    <a:ext uri="{FF2B5EF4-FFF2-40B4-BE49-F238E27FC236}">
                      <a16:creationId xmlns:a16="http://schemas.microsoft.com/office/drawing/2014/main" id="{3AB5F629-7705-4928-A026-E7B44D1E71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39" y="2014"/>
                  <a:ext cx="186" cy="185"/>
                </a:xfrm>
                <a:custGeom>
                  <a:avLst/>
                  <a:gdLst>
                    <a:gd name="T0" fmla="*/ 122 w 186"/>
                    <a:gd name="T1" fmla="*/ 0 h 185"/>
                    <a:gd name="T2" fmla="*/ 116 w 186"/>
                    <a:gd name="T3" fmla="*/ 20 h 185"/>
                    <a:gd name="T4" fmla="*/ 113 w 186"/>
                    <a:gd name="T5" fmla="*/ 38 h 185"/>
                    <a:gd name="T6" fmla="*/ 112 w 186"/>
                    <a:gd name="T7" fmla="*/ 53 h 185"/>
                    <a:gd name="T8" fmla="*/ 116 w 186"/>
                    <a:gd name="T9" fmla="*/ 74 h 185"/>
                    <a:gd name="T10" fmla="*/ 122 w 186"/>
                    <a:gd name="T11" fmla="*/ 89 h 185"/>
                    <a:gd name="T12" fmla="*/ 130 w 186"/>
                    <a:gd name="T13" fmla="*/ 101 h 185"/>
                    <a:gd name="T14" fmla="*/ 139 w 186"/>
                    <a:gd name="T15" fmla="*/ 112 h 185"/>
                    <a:gd name="T16" fmla="*/ 156 w 186"/>
                    <a:gd name="T17" fmla="*/ 121 h 185"/>
                    <a:gd name="T18" fmla="*/ 173 w 186"/>
                    <a:gd name="T19" fmla="*/ 125 h 185"/>
                    <a:gd name="T20" fmla="*/ 186 w 186"/>
                    <a:gd name="T21" fmla="*/ 129 h 185"/>
                    <a:gd name="T22" fmla="*/ 61 w 186"/>
                    <a:gd name="T23" fmla="*/ 185 h 185"/>
                    <a:gd name="T24" fmla="*/ 47 w 186"/>
                    <a:gd name="T25" fmla="*/ 182 h 185"/>
                    <a:gd name="T26" fmla="*/ 31 w 186"/>
                    <a:gd name="T27" fmla="*/ 177 h 185"/>
                    <a:gd name="T28" fmla="*/ 19 w 186"/>
                    <a:gd name="T29" fmla="*/ 169 h 185"/>
                    <a:gd name="T30" fmla="*/ 9 w 186"/>
                    <a:gd name="T31" fmla="*/ 159 h 185"/>
                    <a:gd name="T32" fmla="*/ 3 w 186"/>
                    <a:gd name="T33" fmla="*/ 147 h 185"/>
                    <a:gd name="T34" fmla="*/ 1 w 186"/>
                    <a:gd name="T35" fmla="*/ 136 h 185"/>
                    <a:gd name="T36" fmla="*/ 0 w 186"/>
                    <a:gd name="T37" fmla="*/ 123 h 185"/>
                    <a:gd name="T38" fmla="*/ 2 w 186"/>
                    <a:gd name="T39" fmla="*/ 105 h 185"/>
                    <a:gd name="T40" fmla="*/ 8 w 186"/>
                    <a:gd name="T41" fmla="*/ 89 h 185"/>
                    <a:gd name="T42" fmla="*/ 18 w 186"/>
                    <a:gd name="T43" fmla="*/ 77 h 185"/>
                    <a:gd name="T44" fmla="*/ 122 w 186"/>
                    <a:gd name="T45" fmla="*/ 0 h 1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86" h="185">
                      <a:moveTo>
                        <a:pt x="122" y="0"/>
                      </a:moveTo>
                      <a:lnTo>
                        <a:pt x="116" y="20"/>
                      </a:lnTo>
                      <a:lnTo>
                        <a:pt x="113" y="38"/>
                      </a:lnTo>
                      <a:lnTo>
                        <a:pt x="112" y="53"/>
                      </a:lnTo>
                      <a:lnTo>
                        <a:pt x="116" y="74"/>
                      </a:lnTo>
                      <a:lnTo>
                        <a:pt x="122" y="89"/>
                      </a:lnTo>
                      <a:lnTo>
                        <a:pt x="130" y="101"/>
                      </a:lnTo>
                      <a:lnTo>
                        <a:pt x="139" y="112"/>
                      </a:lnTo>
                      <a:lnTo>
                        <a:pt x="156" y="121"/>
                      </a:lnTo>
                      <a:lnTo>
                        <a:pt x="173" y="125"/>
                      </a:lnTo>
                      <a:lnTo>
                        <a:pt x="186" y="129"/>
                      </a:lnTo>
                      <a:lnTo>
                        <a:pt x="61" y="185"/>
                      </a:lnTo>
                      <a:lnTo>
                        <a:pt x="47" y="182"/>
                      </a:lnTo>
                      <a:lnTo>
                        <a:pt x="31" y="177"/>
                      </a:lnTo>
                      <a:lnTo>
                        <a:pt x="19" y="169"/>
                      </a:lnTo>
                      <a:lnTo>
                        <a:pt x="9" y="159"/>
                      </a:lnTo>
                      <a:lnTo>
                        <a:pt x="3" y="147"/>
                      </a:lnTo>
                      <a:lnTo>
                        <a:pt x="1" y="136"/>
                      </a:lnTo>
                      <a:lnTo>
                        <a:pt x="0" y="123"/>
                      </a:lnTo>
                      <a:lnTo>
                        <a:pt x="2" y="105"/>
                      </a:lnTo>
                      <a:lnTo>
                        <a:pt x="8" y="89"/>
                      </a:lnTo>
                      <a:lnTo>
                        <a:pt x="18" y="77"/>
                      </a:lnTo>
                      <a:lnTo>
                        <a:pt x="122" y="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9356" name="Freeform 28">
                  <a:extLst>
                    <a:ext uri="{FF2B5EF4-FFF2-40B4-BE49-F238E27FC236}">
                      <a16:creationId xmlns:a16="http://schemas.microsoft.com/office/drawing/2014/main" id="{50C03D88-9738-43D7-A64F-D6F07EB4E0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66" y="2055"/>
                  <a:ext cx="85" cy="131"/>
                </a:xfrm>
                <a:custGeom>
                  <a:avLst/>
                  <a:gdLst>
                    <a:gd name="T0" fmla="*/ 39 w 85"/>
                    <a:gd name="T1" fmla="*/ 0 h 131"/>
                    <a:gd name="T2" fmla="*/ 34 w 85"/>
                    <a:gd name="T3" fmla="*/ 11 h 131"/>
                    <a:gd name="T4" fmla="*/ 29 w 85"/>
                    <a:gd name="T5" fmla="*/ 28 h 131"/>
                    <a:gd name="T6" fmla="*/ 24 w 85"/>
                    <a:gd name="T7" fmla="*/ 41 h 131"/>
                    <a:gd name="T8" fmla="*/ 23 w 85"/>
                    <a:gd name="T9" fmla="*/ 54 h 131"/>
                    <a:gd name="T10" fmla="*/ 24 w 85"/>
                    <a:gd name="T11" fmla="*/ 70 h 131"/>
                    <a:gd name="T12" fmla="*/ 29 w 85"/>
                    <a:gd name="T13" fmla="*/ 84 h 131"/>
                    <a:gd name="T14" fmla="*/ 38 w 85"/>
                    <a:gd name="T15" fmla="*/ 99 h 131"/>
                    <a:gd name="T16" fmla="*/ 53 w 85"/>
                    <a:gd name="T17" fmla="*/ 107 h 131"/>
                    <a:gd name="T18" fmla="*/ 68 w 85"/>
                    <a:gd name="T19" fmla="*/ 114 h 131"/>
                    <a:gd name="T20" fmla="*/ 85 w 85"/>
                    <a:gd name="T21" fmla="*/ 122 h 131"/>
                    <a:gd name="T22" fmla="*/ 64 w 85"/>
                    <a:gd name="T23" fmla="*/ 131 h 131"/>
                    <a:gd name="T24" fmla="*/ 50 w 85"/>
                    <a:gd name="T25" fmla="*/ 126 h 131"/>
                    <a:gd name="T26" fmla="*/ 33 w 85"/>
                    <a:gd name="T27" fmla="*/ 120 h 131"/>
                    <a:gd name="T28" fmla="*/ 21 w 85"/>
                    <a:gd name="T29" fmla="*/ 111 h 131"/>
                    <a:gd name="T30" fmla="*/ 11 w 85"/>
                    <a:gd name="T31" fmla="*/ 101 h 131"/>
                    <a:gd name="T32" fmla="*/ 5 w 85"/>
                    <a:gd name="T33" fmla="*/ 89 h 131"/>
                    <a:gd name="T34" fmla="*/ 2 w 85"/>
                    <a:gd name="T35" fmla="*/ 80 h 131"/>
                    <a:gd name="T36" fmla="*/ 0 w 85"/>
                    <a:gd name="T37" fmla="*/ 65 h 131"/>
                    <a:gd name="T38" fmla="*/ 2 w 85"/>
                    <a:gd name="T39" fmla="*/ 47 h 131"/>
                    <a:gd name="T40" fmla="*/ 5 w 85"/>
                    <a:gd name="T41" fmla="*/ 33 h 131"/>
                    <a:gd name="T42" fmla="*/ 12 w 85"/>
                    <a:gd name="T43" fmla="*/ 19 h 131"/>
                    <a:gd name="T44" fmla="*/ 39 w 85"/>
                    <a:gd name="T45" fmla="*/ 0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85" h="131">
                      <a:moveTo>
                        <a:pt x="39" y="0"/>
                      </a:moveTo>
                      <a:lnTo>
                        <a:pt x="34" y="11"/>
                      </a:lnTo>
                      <a:lnTo>
                        <a:pt x="29" y="28"/>
                      </a:lnTo>
                      <a:lnTo>
                        <a:pt x="24" y="41"/>
                      </a:lnTo>
                      <a:lnTo>
                        <a:pt x="23" y="54"/>
                      </a:lnTo>
                      <a:lnTo>
                        <a:pt x="24" y="70"/>
                      </a:lnTo>
                      <a:lnTo>
                        <a:pt x="29" y="84"/>
                      </a:lnTo>
                      <a:lnTo>
                        <a:pt x="38" y="99"/>
                      </a:lnTo>
                      <a:lnTo>
                        <a:pt x="53" y="107"/>
                      </a:lnTo>
                      <a:lnTo>
                        <a:pt x="68" y="114"/>
                      </a:lnTo>
                      <a:lnTo>
                        <a:pt x="85" y="122"/>
                      </a:lnTo>
                      <a:lnTo>
                        <a:pt x="64" y="131"/>
                      </a:lnTo>
                      <a:lnTo>
                        <a:pt x="50" y="126"/>
                      </a:lnTo>
                      <a:lnTo>
                        <a:pt x="33" y="120"/>
                      </a:lnTo>
                      <a:lnTo>
                        <a:pt x="21" y="111"/>
                      </a:lnTo>
                      <a:lnTo>
                        <a:pt x="11" y="101"/>
                      </a:lnTo>
                      <a:lnTo>
                        <a:pt x="5" y="89"/>
                      </a:lnTo>
                      <a:lnTo>
                        <a:pt x="2" y="80"/>
                      </a:lnTo>
                      <a:lnTo>
                        <a:pt x="0" y="65"/>
                      </a:lnTo>
                      <a:lnTo>
                        <a:pt x="2" y="47"/>
                      </a:lnTo>
                      <a:lnTo>
                        <a:pt x="5" y="33"/>
                      </a:lnTo>
                      <a:lnTo>
                        <a:pt x="12" y="19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9357" name="Freeform 29">
                  <a:extLst>
                    <a:ext uri="{FF2B5EF4-FFF2-40B4-BE49-F238E27FC236}">
                      <a16:creationId xmlns:a16="http://schemas.microsoft.com/office/drawing/2014/main" id="{24FB93E5-785D-4369-9E9F-0441090178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62" y="2263"/>
                  <a:ext cx="88" cy="82"/>
                </a:xfrm>
                <a:custGeom>
                  <a:avLst/>
                  <a:gdLst>
                    <a:gd name="T0" fmla="*/ 63 w 88"/>
                    <a:gd name="T1" fmla="*/ 0 h 82"/>
                    <a:gd name="T2" fmla="*/ 20 w 88"/>
                    <a:gd name="T3" fmla="*/ 33 h 82"/>
                    <a:gd name="T4" fmla="*/ 11 w 88"/>
                    <a:gd name="T5" fmla="*/ 39 h 82"/>
                    <a:gd name="T6" fmla="*/ 4 w 88"/>
                    <a:gd name="T7" fmla="*/ 49 h 82"/>
                    <a:gd name="T8" fmla="*/ 0 w 88"/>
                    <a:gd name="T9" fmla="*/ 62 h 82"/>
                    <a:gd name="T10" fmla="*/ 5 w 88"/>
                    <a:gd name="T11" fmla="*/ 74 h 82"/>
                    <a:gd name="T12" fmla="*/ 15 w 88"/>
                    <a:gd name="T13" fmla="*/ 80 h 82"/>
                    <a:gd name="T14" fmla="*/ 23 w 88"/>
                    <a:gd name="T15" fmla="*/ 82 h 82"/>
                    <a:gd name="T16" fmla="*/ 36 w 88"/>
                    <a:gd name="T17" fmla="*/ 77 h 82"/>
                    <a:gd name="T18" fmla="*/ 88 w 88"/>
                    <a:gd name="T19" fmla="*/ 54 h 82"/>
                    <a:gd name="T20" fmla="*/ 77 w 88"/>
                    <a:gd name="T21" fmla="*/ 48 h 82"/>
                    <a:gd name="T22" fmla="*/ 69 w 88"/>
                    <a:gd name="T23" fmla="*/ 40 h 82"/>
                    <a:gd name="T24" fmla="*/ 64 w 88"/>
                    <a:gd name="T25" fmla="*/ 30 h 82"/>
                    <a:gd name="T26" fmla="*/ 63 w 88"/>
                    <a:gd name="T27" fmla="*/ 21 h 82"/>
                    <a:gd name="T28" fmla="*/ 62 w 88"/>
                    <a:gd name="T29" fmla="*/ 9 h 82"/>
                    <a:gd name="T30" fmla="*/ 63 w 88"/>
                    <a:gd name="T31" fmla="*/ 0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8" h="82">
                      <a:moveTo>
                        <a:pt x="63" y="0"/>
                      </a:moveTo>
                      <a:lnTo>
                        <a:pt x="20" y="33"/>
                      </a:lnTo>
                      <a:lnTo>
                        <a:pt x="11" y="39"/>
                      </a:lnTo>
                      <a:lnTo>
                        <a:pt x="4" y="49"/>
                      </a:lnTo>
                      <a:lnTo>
                        <a:pt x="0" y="62"/>
                      </a:lnTo>
                      <a:lnTo>
                        <a:pt x="5" y="74"/>
                      </a:lnTo>
                      <a:lnTo>
                        <a:pt x="15" y="80"/>
                      </a:lnTo>
                      <a:lnTo>
                        <a:pt x="23" y="82"/>
                      </a:lnTo>
                      <a:lnTo>
                        <a:pt x="36" y="77"/>
                      </a:lnTo>
                      <a:lnTo>
                        <a:pt x="88" y="54"/>
                      </a:lnTo>
                      <a:lnTo>
                        <a:pt x="77" y="48"/>
                      </a:lnTo>
                      <a:lnTo>
                        <a:pt x="69" y="40"/>
                      </a:lnTo>
                      <a:lnTo>
                        <a:pt x="64" y="30"/>
                      </a:lnTo>
                      <a:lnTo>
                        <a:pt x="63" y="21"/>
                      </a:lnTo>
                      <a:lnTo>
                        <a:pt x="62" y="9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  <p:sp>
          <p:nvSpPr>
            <p:cNvPr id="99397" name="Text Box 69">
              <a:extLst>
                <a:ext uri="{FF2B5EF4-FFF2-40B4-BE49-F238E27FC236}">
                  <a16:creationId xmlns:a16="http://schemas.microsoft.com/office/drawing/2014/main" id="{368ACEB8-5067-43AE-B73F-470307A688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111864">
              <a:off x="1513" y="2688"/>
              <a:ext cx="10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it-IT" altLang="it-IT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Codice etico</a:t>
              </a:r>
            </a:p>
          </p:txBody>
        </p:sp>
      </p:grpSp>
      <p:grpSp>
        <p:nvGrpSpPr>
          <p:cNvPr id="99401" name="Group 73">
            <a:extLst>
              <a:ext uri="{FF2B5EF4-FFF2-40B4-BE49-F238E27FC236}">
                <a16:creationId xmlns:a16="http://schemas.microsoft.com/office/drawing/2014/main" id="{7DEFD391-89B4-4C96-BF2C-F3CAD1281F52}"/>
              </a:ext>
            </a:extLst>
          </p:cNvPr>
          <p:cNvGrpSpPr>
            <a:grpSpLocks/>
          </p:cNvGrpSpPr>
          <p:nvPr/>
        </p:nvGrpSpPr>
        <p:grpSpPr bwMode="auto">
          <a:xfrm>
            <a:off x="5534025" y="3775075"/>
            <a:ext cx="3810000" cy="1828800"/>
            <a:chOff x="3486" y="2378"/>
            <a:chExt cx="2400" cy="1152"/>
          </a:xfrm>
        </p:grpSpPr>
        <p:grpSp>
          <p:nvGrpSpPr>
            <p:cNvPr id="99394" name="Group 66">
              <a:extLst>
                <a:ext uri="{FF2B5EF4-FFF2-40B4-BE49-F238E27FC236}">
                  <a16:creationId xmlns:a16="http://schemas.microsoft.com/office/drawing/2014/main" id="{C9FFE150-C8E5-45DE-9EA9-E3A12EFBD43F}"/>
                </a:ext>
              </a:extLst>
            </p:cNvPr>
            <p:cNvGrpSpPr>
              <a:grpSpLocks/>
            </p:cNvGrpSpPr>
            <p:nvPr/>
          </p:nvGrpSpPr>
          <p:grpSpPr bwMode="auto">
            <a:xfrm rot="2525808">
              <a:off x="3486" y="2378"/>
              <a:ext cx="2400" cy="1152"/>
              <a:chOff x="3139" y="1905"/>
              <a:chExt cx="1133" cy="597"/>
            </a:xfrm>
          </p:grpSpPr>
          <p:grpSp>
            <p:nvGrpSpPr>
              <p:cNvPr id="99391" name="Group 63">
                <a:extLst>
                  <a:ext uri="{FF2B5EF4-FFF2-40B4-BE49-F238E27FC236}">
                    <a16:creationId xmlns:a16="http://schemas.microsoft.com/office/drawing/2014/main" id="{44B539A9-97A5-4A28-B324-40910EC2C7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39" y="1905"/>
                <a:ext cx="1133" cy="597"/>
                <a:chOff x="3139" y="1905"/>
                <a:chExt cx="1133" cy="597"/>
              </a:xfrm>
            </p:grpSpPr>
            <p:grpSp>
              <p:nvGrpSpPr>
                <p:cNvPr id="99386" name="Group 58">
                  <a:extLst>
                    <a:ext uri="{FF2B5EF4-FFF2-40B4-BE49-F238E27FC236}">
                      <a16:creationId xmlns:a16="http://schemas.microsoft.com/office/drawing/2014/main" id="{3C1A26BB-D079-417D-B82E-B74DB27F139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39" y="2080"/>
                  <a:ext cx="1112" cy="422"/>
                  <a:chOff x="3139" y="2080"/>
                  <a:chExt cx="1112" cy="422"/>
                </a:xfrm>
              </p:grpSpPr>
              <p:grpSp>
                <p:nvGrpSpPr>
                  <p:cNvPr id="99379" name="Group 51">
                    <a:extLst>
                      <a:ext uri="{FF2B5EF4-FFF2-40B4-BE49-F238E27FC236}">
                        <a16:creationId xmlns:a16="http://schemas.microsoft.com/office/drawing/2014/main" id="{480095CA-5AD1-48D6-8CBA-0C0B61BAFC9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139" y="2346"/>
                    <a:ext cx="70" cy="156"/>
                    <a:chOff x="3139" y="2346"/>
                    <a:chExt cx="70" cy="156"/>
                  </a:xfrm>
                </p:grpSpPr>
                <p:sp>
                  <p:nvSpPr>
                    <p:cNvPr id="99376" name="Freeform 48">
                      <a:extLst>
                        <a:ext uri="{FF2B5EF4-FFF2-40B4-BE49-F238E27FC236}">
                          <a16:creationId xmlns:a16="http://schemas.microsoft.com/office/drawing/2014/main" id="{0842C817-C636-475C-AE14-4B4E1DFF95A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190" y="2346"/>
                      <a:ext cx="19" cy="156"/>
                    </a:xfrm>
                    <a:custGeom>
                      <a:avLst/>
                      <a:gdLst>
                        <a:gd name="T0" fmla="*/ 5 w 19"/>
                        <a:gd name="T1" fmla="*/ 0 h 156"/>
                        <a:gd name="T2" fmla="*/ 0 w 19"/>
                        <a:gd name="T3" fmla="*/ 85 h 156"/>
                        <a:gd name="T4" fmla="*/ 19 w 19"/>
                        <a:gd name="T5" fmla="*/ 156 h 156"/>
                        <a:gd name="T6" fmla="*/ 19 w 19"/>
                        <a:gd name="T7" fmla="*/ 81 h 156"/>
                        <a:gd name="T8" fmla="*/ 5 w 19"/>
                        <a:gd name="T9" fmla="*/ 0 h 15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9" h="156">
                          <a:moveTo>
                            <a:pt x="5" y="0"/>
                          </a:moveTo>
                          <a:lnTo>
                            <a:pt x="0" y="85"/>
                          </a:lnTo>
                          <a:lnTo>
                            <a:pt x="19" y="156"/>
                          </a:lnTo>
                          <a:lnTo>
                            <a:pt x="19" y="81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99377" name="Freeform 49">
                      <a:extLst>
                        <a:ext uri="{FF2B5EF4-FFF2-40B4-BE49-F238E27FC236}">
                          <a16:creationId xmlns:a16="http://schemas.microsoft.com/office/drawing/2014/main" id="{70CC7A59-D814-40C8-84D2-3CD0253A3B8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139" y="2346"/>
                      <a:ext cx="55" cy="95"/>
                    </a:xfrm>
                    <a:custGeom>
                      <a:avLst/>
                      <a:gdLst>
                        <a:gd name="T0" fmla="*/ 55 w 55"/>
                        <a:gd name="T1" fmla="*/ 0 h 95"/>
                        <a:gd name="T2" fmla="*/ 50 w 55"/>
                        <a:gd name="T3" fmla="*/ 83 h 95"/>
                        <a:gd name="T4" fmla="*/ 0 w 55"/>
                        <a:gd name="T5" fmla="*/ 95 h 95"/>
                        <a:gd name="T6" fmla="*/ 0 w 55"/>
                        <a:gd name="T7" fmla="*/ 64 h 95"/>
                        <a:gd name="T8" fmla="*/ 55 w 55"/>
                        <a:gd name="T9" fmla="*/ 0 h 9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5" h="95">
                          <a:moveTo>
                            <a:pt x="55" y="0"/>
                          </a:moveTo>
                          <a:lnTo>
                            <a:pt x="50" y="83"/>
                          </a:lnTo>
                          <a:lnTo>
                            <a:pt x="0" y="95"/>
                          </a:lnTo>
                          <a:lnTo>
                            <a:pt x="0" y="64"/>
                          </a:lnTo>
                          <a:lnTo>
                            <a:pt x="55" y="0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99378" name="Freeform 50">
                      <a:extLst>
                        <a:ext uri="{FF2B5EF4-FFF2-40B4-BE49-F238E27FC236}">
                          <a16:creationId xmlns:a16="http://schemas.microsoft.com/office/drawing/2014/main" id="{DEBA1200-0C57-4F93-BF3C-EC23C0A3122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139" y="2431"/>
                      <a:ext cx="70" cy="70"/>
                    </a:xfrm>
                    <a:custGeom>
                      <a:avLst/>
                      <a:gdLst>
                        <a:gd name="T0" fmla="*/ 0 w 70"/>
                        <a:gd name="T1" fmla="*/ 13 h 70"/>
                        <a:gd name="T2" fmla="*/ 51 w 70"/>
                        <a:gd name="T3" fmla="*/ 0 h 70"/>
                        <a:gd name="T4" fmla="*/ 70 w 70"/>
                        <a:gd name="T5" fmla="*/ 70 h 70"/>
                        <a:gd name="T6" fmla="*/ 9 w 70"/>
                        <a:gd name="T7" fmla="*/ 38 h 70"/>
                        <a:gd name="T8" fmla="*/ 0 w 70"/>
                        <a:gd name="T9" fmla="*/ 13 h 7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0" h="70">
                          <a:moveTo>
                            <a:pt x="0" y="13"/>
                          </a:moveTo>
                          <a:lnTo>
                            <a:pt x="51" y="0"/>
                          </a:lnTo>
                          <a:lnTo>
                            <a:pt x="70" y="70"/>
                          </a:lnTo>
                          <a:lnTo>
                            <a:pt x="9" y="38"/>
                          </a:lnTo>
                          <a:lnTo>
                            <a:pt x="0" y="13"/>
                          </a:lnTo>
                          <a:close/>
                        </a:path>
                      </a:pathLst>
                    </a:custGeom>
                    <a:solidFill>
                      <a:srgbClr val="3F3F3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99380" name="Freeform 52">
                    <a:extLst>
                      <a:ext uri="{FF2B5EF4-FFF2-40B4-BE49-F238E27FC236}">
                        <a16:creationId xmlns:a16="http://schemas.microsoft.com/office/drawing/2014/main" id="{F0A5FCBB-738D-46C3-AD93-D59651DF45D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78" y="2099"/>
                    <a:ext cx="945" cy="355"/>
                  </a:xfrm>
                  <a:custGeom>
                    <a:avLst/>
                    <a:gdLst>
                      <a:gd name="T0" fmla="*/ 17 w 945"/>
                      <a:gd name="T1" fmla="*/ 355 h 355"/>
                      <a:gd name="T2" fmla="*/ 8 w 945"/>
                      <a:gd name="T3" fmla="*/ 352 h 355"/>
                      <a:gd name="T4" fmla="*/ 2 w 945"/>
                      <a:gd name="T5" fmla="*/ 347 h 355"/>
                      <a:gd name="T6" fmla="*/ 0 w 945"/>
                      <a:gd name="T7" fmla="*/ 338 h 355"/>
                      <a:gd name="T8" fmla="*/ 0 w 945"/>
                      <a:gd name="T9" fmla="*/ 330 h 355"/>
                      <a:gd name="T10" fmla="*/ 2 w 945"/>
                      <a:gd name="T11" fmla="*/ 319 h 355"/>
                      <a:gd name="T12" fmla="*/ 6 w 945"/>
                      <a:gd name="T13" fmla="*/ 313 h 355"/>
                      <a:gd name="T14" fmla="*/ 14 w 945"/>
                      <a:gd name="T15" fmla="*/ 307 h 355"/>
                      <a:gd name="T16" fmla="*/ 909 w 945"/>
                      <a:gd name="T17" fmla="*/ 0 h 355"/>
                      <a:gd name="T18" fmla="*/ 945 w 945"/>
                      <a:gd name="T19" fmla="*/ 234 h 355"/>
                      <a:gd name="T20" fmla="*/ 17 w 945"/>
                      <a:gd name="T21" fmla="*/ 355 h 3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945" h="355">
                        <a:moveTo>
                          <a:pt x="17" y="355"/>
                        </a:moveTo>
                        <a:lnTo>
                          <a:pt x="8" y="352"/>
                        </a:lnTo>
                        <a:lnTo>
                          <a:pt x="2" y="347"/>
                        </a:lnTo>
                        <a:lnTo>
                          <a:pt x="0" y="338"/>
                        </a:lnTo>
                        <a:lnTo>
                          <a:pt x="0" y="330"/>
                        </a:lnTo>
                        <a:lnTo>
                          <a:pt x="2" y="319"/>
                        </a:lnTo>
                        <a:lnTo>
                          <a:pt x="6" y="313"/>
                        </a:lnTo>
                        <a:lnTo>
                          <a:pt x="14" y="307"/>
                        </a:lnTo>
                        <a:lnTo>
                          <a:pt x="909" y="0"/>
                        </a:lnTo>
                        <a:lnTo>
                          <a:pt x="945" y="234"/>
                        </a:lnTo>
                        <a:lnTo>
                          <a:pt x="17" y="355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99381" name="Freeform 53">
                    <a:extLst>
                      <a:ext uri="{FF2B5EF4-FFF2-40B4-BE49-F238E27FC236}">
                        <a16:creationId xmlns:a16="http://schemas.microsoft.com/office/drawing/2014/main" id="{C3B72C8A-9D91-4E3F-B502-F85C77270A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64" y="2101"/>
                    <a:ext cx="275" cy="178"/>
                  </a:xfrm>
                  <a:custGeom>
                    <a:avLst/>
                    <a:gdLst>
                      <a:gd name="T0" fmla="*/ 275 w 275"/>
                      <a:gd name="T1" fmla="*/ 172 h 178"/>
                      <a:gd name="T2" fmla="*/ 254 w 275"/>
                      <a:gd name="T3" fmla="*/ 178 h 178"/>
                      <a:gd name="T4" fmla="*/ 131 w 275"/>
                      <a:gd name="T5" fmla="*/ 38 h 178"/>
                      <a:gd name="T6" fmla="*/ 0 w 275"/>
                      <a:gd name="T7" fmla="*/ 62 h 178"/>
                      <a:gd name="T8" fmla="*/ 17 w 275"/>
                      <a:gd name="T9" fmla="*/ 40 h 178"/>
                      <a:gd name="T10" fmla="*/ 150 w 275"/>
                      <a:gd name="T11" fmla="*/ 0 h 178"/>
                      <a:gd name="T12" fmla="*/ 275 w 275"/>
                      <a:gd name="T13" fmla="*/ 172 h 1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75" h="178">
                        <a:moveTo>
                          <a:pt x="275" y="172"/>
                        </a:moveTo>
                        <a:lnTo>
                          <a:pt x="254" y="178"/>
                        </a:lnTo>
                        <a:lnTo>
                          <a:pt x="131" y="38"/>
                        </a:lnTo>
                        <a:lnTo>
                          <a:pt x="0" y="62"/>
                        </a:lnTo>
                        <a:lnTo>
                          <a:pt x="17" y="40"/>
                        </a:lnTo>
                        <a:lnTo>
                          <a:pt x="150" y="0"/>
                        </a:lnTo>
                        <a:lnTo>
                          <a:pt x="275" y="172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99382" name="Freeform 54">
                    <a:extLst>
                      <a:ext uri="{FF2B5EF4-FFF2-40B4-BE49-F238E27FC236}">
                        <a16:creationId xmlns:a16="http://schemas.microsoft.com/office/drawing/2014/main" id="{0238AA54-DB7C-4DB6-A780-2783EC3469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8" y="2084"/>
                    <a:ext cx="265" cy="260"/>
                  </a:xfrm>
                  <a:custGeom>
                    <a:avLst/>
                    <a:gdLst>
                      <a:gd name="T0" fmla="*/ 187 w 265"/>
                      <a:gd name="T1" fmla="*/ 0 h 260"/>
                      <a:gd name="T2" fmla="*/ 49 w 265"/>
                      <a:gd name="T3" fmla="*/ 49 h 260"/>
                      <a:gd name="T4" fmla="*/ 37 w 265"/>
                      <a:gd name="T5" fmla="*/ 59 h 260"/>
                      <a:gd name="T6" fmla="*/ 22 w 265"/>
                      <a:gd name="T7" fmla="*/ 75 h 260"/>
                      <a:gd name="T8" fmla="*/ 14 w 265"/>
                      <a:gd name="T9" fmla="*/ 90 h 260"/>
                      <a:gd name="T10" fmla="*/ 7 w 265"/>
                      <a:gd name="T11" fmla="*/ 106 h 260"/>
                      <a:gd name="T12" fmla="*/ 1 w 265"/>
                      <a:gd name="T13" fmla="*/ 129 h 260"/>
                      <a:gd name="T14" fmla="*/ 0 w 265"/>
                      <a:gd name="T15" fmla="*/ 148 h 260"/>
                      <a:gd name="T16" fmla="*/ 4 w 265"/>
                      <a:gd name="T17" fmla="*/ 174 h 260"/>
                      <a:gd name="T18" fmla="*/ 14 w 265"/>
                      <a:gd name="T19" fmla="*/ 197 h 260"/>
                      <a:gd name="T20" fmla="*/ 26 w 265"/>
                      <a:gd name="T21" fmla="*/ 216 h 260"/>
                      <a:gd name="T22" fmla="*/ 39 w 265"/>
                      <a:gd name="T23" fmla="*/ 233 h 260"/>
                      <a:gd name="T24" fmla="*/ 56 w 265"/>
                      <a:gd name="T25" fmla="*/ 247 h 260"/>
                      <a:gd name="T26" fmla="*/ 73 w 265"/>
                      <a:gd name="T27" fmla="*/ 254 h 260"/>
                      <a:gd name="T28" fmla="*/ 90 w 265"/>
                      <a:gd name="T29" fmla="*/ 260 h 260"/>
                      <a:gd name="T30" fmla="*/ 265 w 265"/>
                      <a:gd name="T31" fmla="*/ 239 h 260"/>
                      <a:gd name="T32" fmla="*/ 162 w 265"/>
                      <a:gd name="T33" fmla="*/ 48 h 260"/>
                      <a:gd name="T34" fmla="*/ 36 w 265"/>
                      <a:gd name="T35" fmla="*/ 73 h 260"/>
                      <a:gd name="T36" fmla="*/ 46 w 265"/>
                      <a:gd name="T37" fmla="*/ 58 h 260"/>
                      <a:gd name="T38" fmla="*/ 169 w 265"/>
                      <a:gd name="T39" fmla="*/ 24 h 260"/>
                      <a:gd name="T40" fmla="*/ 187 w 265"/>
                      <a:gd name="T41" fmla="*/ 0 h 26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265" h="260">
                        <a:moveTo>
                          <a:pt x="187" y="0"/>
                        </a:moveTo>
                        <a:lnTo>
                          <a:pt x="49" y="49"/>
                        </a:lnTo>
                        <a:lnTo>
                          <a:pt x="37" y="59"/>
                        </a:lnTo>
                        <a:lnTo>
                          <a:pt x="22" y="75"/>
                        </a:lnTo>
                        <a:lnTo>
                          <a:pt x="14" y="90"/>
                        </a:lnTo>
                        <a:lnTo>
                          <a:pt x="7" y="106"/>
                        </a:lnTo>
                        <a:lnTo>
                          <a:pt x="1" y="129"/>
                        </a:lnTo>
                        <a:lnTo>
                          <a:pt x="0" y="148"/>
                        </a:lnTo>
                        <a:lnTo>
                          <a:pt x="4" y="174"/>
                        </a:lnTo>
                        <a:lnTo>
                          <a:pt x="14" y="197"/>
                        </a:lnTo>
                        <a:lnTo>
                          <a:pt x="26" y="216"/>
                        </a:lnTo>
                        <a:lnTo>
                          <a:pt x="39" y="233"/>
                        </a:lnTo>
                        <a:lnTo>
                          <a:pt x="56" y="247"/>
                        </a:lnTo>
                        <a:lnTo>
                          <a:pt x="73" y="254"/>
                        </a:lnTo>
                        <a:lnTo>
                          <a:pt x="90" y="260"/>
                        </a:lnTo>
                        <a:lnTo>
                          <a:pt x="265" y="239"/>
                        </a:lnTo>
                        <a:lnTo>
                          <a:pt x="162" y="48"/>
                        </a:lnTo>
                        <a:lnTo>
                          <a:pt x="36" y="73"/>
                        </a:lnTo>
                        <a:lnTo>
                          <a:pt x="46" y="58"/>
                        </a:lnTo>
                        <a:lnTo>
                          <a:pt x="169" y="24"/>
                        </a:lnTo>
                        <a:lnTo>
                          <a:pt x="187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99383" name="Freeform 55">
                    <a:extLst>
                      <a:ext uri="{FF2B5EF4-FFF2-40B4-BE49-F238E27FC236}">
                        <a16:creationId xmlns:a16="http://schemas.microsoft.com/office/drawing/2014/main" id="{1D165BDD-91F9-4DF1-BEBF-F88FC343529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97" y="2131"/>
                    <a:ext cx="134" cy="194"/>
                  </a:xfrm>
                  <a:custGeom>
                    <a:avLst/>
                    <a:gdLst>
                      <a:gd name="T0" fmla="*/ 5 w 134"/>
                      <a:gd name="T1" fmla="*/ 0 h 194"/>
                      <a:gd name="T2" fmla="*/ 134 w 134"/>
                      <a:gd name="T3" fmla="*/ 159 h 194"/>
                      <a:gd name="T4" fmla="*/ 125 w 134"/>
                      <a:gd name="T5" fmla="*/ 173 h 194"/>
                      <a:gd name="T6" fmla="*/ 116 w 134"/>
                      <a:gd name="T7" fmla="*/ 187 h 194"/>
                      <a:gd name="T8" fmla="*/ 105 w 134"/>
                      <a:gd name="T9" fmla="*/ 194 h 194"/>
                      <a:gd name="T10" fmla="*/ 93 w 134"/>
                      <a:gd name="T11" fmla="*/ 192 h 194"/>
                      <a:gd name="T12" fmla="*/ 79 w 134"/>
                      <a:gd name="T13" fmla="*/ 183 h 194"/>
                      <a:gd name="T14" fmla="*/ 64 w 134"/>
                      <a:gd name="T15" fmla="*/ 172 h 194"/>
                      <a:gd name="T16" fmla="*/ 52 w 134"/>
                      <a:gd name="T17" fmla="*/ 160 h 194"/>
                      <a:gd name="T18" fmla="*/ 41 w 134"/>
                      <a:gd name="T19" fmla="*/ 145 h 194"/>
                      <a:gd name="T20" fmla="*/ 34 w 134"/>
                      <a:gd name="T21" fmla="*/ 133 h 194"/>
                      <a:gd name="T22" fmla="*/ 23 w 134"/>
                      <a:gd name="T23" fmla="*/ 117 h 194"/>
                      <a:gd name="T24" fmla="*/ 15 w 134"/>
                      <a:gd name="T25" fmla="*/ 100 h 194"/>
                      <a:gd name="T26" fmla="*/ 9 w 134"/>
                      <a:gd name="T27" fmla="*/ 81 h 194"/>
                      <a:gd name="T28" fmla="*/ 4 w 134"/>
                      <a:gd name="T29" fmla="*/ 59 h 194"/>
                      <a:gd name="T30" fmla="*/ 2 w 134"/>
                      <a:gd name="T31" fmla="*/ 42 h 194"/>
                      <a:gd name="T32" fmla="*/ 0 w 134"/>
                      <a:gd name="T33" fmla="*/ 26 h 194"/>
                      <a:gd name="T34" fmla="*/ 2 w 134"/>
                      <a:gd name="T35" fmla="*/ 12 h 194"/>
                      <a:gd name="T36" fmla="*/ 5 w 134"/>
                      <a:gd name="T37" fmla="*/ 0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4" h="194">
                        <a:moveTo>
                          <a:pt x="5" y="0"/>
                        </a:moveTo>
                        <a:lnTo>
                          <a:pt x="134" y="159"/>
                        </a:lnTo>
                        <a:lnTo>
                          <a:pt x="125" y="173"/>
                        </a:lnTo>
                        <a:lnTo>
                          <a:pt x="116" y="187"/>
                        </a:lnTo>
                        <a:lnTo>
                          <a:pt x="105" y="194"/>
                        </a:lnTo>
                        <a:lnTo>
                          <a:pt x="93" y="192"/>
                        </a:lnTo>
                        <a:lnTo>
                          <a:pt x="79" y="183"/>
                        </a:lnTo>
                        <a:lnTo>
                          <a:pt x="64" y="172"/>
                        </a:lnTo>
                        <a:lnTo>
                          <a:pt x="52" y="160"/>
                        </a:lnTo>
                        <a:lnTo>
                          <a:pt x="41" y="145"/>
                        </a:lnTo>
                        <a:lnTo>
                          <a:pt x="34" y="133"/>
                        </a:lnTo>
                        <a:lnTo>
                          <a:pt x="23" y="117"/>
                        </a:lnTo>
                        <a:lnTo>
                          <a:pt x="15" y="100"/>
                        </a:lnTo>
                        <a:lnTo>
                          <a:pt x="9" y="81"/>
                        </a:lnTo>
                        <a:lnTo>
                          <a:pt x="4" y="59"/>
                        </a:lnTo>
                        <a:lnTo>
                          <a:pt x="2" y="42"/>
                        </a:lnTo>
                        <a:lnTo>
                          <a:pt x="0" y="26"/>
                        </a:lnTo>
                        <a:lnTo>
                          <a:pt x="2" y="12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99384" name="Freeform 56">
                    <a:extLst>
                      <a:ext uri="{FF2B5EF4-FFF2-40B4-BE49-F238E27FC236}">
                        <a16:creationId xmlns:a16="http://schemas.microsoft.com/office/drawing/2014/main" id="{2D89264A-B903-4B69-908F-91B738840A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8" y="2080"/>
                    <a:ext cx="143" cy="193"/>
                  </a:xfrm>
                  <a:custGeom>
                    <a:avLst/>
                    <a:gdLst>
                      <a:gd name="T0" fmla="*/ 0 w 143"/>
                      <a:gd name="T1" fmla="*/ 27 h 193"/>
                      <a:gd name="T2" fmla="*/ 131 w 143"/>
                      <a:gd name="T3" fmla="*/ 193 h 193"/>
                      <a:gd name="T4" fmla="*/ 136 w 143"/>
                      <a:gd name="T5" fmla="*/ 177 h 193"/>
                      <a:gd name="T6" fmla="*/ 142 w 143"/>
                      <a:gd name="T7" fmla="*/ 152 h 193"/>
                      <a:gd name="T8" fmla="*/ 143 w 143"/>
                      <a:gd name="T9" fmla="*/ 134 h 193"/>
                      <a:gd name="T10" fmla="*/ 142 w 143"/>
                      <a:gd name="T11" fmla="*/ 117 h 193"/>
                      <a:gd name="T12" fmla="*/ 137 w 143"/>
                      <a:gd name="T13" fmla="*/ 94 h 193"/>
                      <a:gd name="T14" fmla="*/ 129 w 143"/>
                      <a:gd name="T15" fmla="*/ 76 h 193"/>
                      <a:gd name="T16" fmla="*/ 117 w 143"/>
                      <a:gd name="T17" fmla="*/ 57 h 193"/>
                      <a:gd name="T18" fmla="*/ 105 w 143"/>
                      <a:gd name="T19" fmla="*/ 40 h 193"/>
                      <a:gd name="T20" fmla="*/ 86 w 143"/>
                      <a:gd name="T21" fmla="*/ 23 h 193"/>
                      <a:gd name="T22" fmla="*/ 68 w 143"/>
                      <a:gd name="T23" fmla="*/ 13 h 193"/>
                      <a:gd name="T24" fmla="*/ 48 w 143"/>
                      <a:gd name="T25" fmla="*/ 3 h 193"/>
                      <a:gd name="T26" fmla="*/ 30 w 143"/>
                      <a:gd name="T27" fmla="*/ 0 h 193"/>
                      <a:gd name="T28" fmla="*/ 17 w 143"/>
                      <a:gd name="T29" fmla="*/ 4 h 193"/>
                      <a:gd name="T30" fmla="*/ 9 w 143"/>
                      <a:gd name="T31" fmla="*/ 15 h 193"/>
                      <a:gd name="T32" fmla="*/ 0 w 143"/>
                      <a:gd name="T33" fmla="*/ 27 h 1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43" h="193">
                        <a:moveTo>
                          <a:pt x="0" y="27"/>
                        </a:moveTo>
                        <a:lnTo>
                          <a:pt x="131" y="193"/>
                        </a:lnTo>
                        <a:lnTo>
                          <a:pt x="136" y="177"/>
                        </a:lnTo>
                        <a:lnTo>
                          <a:pt x="142" y="152"/>
                        </a:lnTo>
                        <a:lnTo>
                          <a:pt x="143" y="134"/>
                        </a:lnTo>
                        <a:lnTo>
                          <a:pt x="142" y="117"/>
                        </a:lnTo>
                        <a:lnTo>
                          <a:pt x="137" y="94"/>
                        </a:lnTo>
                        <a:lnTo>
                          <a:pt x="129" y="76"/>
                        </a:lnTo>
                        <a:lnTo>
                          <a:pt x="117" y="57"/>
                        </a:lnTo>
                        <a:lnTo>
                          <a:pt x="105" y="40"/>
                        </a:lnTo>
                        <a:lnTo>
                          <a:pt x="86" y="23"/>
                        </a:lnTo>
                        <a:lnTo>
                          <a:pt x="68" y="13"/>
                        </a:lnTo>
                        <a:lnTo>
                          <a:pt x="48" y="3"/>
                        </a:lnTo>
                        <a:lnTo>
                          <a:pt x="30" y="0"/>
                        </a:lnTo>
                        <a:lnTo>
                          <a:pt x="17" y="4"/>
                        </a:lnTo>
                        <a:lnTo>
                          <a:pt x="9" y="15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99385" name="Freeform 57">
                    <a:extLst>
                      <a:ext uri="{FF2B5EF4-FFF2-40B4-BE49-F238E27FC236}">
                        <a16:creationId xmlns:a16="http://schemas.microsoft.com/office/drawing/2014/main" id="{40C2F2D2-A65F-46A6-AC90-7AA39A11F3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78" y="2391"/>
                    <a:ext cx="67" cy="63"/>
                  </a:xfrm>
                  <a:custGeom>
                    <a:avLst/>
                    <a:gdLst>
                      <a:gd name="T0" fmla="*/ 17 w 67"/>
                      <a:gd name="T1" fmla="*/ 63 h 63"/>
                      <a:gd name="T2" fmla="*/ 8 w 67"/>
                      <a:gd name="T3" fmla="*/ 60 h 63"/>
                      <a:gd name="T4" fmla="*/ 2 w 67"/>
                      <a:gd name="T5" fmla="*/ 55 h 63"/>
                      <a:gd name="T6" fmla="*/ 0 w 67"/>
                      <a:gd name="T7" fmla="*/ 48 h 63"/>
                      <a:gd name="T8" fmla="*/ 0 w 67"/>
                      <a:gd name="T9" fmla="*/ 39 h 63"/>
                      <a:gd name="T10" fmla="*/ 2 w 67"/>
                      <a:gd name="T11" fmla="*/ 28 h 63"/>
                      <a:gd name="T12" fmla="*/ 6 w 67"/>
                      <a:gd name="T13" fmla="*/ 22 h 63"/>
                      <a:gd name="T14" fmla="*/ 14 w 67"/>
                      <a:gd name="T15" fmla="*/ 16 h 63"/>
                      <a:gd name="T16" fmla="*/ 61 w 67"/>
                      <a:gd name="T17" fmla="*/ 0 h 63"/>
                      <a:gd name="T18" fmla="*/ 55 w 67"/>
                      <a:gd name="T19" fmla="*/ 7 h 63"/>
                      <a:gd name="T20" fmla="*/ 50 w 67"/>
                      <a:gd name="T21" fmla="*/ 15 h 63"/>
                      <a:gd name="T22" fmla="*/ 49 w 67"/>
                      <a:gd name="T23" fmla="*/ 25 h 63"/>
                      <a:gd name="T24" fmla="*/ 48 w 67"/>
                      <a:gd name="T25" fmla="*/ 32 h 63"/>
                      <a:gd name="T26" fmla="*/ 50 w 67"/>
                      <a:gd name="T27" fmla="*/ 43 h 63"/>
                      <a:gd name="T28" fmla="*/ 58 w 67"/>
                      <a:gd name="T29" fmla="*/ 50 h 63"/>
                      <a:gd name="T30" fmla="*/ 67 w 67"/>
                      <a:gd name="T31" fmla="*/ 56 h 63"/>
                      <a:gd name="T32" fmla="*/ 17 w 67"/>
                      <a:gd name="T33" fmla="*/ 63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67" h="63">
                        <a:moveTo>
                          <a:pt x="17" y="63"/>
                        </a:moveTo>
                        <a:lnTo>
                          <a:pt x="8" y="60"/>
                        </a:lnTo>
                        <a:lnTo>
                          <a:pt x="2" y="55"/>
                        </a:lnTo>
                        <a:lnTo>
                          <a:pt x="0" y="48"/>
                        </a:lnTo>
                        <a:lnTo>
                          <a:pt x="0" y="39"/>
                        </a:lnTo>
                        <a:lnTo>
                          <a:pt x="2" y="28"/>
                        </a:lnTo>
                        <a:lnTo>
                          <a:pt x="6" y="22"/>
                        </a:lnTo>
                        <a:lnTo>
                          <a:pt x="14" y="16"/>
                        </a:lnTo>
                        <a:lnTo>
                          <a:pt x="61" y="0"/>
                        </a:lnTo>
                        <a:lnTo>
                          <a:pt x="55" y="7"/>
                        </a:lnTo>
                        <a:lnTo>
                          <a:pt x="50" y="15"/>
                        </a:lnTo>
                        <a:lnTo>
                          <a:pt x="49" y="25"/>
                        </a:lnTo>
                        <a:lnTo>
                          <a:pt x="48" y="32"/>
                        </a:lnTo>
                        <a:lnTo>
                          <a:pt x="50" y="43"/>
                        </a:lnTo>
                        <a:lnTo>
                          <a:pt x="58" y="50"/>
                        </a:lnTo>
                        <a:lnTo>
                          <a:pt x="67" y="56"/>
                        </a:lnTo>
                        <a:lnTo>
                          <a:pt x="17" y="63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99390" name="Group 62">
                  <a:extLst>
                    <a:ext uri="{FF2B5EF4-FFF2-40B4-BE49-F238E27FC236}">
                      <a16:creationId xmlns:a16="http://schemas.microsoft.com/office/drawing/2014/main" id="{80C804F4-8C0E-45DB-A800-0209747FC04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30" y="1905"/>
                  <a:ext cx="642" cy="559"/>
                  <a:chOff x="3630" y="1905"/>
                  <a:chExt cx="642" cy="559"/>
                </a:xfrm>
              </p:grpSpPr>
              <p:sp>
                <p:nvSpPr>
                  <p:cNvPr id="99387" name="Freeform 59">
                    <a:extLst>
                      <a:ext uri="{FF2B5EF4-FFF2-40B4-BE49-F238E27FC236}">
                        <a16:creationId xmlns:a16="http://schemas.microsoft.com/office/drawing/2014/main" id="{E64CB2C5-251C-413F-AC56-80F683D085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32" y="2309"/>
                    <a:ext cx="640" cy="155"/>
                  </a:xfrm>
                  <a:custGeom>
                    <a:avLst/>
                    <a:gdLst>
                      <a:gd name="T0" fmla="*/ 0 w 640"/>
                      <a:gd name="T1" fmla="*/ 47 h 155"/>
                      <a:gd name="T2" fmla="*/ 443 w 640"/>
                      <a:gd name="T3" fmla="*/ 0 h 155"/>
                      <a:gd name="T4" fmla="*/ 640 w 640"/>
                      <a:gd name="T5" fmla="*/ 150 h 155"/>
                      <a:gd name="T6" fmla="*/ 510 w 640"/>
                      <a:gd name="T7" fmla="*/ 142 h 155"/>
                      <a:gd name="T8" fmla="*/ 477 w 640"/>
                      <a:gd name="T9" fmla="*/ 135 h 155"/>
                      <a:gd name="T10" fmla="*/ 498 w 640"/>
                      <a:gd name="T11" fmla="*/ 155 h 155"/>
                      <a:gd name="T12" fmla="*/ 366 w 640"/>
                      <a:gd name="T13" fmla="*/ 142 h 155"/>
                      <a:gd name="T14" fmla="*/ 324 w 640"/>
                      <a:gd name="T15" fmla="*/ 127 h 155"/>
                      <a:gd name="T16" fmla="*/ 344 w 640"/>
                      <a:gd name="T17" fmla="*/ 148 h 155"/>
                      <a:gd name="T18" fmla="*/ 163 w 640"/>
                      <a:gd name="T19" fmla="*/ 127 h 155"/>
                      <a:gd name="T20" fmla="*/ 0 w 640"/>
                      <a:gd name="T21" fmla="*/ 47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40" h="155">
                        <a:moveTo>
                          <a:pt x="0" y="47"/>
                        </a:moveTo>
                        <a:lnTo>
                          <a:pt x="443" y="0"/>
                        </a:lnTo>
                        <a:lnTo>
                          <a:pt x="640" y="150"/>
                        </a:lnTo>
                        <a:lnTo>
                          <a:pt x="510" y="142"/>
                        </a:lnTo>
                        <a:lnTo>
                          <a:pt x="477" y="135"/>
                        </a:lnTo>
                        <a:lnTo>
                          <a:pt x="498" y="155"/>
                        </a:lnTo>
                        <a:lnTo>
                          <a:pt x="366" y="142"/>
                        </a:lnTo>
                        <a:lnTo>
                          <a:pt x="324" y="127"/>
                        </a:lnTo>
                        <a:lnTo>
                          <a:pt x="344" y="148"/>
                        </a:lnTo>
                        <a:lnTo>
                          <a:pt x="163" y="127"/>
                        </a:lnTo>
                        <a:lnTo>
                          <a:pt x="0" y="47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99388" name="Freeform 60">
                    <a:extLst>
                      <a:ext uri="{FF2B5EF4-FFF2-40B4-BE49-F238E27FC236}">
                        <a16:creationId xmlns:a16="http://schemas.microsoft.com/office/drawing/2014/main" id="{D3CCDD16-980D-47AF-9AAE-AF600E6036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36" y="2177"/>
                    <a:ext cx="409" cy="128"/>
                  </a:xfrm>
                  <a:custGeom>
                    <a:avLst/>
                    <a:gdLst>
                      <a:gd name="T0" fmla="*/ 53 w 409"/>
                      <a:gd name="T1" fmla="*/ 97 h 128"/>
                      <a:gd name="T2" fmla="*/ 409 w 409"/>
                      <a:gd name="T3" fmla="*/ 0 h 128"/>
                      <a:gd name="T4" fmla="*/ 305 w 409"/>
                      <a:gd name="T5" fmla="*/ 59 h 128"/>
                      <a:gd name="T6" fmla="*/ 0 w 409"/>
                      <a:gd name="T7" fmla="*/ 128 h 128"/>
                      <a:gd name="T8" fmla="*/ 53 w 409"/>
                      <a:gd name="T9" fmla="*/ 97 h 1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09" h="128">
                        <a:moveTo>
                          <a:pt x="53" y="97"/>
                        </a:moveTo>
                        <a:lnTo>
                          <a:pt x="409" y="0"/>
                        </a:lnTo>
                        <a:lnTo>
                          <a:pt x="305" y="59"/>
                        </a:lnTo>
                        <a:lnTo>
                          <a:pt x="0" y="128"/>
                        </a:lnTo>
                        <a:lnTo>
                          <a:pt x="53" y="97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99389" name="Freeform 61">
                    <a:extLst>
                      <a:ext uri="{FF2B5EF4-FFF2-40B4-BE49-F238E27FC236}">
                        <a16:creationId xmlns:a16="http://schemas.microsoft.com/office/drawing/2014/main" id="{72DFC9F3-B3F6-4F07-A75D-AF0A30D41D6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30" y="1905"/>
                    <a:ext cx="529" cy="367"/>
                  </a:xfrm>
                  <a:custGeom>
                    <a:avLst/>
                    <a:gdLst>
                      <a:gd name="T0" fmla="*/ 0 w 529"/>
                      <a:gd name="T1" fmla="*/ 367 h 367"/>
                      <a:gd name="T2" fmla="*/ 380 w 529"/>
                      <a:gd name="T3" fmla="*/ 236 h 367"/>
                      <a:gd name="T4" fmla="*/ 529 w 529"/>
                      <a:gd name="T5" fmla="*/ 0 h 367"/>
                      <a:gd name="T6" fmla="*/ 412 w 529"/>
                      <a:gd name="T7" fmla="*/ 71 h 367"/>
                      <a:gd name="T8" fmla="*/ 386 w 529"/>
                      <a:gd name="T9" fmla="*/ 96 h 367"/>
                      <a:gd name="T10" fmla="*/ 386 w 529"/>
                      <a:gd name="T11" fmla="*/ 70 h 367"/>
                      <a:gd name="T12" fmla="*/ 254 w 529"/>
                      <a:gd name="T13" fmla="*/ 169 h 367"/>
                      <a:gd name="T14" fmla="*/ 262 w 529"/>
                      <a:gd name="T15" fmla="*/ 141 h 367"/>
                      <a:gd name="T16" fmla="*/ 119 w 529"/>
                      <a:gd name="T17" fmla="*/ 231 h 367"/>
                      <a:gd name="T18" fmla="*/ 0 w 529"/>
                      <a:gd name="T19" fmla="*/ 367 h 3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529" h="367">
                        <a:moveTo>
                          <a:pt x="0" y="367"/>
                        </a:moveTo>
                        <a:lnTo>
                          <a:pt x="380" y="236"/>
                        </a:lnTo>
                        <a:lnTo>
                          <a:pt x="529" y="0"/>
                        </a:lnTo>
                        <a:lnTo>
                          <a:pt x="412" y="71"/>
                        </a:lnTo>
                        <a:lnTo>
                          <a:pt x="386" y="96"/>
                        </a:lnTo>
                        <a:lnTo>
                          <a:pt x="386" y="70"/>
                        </a:lnTo>
                        <a:lnTo>
                          <a:pt x="254" y="169"/>
                        </a:lnTo>
                        <a:lnTo>
                          <a:pt x="262" y="141"/>
                        </a:lnTo>
                        <a:lnTo>
                          <a:pt x="119" y="231"/>
                        </a:lnTo>
                        <a:lnTo>
                          <a:pt x="0" y="367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</p:grpSp>
          <p:sp>
            <p:nvSpPr>
              <p:cNvPr id="99392" name="Freeform 64">
                <a:extLst>
                  <a:ext uri="{FF2B5EF4-FFF2-40B4-BE49-F238E27FC236}">
                    <a16:creationId xmlns:a16="http://schemas.microsoft.com/office/drawing/2014/main" id="{CDD41AB6-888E-42FE-814B-AF98E82C79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2" y="2250"/>
                <a:ext cx="178" cy="160"/>
              </a:xfrm>
              <a:custGeom>
                <a:avLst/>
                <a:gdLst>
                  <a:gd name="T0" fmla="*/ 157 w 178"/>
                  <a:gd name="T1" fmla="*/ 0 h 160"/>
                  <a:gd name="T2" fmla="*/ 146 w 178"/>
                  <a:gd name="T3" fmla="*/ 12 h 160"/>
                  <a:gd name="T4" fmla="*/ 134 w 178"/>
                  <a:gd name="T5" fmla="*/ 30 h 160"/>
                  <a:gd name="T6" fmla="*/ 129 w 178"/>
                  <a:gd name="T7" fmla="*/ 44 h 160"/>
                  <a:gd name="T8" fmla="*/ 125 w 178"/>
                  <a:gd name="T9" fmla="*/ 62 h 160"/>
                  <a:gd name="T10" fmla="*/ 125 w 178"/>
                  <a:gd name="T11" fmla="*/ 79 h 160"/>
                  <a:gd name="T12" fmla="*/ 129 w 178"/>
                  <a:gd name="T13" fmla="*/ 96 h 160"/>
                  <a:gd name="T14" fmla="*/ 137 w 178"/>
                  <a:gd name="T15" fmla="*/ 111 h 160"/>
                  <a:gd name="T16" fmla="*/ 150 w 178"/>
                  <a:gd name="T17" fmla="*/ 123 h 160"/>
                  <a:gd name="T18" fmla="*/ 164 w 178"/>
                  <a:gd name="T19" fmla="*/ 131 h 160"/>
                  <a:gd name="T20" fmla="*/ 178 w 178"/>
                  <a:gd name="T21" fmla="*/ 141 h 160"/>
                  <a:gd name="T22" fmla="*/ 43 w 178"/>
                  <a:gd name="T23" fmla="*/ 160 h 160"/>
                  <a:gd name="T24" fmla="*/ 29 w 178"/>
                  <a:gd name="T25" fmla="*/ 153 h 160"/>
                  <a:gd name="T26" fmla="*/ 16 w 178"/>
                  <a:gd name="T27" fmla="*/ 144 h 160"/>
                  <a:gd name="T28" fmla="*/ 8 w 178"/>
                  <a:gd name="T29" fmla="*/ 133 h 160"/>
                  <a:gd name="T30" fmla="*/ 3 w 178"/>
                  <a:gd name="T31" fmla="*/ 124 h 160"/>
                  <a:gd name="T32" fmla="*/ 0 w 178"/>
                  <a:gd name="T33" fmla="*/ 112 h 160"/>
                  <a:gd name="T34" fmla="*/ 0 w 178"/>
                  <a:gd name="T35" fmla="*/ 96 h 160"/>
                  <a:gd name="T36" fmla="*/ 3 w 178"/>
                  <a:gd name="T37" fmla="*/ 83 h 160"/>
                  <a:gd name="T38" fmla="*/ 7 w 178"/>
                  <a:gd name="T39" fmla="*/ 70 h 160"/>
                  <a:gd name="T40" fmla="*/ 12 w 178"/>
                  <a:gd name="T41" fmla="*/ 60 h 160"/>
                  <a:gd name="T42" fmla="*/ 19 w 178"/>
                  <a:gd name="T43" fmla="*/ 49 h 160"/>
                  <a:gd name="T44" fmla="*/ 25 w 178"/>
                  <a:gd name="T45" fmla="*/ 44 h 160"/>
                  <a:gd name="T46" fmla="*/ 157 w 178"/>
                  <a:gd name="T47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8" h="160">
                    <a:moveTo>
                      <a:pt x="157" y="0"/>
                    </a:moveTo>
                    <a:lnTo>
                      <a:pt x="146" y="12"/>
                    </a:lnTo>
                    <a:lnTo>
                      <a:pt x="134" y="30"/>
                    </a:lnTo>
                    <a:lnTo>
                      <a:pt x="129" y="44"/>
                    </a:lnTo>
                    <a:lnTo>
                      <a:pt x="125" y="62"/>
                    </a:lnTo>
                    <a:lnTo>
                      <a:pt x="125" y="79"/>
                    </a:lnTo>
                    <a:lnTo>
                      <a:pt x="129" y="96"/>
                    </a:lnTo>
                    <a:lnTo>
                      <a:pt x="137" y="111"/>
                    </a:lnTo>
                    <a:lnTo>
                      <a:pt x="150" y="123"/>
                    </a:lnTo>
                    <a:lnTo>
                      <a:pt x="164" y="131"/>
                    </a:lnTo>
                    <a:lnTo>
                      <a:pt x="178" y="141"/>
                    </a:lnTo>
                    <a:lnTo>
                      <a:pt x="43" y="160"/>
                    </a:lnTo>
                    <a:lnTo>
                      <a:pt x="29" y="153"/>
                    </a:lnTo>
                    <a:lnTo>
                      <a:pt x="16" y="144"/>
                    </a:lnTo>
                    <a:lnTo>
                      <a:pt x="8" y="133"/>
                    </a:lnTo>
                    <a:lnTo>
                      <a:pt x="3" y="124"/>
                    </a:lnTo>
                    <a:lnTo>
                      <a:pt x="0" y="112"/>
                    </a:lnTo>
                    <a:lnTo>
                      <a:pt x="0" y="96"/>
                    </a:lnTo>
                    <a:lnTo>
                      <a:pt x="3" y="83"/>
                    </a:lnTo>
                    <a:lnTo>
                      <a:pt x="7" y="70"/>
                    </a:lnTo>
                    <a:lnTo>
                      <a:pt x="12" y="60"/>
                    </a:lnTo>
                    <a:lnTo>
                      <a:pt x="19" y="49"/>
                    </a:lnTo>
                    <a:lnTo>
                      <a:pt x="25" y="44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9393" name="Freeform 65">
                <a:extLst>
                  <a:ext uri="{FF2B5EF4-FFF2-40B4-BE49-F238E27FC236}">
                    <a16:creationId xmlns:a16="http://schemas.microsoft.com/office/drawing/2014/main" id="{B3EACA4F-7C61-42FD-A4AE-2C891B0858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5" y="2274"/>
                <a:ext cx="75" cy="130"/>
              </a:xfrm>
              <a:custGeom>
                <a:avLst/>
                <a:gdLst>
                  <a:gd name="T0" fmla="*/ 50 w 75"/>
                  <a:gd name="T1" fmla="*/ 0 h 130"/>
                  <a:gd name="T2" fmla="*/ 41 w 75"/>
                  <a:gd name="T3" fmla="*/ 18 h 130"/>
                  <a:gd name="T4" fmla="*/ 34 w 75"/>
                  <a:gd name="T5" fmla="*/ 32 h 130"/>
                  <a:gd name="T6" fmla="*/ 28 w 75"/>
                  <a:gd name="T7" fmla="*/ 49 h 130"/>
                  <a:gd name="T8" fmla="*/ 24 w 75"/>
                  <a:gd name="T9" fmla="*/ 66 h 130"/>
                  <a:gd name="T10" fmla="*/ 28 w 75"/>
                  <a:gd name="T11" fmla="*/ 84 h 130"/>
                  <a:gd name="T12" fmla="*/ 35 w 75"/>
                  <a:gd name="T13" fmla="*/ 96 h 130"/>
                  <a:gd name="T14" fmla="*/ 46 w 75"/>
                  <a:gd name="T15" fmla="*/ 106 h 130"/>
                  <a:gd name="T16" fmla="*/ 57 w 75"/>
                  <a:gd name="T17" fmla="*/ 115 h 130"/>
                  <a:gd name="T18" fmla="*/ 75 w 75"/>
                  <a:gd name="T19" fmla="*/ 127 h 130"/>
                  <a:gd name="T20" fmla="*/ 50 w 75"/>
                  <a:gd name="T21" fmla="*/ 130 h 130"/>
                  <a:gd name="T22" fmla="*/ 39 w 75"/>
                  <a:gd name="T23" fmla="*/ 126 h 130"/>
                  <a:gd name="T24" fmla="*/ 28 w 75"/>
                  <a:gd name="T25" fmla="*/ 120 h 130"/>
                  <a:gd name="T26" fmla="*/ 17 w 75"/>
                  <a:gd name="T27" fmla="*/ 112 h 130"/>
                  <a:gd name="T28" fmla="*/ 10 w 75"/>
                  <a:gd name="T29" fmla="*/ 102 h 130"/>
                  <a:gd name="T30" fmla="*/ 4 w 75"/>
                  <a:gd name="T31" fmla="*/ 93 h 130"/>
                  <a:gd name="T32" fmla="*/ 0 w 75"/>
                  <a:gd name="T33" fmla="*/ 79 h 130"/>
                  <a:gd name="T34" fmla="*/ 0 w 75"/>
                  <a:gd name="T35" fmla="*/ 65 h 130"/>
                  <a:gd name="T36" fmla="*/ 4 w 75"/>
                  <a:gd name="T37" fmla="*/ 51 h 130"/>
                  <a:gd name="T38" fmla="*/ 9 w 75"/>
                  <a:gd name="T39" fmla="*/ 37 h 130"/>
                  <a:gd name="T40" fmla="*/ 14 w 75"/>
                  <a:gd name="T41" fmla="*/ 29 h 130"/>
                  <a:gd name="T42" fmla="*/ 20 w 75"/>
                  <a:gd name="T43" fmla="*/ 19 h 130"/>
                  <a:gd name="T44" fmla="*/ 27 w 75"/>
                  <a:gd name="T45" fmla="*/ 8 h 130"/>
                  <a:gd name="T46" fmla="*/ 50 w 75"/>
                  <a:gd name="T47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5" h="130">
                    <a:moveTo>
                      <a:pt x="50" y="0"/>
                    </a:moveTo>
                    <a:lnTo>
                      <a:pt x="41" y="18"/>
                    </a:lnTo>
                    <a:lnTo>
                      <a:pt x="34" y="32"/>
                    </a:lnTo>
                    <a:lnTo>
                      <a:pt x="28" y="49"/>
                    </a:lnTo>
                    <a:lnTo>
                      <a:pt x="24" y="66"/>
                    </a:lnTo>
                    <a:lnTo>
                      <a:pt x="28" y="84"/>
                    </a:lnTo>
                    <a:lnTo>
                      <a:pt x="35" y="96"/>
                    </a:lnTo>
                    <a:lnTo>
                      <a:pt x="46" y="106"/>
                    </a:lnTo>
                    <a:lnTo>
                      <a:pt x="57" y="115"/>
                    </a:lnTo>
                    <a:lnTo>
                      <a:pt x="75" y="127"/>
                    </a:lnTo>
                    <a:lnTo>
                      <a:pt x="50" y="130"/>
                    </a:lnTo>
                    <a:lnTo>
                      <a:pt x="39" y="126"/>
                    </a:lnTo>
                    <a:lnTo>
                      <a:pt x="28" y="120"/>
                    </a:lnTo>
                    <a:lnTo>
                      <a:pt x="17" y="112"/>
                    </a:lnTo>
                    <a:lnTo>
                      <a:pt x="10" y="102"/>
                    </a:lnTo>
                    <a:lnTo>
                      <a:pt x="4" y="93"/>
                    </a:lnTo>
                    <a:lnTo>
                      <a:pt x="0" y="79"/>
                    </a:lnTo>
                    <a:lnTo>
                      <a:pt x="0" y="65"/>
                    </a:lnTo>
                    <a:lnTo>
                      <a:pt x="4" y="51"/>
                    </a:lnTo>
                    <a:lnTo>
                      <a:pt x="9" y="37"/>
                    </a:lnTo>
                    <a:lnTo>
                      <a:pt x="14" y="29"/>
                    </a:lnTo>
                    <a:lnTo>
                      <a:pt x="20" y="19"/>
                    </a:lnTo>
                    <a:lnTo>
                      <a:pt x="27" y="8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99398" name="Text Box 70">
              <a:extLst>
                <a:ext uri="{FF2B5EF4-FFF2-40B4-BE49-F238E27FC236}">
                  <a16:creationId xmlns:a16="http://schemas.microsoft.com/office/drawing/2014/main" id="{0635CAEB-42E8-4C17-8D55-A9A934DE92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753756">
              <a:off x="3696" y="2976"/>
              <a:ext cx="18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it-IT" altLang="it-IT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Certificazione SA8000</a:t>
              </a:r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A6BC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numero diapositiva 5">
            <a:extLst>
              <a:ext uri="{FF2B5EF4-FFF2-40B4-BE49-F238E27FC236}">
                <a16:creationId xmlns:a16="http://schemas.microsoft.com/office/drawing/2014/main" id="{EF2371DD-8A9F-4610-A77F-647F8A50E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785B-4650-41F4-B696-A578216F9529}" type="slidenum">
              <a:rPr lang="it-IT" altLang="it-IT"/>
              <a:pPr/>
              <a:t>35</a:t>
            </a:fld>
            <a:endParaRPr lang="it-IT" altLang="it-IT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C8550829-1CA8-426E-8AD6-FF09D9D9FDE4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419350" y="762000"/>
            <a:ext cx="5962650" cy="725488"/>
          </a:xfrm>
          <a:noFill/>
          <a:ln/>
        </p:spPr>
        <p:txBody>
          <a:bodyPr/>
          <a:lstStyle/>
          <a:p>
            <a:pPr algn="ctr"/>
            <a:r>
              <a:rPr lang="it-IT" altLang="it-IT" sz="3600"/>
              <a:t>CAPACITÀ DEI SISTEMI</a:t>
            </a:r>
            <a:endParaRPr lang="it-IT" altLang="it-IT"/>
          </a:p>
        </p:txBody>
      </p:sp>
      <p:sp>
        <p:nvSpPr>
          <p:cNvPr id="116791" name="Rectangle 55">
            <a:extLst>
              <a:ext uri="{FF2B5EF4-FFF2-40B4-BE49-F238E27FC236}">
                <a16:creationId xmlns:a16="http://schemas.microsoft.com/office/drawing/2014/main" id="{0407C3AF-9E6B-4062-AD4E-E1F6898D4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2150" y="1981200"/>
            <a:ext cx="2190750" cy="81915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it-IT" altLang="it-IT">
                <a:solidFill>
                  <a:srgbClr val="D4CC2C"/>
                </a:solidFill>
              </a:rPr>
              <a:t>CAPACITÀ </a:t>
            </a:r>
          </a:p>
          <a:p>
            <a:pPr algn="ctr"/>
            <a:r>
              <a:rPr kumimoji="0" lang="it-IT" altLang="it-IT">
                <a:solidFill>
                  <a:srgbClr val="D4CC2C"/>
                </a:solidFill>
              </a:rPr>
              <a:t>DEL SISTEMA</a:t>
            </a:r>
          </a:p>
        </p:txBody>
      </p:sp>
      <p:sp>
        <p:nvSpPr>
          <p:cNvPr id="116792" name="Rectangle 56">
            <a:extLst>
              <a:ext uri="{FF2B5EF4-FFF2-40B4-BE49-F238E27FC236}">
                <a16:creationId xmlns:a16="http://schemas.microsoft.com/office/drawing/2014/main" id="{850713BF-A0C1-4FD2-8735-66FD523E5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981200"/>
            <a:ext cx="2190750" cy="819150"/>
          </a:xfrm>
          <a:prstGeom prst="rect">
            <a:avLst/>
          </a:prstGeom>
          <a:solidFill>
            <a:srgbClr val="336600"/>
          </a:solidFill>
          <a:ln w="12700" cap="sq">
            <a:solidFill>
              <a:srgbClr val="3366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it-IT" altLang="it-IT" sz="2000"/>
              <a:t>MODELLO</a:t>
            </a:r>
            <a:endParaRPr kumimoji="0" lang="it-IT" altLang="it-IT"/>
          </a:p>
          <a:p>
            <a:pPr algn="ctr"/>
            <a:r>
              <a:rPr kumimoji="0" lang="it-IT" altLang="it-IT" sz="2000"/>
              <a:t>ANALITICO</a:t>
            </a:r>
          </a:p>
          <a:p>
            <a:pPr algn="ctr"/>
            <a:r>
              <a:rPr kumimoji="0" lang="it-IT" altLang="it-IT" sz="1400"/>
              <a:t>[USA]</a:t>
            </a:r>
            <a:endParaRPr kumimoji="0" lang="it-IT" altLang="it-IT"/>
          </a:p>
        </p:txBody>
      </p:sp>
      <p:sp>
        <p:nvSpPr>
          <p:cNvPr id="116793" name="Rectangle 57">
            <a:extLst>
              <a:ext uri="{FF2B5EF4-FFF2-40B4-BE49-F238E27FC236}">
                <a16:creationId xmlns:a16="http://schemas.microsoft.com/office/drawing/2014/main" id="{9851F8D2-8490-417B-A10F-8B6008C97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4650" y="1981200"/>
            <a:ext cx="2190750" cy="819150"/>
          </a:xfrm>
          <a:prstGeom prst="rect">
            <a:avLst/>
          </a:prstGeom>
          <a:solidFill>
            <a:srgbClr val="FF3300"/>
          </a:solidFill>
          <a:ln w="1270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it-IT" altLang="it-IT" sz="2000"/>
              <a:t>MODELLO</a:t>
            </a:r>
            <a:endParaRPr kumimoji="0" lang="it-IT" altLang="it-IT"/>
          </a:p>
          <a:p>
            <a:pPr algn="ctr"/>
            <a:r>
              <a:rPr kumimoji="0" lang="it-IT" altLang="it-IT" sz="2000"/>
              <a:t>CONTINENTALE</a:t>
            </a:r>
          </a:p>
          <a:p>
            <a:pPr algn="ctr"/>
            <a:r>
              <a:rPr kumimoji="0" lang="it-IT" altLang="it-IT" sz="1400"/>
              <a:t>[Ue]</a:t>
            </a:r>
            <a:endParaRPr kumimoji="0" lang="it-IT" altLang="it-IT"/>
          </a:p>
        </p:txBody>
      </p:sp>
      <p:sp>
        <p:nvSpPr>
          <p:cNvPr id="116794" name="Rectangle 58">
            <a:extLst>
              <a:ext uri="{FF2B5EF4-FFF2-40B4-BE49-F238E27FC236}">
                <a16:creationId xmlns:a16="http://schemas.microsoft.com/office/drawing/2014/main" id="{E36E6931-4BC9-4410-B016-14899CDAD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3200400"/>
            <a:ext cx="2190750" cy="81915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it-IT" altLang="it-IT"/>
              <a:t>FARE</a:t>
            </a:r>
          </a:p>
        </p:txBody>
      </p:sp>
      <p:sp>
        <p:nvSpPr>
          <p:cNvPr id="116795" name="Rectangle 59">
            <a:extLst>
              <a:ext uri="{FF2B5EF4-FFF2-40B4-BE49-F238E27FC236}">
                <a16:creationId xmlns:a16="http://schemas.microsoft.com/office/drawing/2014/main" id="{39DDAF9C-E00C-4534-8316-4929322F0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350" y="3200400"/>
            <a:ext cx="2190750" cy="819150"/>
          </a:xfrm>
          <a:prstGeom prst="rect">
            <a:avLst/>
          </a:prstGeom>
          <a:solidFill>
            <a:srgbClr val="336600"/>
          </a:solidFill>
          <a:ln w="12700" cap="sq">
            <a:solidFill>
              <a:srgbClr val="3366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it-IT" altLang="it-IT"/>
              <a:t>ALTA</a:t>
            </a:r>
          </a:p>
        </p:txBody>
      </p:sp>
      <p:sp>
        <p:nvSpPr>
          <p:cNvPr id="116796" name="Rectangle 60">
            <a:extLst>
              <a:ext uri="{FF2B5EF4-FFF2-40B4-BE49-F238E27FC236}">
                <a16:creationId xmlns:a16="http://schemas.microsoft.com/office/drawing/2014/main" id="{1CE81B6C-1885-41E5-9F6D-1677BC1F6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200400"/>
            <a:ext cx="2190750" cy="819150"/>
          </a:xfrm>
          <a:prstGeom prst="rect">
            <a:avLst/>
          </a:prstGeom>
          <a:solidFill>
            <a:srgbClr val="FF3300"/>
          </a:solidFill>
          <a:ln w="1270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it-IT" altLang="it-IT"/>
              <a:t>MEDIA</a:t>
            </a:r>
          </a:p>
        </p:txBody>
      </p:sp>
      <p:sp>
        <p:nvSpPr>
          <p:cNvPr id="116797" name="Rectangle 61">
            <a:extLst>
              <a:ext uri="{FF2B5EF4-FFF2-40B4-BE49-F238E27FC236}">
                <a16:creationId xmlns:a16="http://schemas.microsoft.com/office/drawing/2014/main" id="{605166CD-53A1-4EEC-BF2A-FE84E6FB4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2150" y="4305300"/>
            <a:ext cx="2190750" cy="81915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it-IT" altLang="it-IT"/>
              <a:t>PENSARE</a:t>
            </a:r>
          </a:p>
        </p:txBody>
      </p:sp>
      <p:sp>
        <p:nvSpPr>
          <p:cNvPr id="116798" name="Rectangle 62">
            <a:extLst>
              <a:ext uri="{FF2B5EF4-FFF2-40B4-BE49-F238E27FC236}">
                <a16:creationId xmlns:a16="http://schemas.microsoft.com/office/drawing/2014/main" id="{174959A6-734F-42A2-B2F3-7CFE03DE7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305300"/>
            <a:ext cx="2190750" cy="819150"/>
          </a:xfrm>
          <a:prstGeom prst="rect">
            <a:avLst/>
          </a:prstGeom>
          <a:solidFill>
            <a:srgbClr val="336600"/>
          </a:solidFill>
          <a:ln w="12700" cap="sq">
            <a:solidFill>
              <a:srgbClr val="3366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it-IT" altLang="it-IT"/>
              <a:t>ALTA</a:t>
            </a:r>
          </a:p>
        </p:txBody>
      </p:sp>
      <p:sp>
        <p:nvSpPr>
          <p:cNvPr id="116799" name="Rectangle 63">
            <a:extLst>
              <a:ext uri="{FF2B5EF4-FFF2-40B4-BE49-F238E27FC236}">
                <a16:creationId xmlns:a16="http://schemas.microsoft.com/office/drawing/2014/main" id="{0AFCE1B8-4EE8-445E-93F6-C9D726259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4650" y="4305300"/>
            <a:ext cx="2190750" cy="819150"/>
          </a:xfrm>
          <a:prstGeom prst="rect">
            <a:avLst/>
          </a:prstGeom>
          <a:solidFill>
            <a:srgbClr val="FF3300"/>
          </a:solidFill>
          <a:ln w="1270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it-IT" altLang="it-IT"/>
              <a:t>BASSA</a:t>
            </a:r>
          </a:p>
        </p:txBody>
      </p:sp>
      <p:sp>
        <p:nvSpPr>
          <p:cNvPr id="116800" name="Rectangle 64">
            <a:extLst>
              <a:ext uri="{FF2B5EF4-FFF2-40B4-BE49-F238E27FC236}">
                <a16:creationId xmlns:a16="http://schemas.microsoft.com/office/drawing/2014/main" id="{371D9F45-43BF-4DE0-BBAB-939B90AA4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2150" y="5372100"/>
            <a:ext cx="2190750" cy="81915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it-IT" altLang="it-IT"/>
              <a:t>AMARE</a:t>
            </a:r>
          </a:p>
        </p:txBody>
      </p:sp>
      <p:sp>
        <p:nvSpPr>
          <p:cNvPr id="116801" name="Rectangle 65">
            <a:extLst>
              <a:ext uri="{FF2B5EF4-FFF2-40B4-BE49-F238E27FC236}">
                <a16:creationId xmlns:a16="http://schemas.microsoft.com/office/drawing/2014/main" id="{46161166-81E0-4170-B4A2-2A82DF3DE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372100"/>
            <a:ext cx="2190750" cy="819150"/>
          </a:xfrm>
          <a:prstGeom prst="rect">
            <a:avLst/>
          </a:prstGeom>
          <a:solidFill>
            <a:srgbClr val="336600"/>
          </a:solidFill>
          <a:ln w="12700" cap="sq">
            <a:solidFill>
              <a:srgbClr val="3366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it-IT" altLang="it-IT"/>
              <a:t>BASSA</a:t>
            </a:r>
          </a:p>
        </p:txBody>
      </p:sp>
      <p:sp>
        <p:nvSpPr>
          <p:cNvPr id="116802" name="Rectangle 66">
            <a:extLst>
              <a:ext uri="{FF2B5EF4-FFF2-40B4-BE49-F238E27FC236}">
                <a16:creationId xmlns:a16="http://schemas.microsoft.com/office/drawing/2014/main" id="{DBAA63B2-F596-4950-BF12-19CF67E76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4650" y="5372100"/>
            <a:ext cx="2190750" cy="819150"/>
          </a:xfrm>
          <a:prstGeom prst="rect">
            <a:avLst/>
          </a:prstGeom>
          <a:solidFill>
            <a:srgbClr val="FF3300"/>
          </a:solidFill>
          <a:ln w="1270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it-IT" altLang="it-IT"/>
              <a:t>ALTA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6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6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6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6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1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91" grpId="0" animBg="1" autoUpdateAnimBg="0"/>
      <p:bldP spid="116792" grpId="0" animBg="1" autoUpdateAnimBg="0"/>
      <p:bldP spid="116793" grpId="0" animBg="1" autoUpdateAnimBg="0"/>
      <p:bldP spid="116794" grpId="0" animBg="1" autoUpdateAnimBg="0"/>
      <p:bldP spid="116795" grpId="0" animBg="1" autoUpdateAnimBg="0"/>
      <p:bldP spid="116796" grpId="0" animBg="1" autoUpdateAnimBg="0"/>
      <p:bldP spid="116797" grpId="0" animBg="1" autoUpdateAnimBg="0"/>
      <p:bldP spid="116798" grpId="0" animBg="1" autoUpdateAnimBg="0"/>
      <p:bldP spid="116799" grpId="0" animBg="1" autoUpdateAnimBg="0"/>
      <p:bldP spid="116800" grpId="0" animBg="1" autoUpdateAnimBg="0"/>
      <p:bldP spid="116801" grpId="0" animBg="1" autoUpdateAnimBg="0"/>
      <p:bldP spid="116802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A6BC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F29103A7-7E14-4E14-8A0E-254CE7F2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6ACE-FE8C-4DF3-95F9-4416B7E6C2FB}" type="slidenum">
              <a:rPr lang="it-IT" altLang="it-IT"/>
              <a:pPr/>
              <a:t>36</a:t>
            </a:fld>
            <a:endParaRPr lang="it-IT" altLang="it-IT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AD4DE1F1-D9C5-4D37-9876-4E839B662229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419350" y="762000"/>
            <a:ext cx="5962650" cy="725488"/>
          </a:xfrm>
          <a:noFill/>
          <a:ln/>
        </p:spPr>
        <p:txBody>
          <a:bodyPr/>
          <a:lstStyle/>
          <a:p>
            <a:pPr algn="ctr"/>
            <a:r>
              <a:rPr lang="it-IT" altLang="it-IT" sz="3600"/>
              <a:t>CONCLUSIONE</a:t>
            </a:r>
            <a:endParaRPr lang="it-IT" altLang="it-IT"/>
          </a:p>
        </p:txBody>
      </p:sp>
      <p:graphicFrame>
        <p:nvGraphicFramePr>
          <p:cNvPr id="117775" name="Object 15">
            <a:extLst>
              <a:ext uri="{FF2B5EF4-FFF2-40B4-BE49-F238E27FC236}">
                <a16:creationId xmlns:a16="http://schemas.microsoft.com/office/drawing/2014/main" id="{B3B08A1E-7BF1-401D-B0B2-D9096322B6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71763" y="1641475"/>
          <a:ext cx="4829175" cy="459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8" name="ClipArt" r:id="rId5" imgW="714600" imgH="716040" progId="MS_ClipArt_Gallery.2">
                  <p:embed/>
                </p:oleObj>
              </mc:Choice>
              <mc:Fallback>
                <p:oleObj name="ClipArt" r:id="rId5" imgW="714600" imgH="716040" progId="MS_ClipArt_Gallery.2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763" y="1641475"/>
                        <a:ext cx="4829175" cy="459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72" name="Rectangle 12">
            <a:extLst>
              <a:ext uri="{FF2B5EF4-FFF2-40B4-BE49-F238E27FC236}">
                <a16:creationId xmlns:a16="http://schemas.microsoft.com/office/drawing/2014/main" id="{2991CD2B-4DCA-4901-BD04-E807E932C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505200"/>
            <a:ext cx="1581150" cy="533400"/>
          </a:xfrm>
          <a:prstGeom prst="rect">
            <a:avLst/>
          </a:prstGeom>
          <a:solidFill>
            <a:schemeClr val="bg1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PerspectiveTopRight"/>
            <a:lightRig rig="legacyFlat1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kumimoji="0" lang="it-IT" altLang="it-IT"/>
              <a:t>AMARE</a:t>
            </a:r>
          </a:p>
        </p:txBody>
      </p:sp>
      <p:sp>
        <p:nvSpPr>
          <p:cNvPr id="117769" name="Rectangle 9">
            <a:extLst>
              <a:ext uri="{FF2B5EF4-FFF2-40B4-BE49-F238E27FC236}">
                <a16:creationId xmlns:a16="http://schemas.microsoft.com/office/drawing/2014/main" id="{B3F70D86-061E-4A6F-91B0-D67AC0B1E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1650" y="4248150"/>
            <a:ext cx="1733550" cy="304800"/>
          </a:xfrm>
          <a:prstGeom prst="rect">
            <a:avLst/>
          </a:prstGeom>
          <a:solidFill>
            <a:schemeClr val="bg1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PerspectiveTopRight"/>
            <a:lightRig rig="legacyFlat1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kumimoji="0" lang="it-IT" altLang="it-IT"/>
              <a:t>PENSARE</a:t>
            </a:r>
          </a:p>
        </p:txBody>
      </p:sp>
      <p:sp>
        <p:nvSpPr>
          <p:cNvPr id="117776" name="AutoShape 16">
            <a:extLst>
              <a:ext uri="{FF2B5EF4-FFF2-40B4-BE49-F238E27FC236}">
                <a16:creationId xmlns:a16="http://schemas.microsoft.com/office/drawing/2014/main" id="{B10B24EF-23FB-4BB7-8E94-75BC30E90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00" y="2343150"/>
            <a:ext cx="419100" cy="495300"/>
          </a:xfrm>
          <a:prstGeom prst="upArrow">
            <a:avLst>
              <a:gd name="adj1" fmla="val 50000"/>
              <a:gd name="adj2" fmla="val 29545"/>
            </a:avLst>
          </a:prstGeom>
          <a:solidFill>
            <a:schemeClr val="accent1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PerspectiveTopRight"/>
            <a:lightRig rig="legacyFlat1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it-IT"/>
          </a:p>
        </p:txBody>
      </p:sp>
      <p:sp>
        <p:nvSpPr>
          <p:cNvPr id="117777" name="AutoShape 17">
            <a:extLst>
              <a:ext uri="{FF2B5EF4-FFF2-40B4-BE49-F238E27FC236}">
                <a16:creationId xmlns:a16="http://schemas.microsoft.com/office/drawing/2014/main" id="{DDEC06D0-5E57-40D1-B982-115F1CF5DC4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57600" y="1905000"/>
            <a:ext cx="419100" cy="495300"/>
          </a:xfrm>
          <a:prstGeom prst="upArrow">
            <a:avLst>
              <a:gd name="adj1" fmla="val 50000"/>
              <a:gd name="adj2" fmla="val 29545"/>
            </a:avLst>
          </a:prstGeom>
          <a:solidFill>
            <a:schemeClr val="accent1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PerspectiveTopRight"/>
            <a:lightRig rig="legacyFlat1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it-IT"/>
          </a:p>
        </p:txBody>
      </p:sp>
      <p:sp>
        <p:nvSpPr>
          <p:cNvPr id="117766" name="Rectangle 6">
            <a:extLst>
              <a:ext uri="{FF2B5EF4-FFF2-40B4-BE49-F238E27FC236}">
                <a16:creationId xmlns:a16="http://schemas.microsoft.com/office/drawing/2014/main" id="{4F8BEF8C-510C-4D7B-AAD6-8C7B17BC9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1650" y="3867150"/>
            <a:ext cx="1733550" cy="304800"/>
          </a:xfrm>
          <a:prstGeom prst="rect">
            <a:avLst/>
          </a:prstGeom>
          <a:solidFill>
            <a:schemeClr val="bg1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PerspectiveTopRight"/>
            <a:lightRig rig="legacyFlat1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kumimoji="0" lang="it-IT" altLang="it-IT"/>
              <a:t>FARE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2" grpId="0" animBg="1" autoUpdateAnimBg="0"/>
      <p:bldP spid="117769" grpId="0" animBg="1" autoUpdateAnimBg="0"/>
      <p:bldP spid="11776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B63B999C-5012-40F0-B35A-3BA9ED52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F27F-F29A-4005-B94A-4D52026D24A4}" type="slidenum">
              <a:rPr lang="it-IT" altLang="it-IT"/>
              <a:pPr/>
              <a:t>4</a:t>
            </a:fld>
            <a:endParaRPr lang="it-IT" altLang="it-IT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3D8C03B1-D491-49D6-B474-4630E21B6FDB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057400" y="914400"/>
            <a:ext cx="6781800" cy="533400"/>
          </a:xfrm>
          <a:noFill/>
          <a:ln/>
        </p:spPr>
        <p:txBody>
          <a:bodyPr anchor="b"/>
          <a:lstStyle/>
          <a:p>
            <a:pPr algn="ctr"/>
            <a:r>
              <a:rPr lang="it-IT" altLang="it-IT" sz="3200"/>
              <a:t>RICHIESTE DEL SISTEMA</a:t>
            </a:r>
            <a:endParaRPr lang="it-IT" altLang="it-IT"/>
          </a:p>
        </p:txBody>
      </p:sp>
      <p:sp>
        <p:nvSpPr>
          <p:cNvPr id="77831" name="Text Box 7">
            <a:extLst>
              <a:ext uri="{FF2B5EF4-FFF2-40B4-BE49-F238E27FC236}">
                <a16:creationId xmlns:a16="http://schemas.microsoft.com/office/drawing/2014/main" id="{A7490A27-1A51-428F-BBB1-3A314FBC3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1863725"/>
            <a:ext cx="6858000" cy="152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8450" indent="-2984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89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1796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3701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606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178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750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322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89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 typeface="CommonBullets" pitchFamily="34" charset="2"/>
              <a:buChar char="["/>
            </a:pPr>
            <a:r>
              <a:rPr kumimoji="0" lang="it-IT" altLang="it-IT" sz="4000" b="1" i="1">
                <a:solidFill>
                  <a:srgbClr val="CC00CC"/>
                </a:solidFill>
              </a:rPr>
              <a:t>Sicurezza </a:t>
            </a:r>
          </a:p>
          <a:p>
            <a:pPr lvl="1">
              <a:lnSpc>
                <a:spcPct val="90000"/>
              </a:lnSpc>
              <a:buFont typeface="CommonBullets" pitchFamily="34" charset="2"/>
              <a:buChar char="&quot;"/>
            </a:pPr>
            <a:r>
              <a:rPr kumimoji="0" lang="it-IT" altLang="it-IT" sz="2000" b="1" i="1">
                <a:solidFill>
                  <a:srgbClr val="CC00CC"/>
                </a:solidFill>
              </a:rPr>
              <a:t> Dl 626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CommonBullets" pitchFamily="34" charset="2"/>
              <a:buChar char="&quot;"/>
            </a:pPr>
            <a:r>
              <a:rPr kumimoji="0" lang="it-IT" altLang="it-IT" sz="2000" b="1" i="1">
                <a:solidFill>
                  <a:srgbClr val="CC00CC"/>
                </a:solidFill>
              </a:rPr>
              <a:t> BS 18001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CommonBullets" pitchFamily="34" charset="2"/>
              <a:buChar char="&quot;"/>
            </a:pPr>
            <a:r>
              <a:rPr kumimoji="0" lang="it-IT" altLang="it-IT" sz="2000" b="1" i="1">
                <a:solidFill>
                  <a:srgbClr val="CC00CC"/>
                </a:solidFill>
              </a:rPr>
              <a:t> Direttive CEE</a:t>
            </a:r>
            <a:endParaRPr kumimoji="0" lang="it-IT" altLang="it-IT" sz="4000" b="1" i="1">
              <a:solidFill>
                <a:srgbClr val="CC00CC"/>
              </a:solidFill>
            </a:endParaRPr>
          </a:p>
        </p:txBody>
      </p:sp>
      <p:sp>
        <p:nvSpPr>
          <p:cNvPr id="77832" name="Text Box 8">
            <a:extLst>
              <a:ext uri="{FF2B5EF4-FFF2-40B4-BE49-F238E27FC236}">
                <a16:creationId xmlns:a16="http://schemas.microsoft.com/office/drawing/2014/main" id="{12C5C897-A4DC-472F-8627-209BA0384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0" y="4581525"/>
            <a:ext cx="4826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 typeface="CommonBullets" pitchFamily="34" charset="2"/>
              <a:buChar char="["/>
            </a:pPr>
            <a:r>
              <a:rPr kumimoji="0" lang="it-IT" altLang="it-IT" sz="4000" b="1" i="1">
                <a:solidFill>
                  <a:srgbClr val="D4CC2C"/>
                </a:solidFill>
              </a:rPr>
              <a:t>Tutela del lavoro</a:t>
            </a:r>
          </a:p>
          <a:p>
            <a:pPr lvl="1">
              <a:lnSpc>
                <a:spcPct val="110000"/>
              </a:lnSpc>
              <a:buFont typeface="CommonBullets" pitchFamily="34" charset="2"/>
              <a:buChar char="&quot;"/>
            </a:pPr>
            <a:r>
              <a:rPr kumimoji="0" lang="it-IT" altLang="it-IT" sz="2000" b="1" i="1">
                <a:solidFill>
                  <a:srgbClr val="D4CC2C"/>
                </a:solidFill>
              </a:rPr>
              <a:t> SA8000 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CommonBullets" pitchFamily="34" charset="2"/>
              <a:buChar char="&quot;"/>
            </a:pPr>
            <a:r>
              <a:rPr kumimoji="0" lang="it-IT" altLang="it-IT" sz="2000" b="1" i="1">
                <a:solidFill>
                  <a:srgbClr val="D4CC2C"/>
                </a:solidFill>
              </a:rPr>
              <a:t> Dl in approvazione su Lavoro Minorile</a:t>
            </a:r>
            <a:endParaRPr kumimoji="0" lang="it-IT" altLang="it-IT" sz="3600" b="1" i="1">
              <a:solidFill>
                <a:srgbClr val="CC00CC"/>
              </a:solidFill>
            </a:endParaRPr>
          </a:p>
          <a:p>
            <a:endParaRPr kumimoji="0" lang="it-IT" altLang="it-IT"/>
          </a:p>
        </p:txBody>
      </p:sp>
      <p:sp>
        <p:nvSpPr>
          <p:cNvPr id="77833" name="Text Box 9">
            <a:extLst>
              <a:ext uri="{FF2B5EF4-FFF2-40B4-BE49-F238E27FC236}">
                <a16:creationId xmlns:a16="http://schemas.microsoft.com/office/drawing/2014/main" id="{80A89AC1-269C-42E1-AEF7-DC0FAC5F7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0675" y="3429000"/>
            <a:ext cx="19081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 typeface="CommonBullets" pitchFamily="34" charset="2"/>
              <a:buChar char="["/>
            </a:pPr>
            <a:r>
              <a:rPr kumimoji="0" lang="it-IT" altLang="it-IT" sz="4000" b="1" i="1">
                <a:solidFill>
                  <a:schemeClr val="bg1"/>
                </a:solidFill>
              </a:rPr>
              <a:t>Salute </a:t>
            </a:r>
          </a:p>
          <a:p>
            <a:pPr lvl="1">
              <a:lnSpc>
                <a:spcPct val="90000"/>
              </a:lnSpc>
              <a:buFont typeface="CommonBullets" pitchFamily="34" charset="2"/>
              <a:buChar char="&quot;"/>
            </a:pPr>
            <a:r>
              <a:rPr kumimoji="0" lang="it-IT" altLang="it-IT" sz="2000" b="1" i="1">
                <a:solidFill>
                  <a:schemeClr val="bg1"/>
                </a:solidFill>
              </a:rPr>
              <a:t> ISO 14001</a:t>
            </a:r>
          </a:p>
          <a:p>
            <a:pPr lvl="1">
              <a:lnSpc>
                <a:spcPct val="60000"/>
              </a:lnSpc>
              <a:spcBef>
                <a:spcPct val="50000"/>
              </a:spcBef>
              <a:buFont typeface="CommonBullets" pitchFamily="34" charset="2"/>
              <a:buChar char="&quot;"/>
            </a:pPr>
            <a:r>
              <a:rPr kumimoji="0" lang="it-IT" altLang="it-IT" sz="2000" b="1" i="1">
                <a:solidFill>
                  <a:schemeClr val="bg1"/>
                </a:solidFill>
              </a:rPr>
              <a:t> EMAS</a:t>
            </a:r>
            <a:endParaRPr kumimoji="0" lang="it-IT" altLang="it-IT" sz="3600" b="1" i="1">
              <a:solidFill>
                <a:srgbClr val="CC00CC"/>
              </a:solidFill>
            </a:endParaRPr>
          </a:p>
          <a:p>
            <a:endParaRPr kumimoji="0"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7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7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7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7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7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 build="p" bldLvl="2" autoUpdateAnimBg="0"/>
      <p:bldP spid="77832" grpId="0" build="p" bldLvl="2" autoUpdateAnimBg="0"/>
      <p:bldP spid="77833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id="{16DF747A-9ABD-40E4-890B-BC218E96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5FB4-BF87-4866-8BAF-C3624478A42C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BB84797F-5163-4914-A5D6-DB423064E0D6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057400" y="914400"/>
            <a:ext cx="6781800" cy="533400"/>
          </a:xfrm>
          <a:noFill/>
          <a:ln/>
        </p:spPr>
        <p:txBody>
          <a:bodyPr anchor="b"/>
          <a:lstStyle/>
          <a:p>
            <a:pPr algn="ctr"/>
            <a:r>
              <a:rPr lang="it-IT" altLang="it-IT" sz="3200"/>
              <a:t>VISIONE OLISTICA</a:t>
            </a:r>
            <a:endParaRPr lang="it-IT" altLang="it-IT"/>
          </a:p>
        </p:txBody>
      </p:sp>
      <p:sp>
        <p:nvSpPr>
          <p:cNvPr id="61452" name="Text Box 12">
            <a:extLst>
              <a:ext uri="{FF2B5EF4-FFF2-40B4-BE49-F238E27FC236}">
                <a16:creationId xmlns:a16="http://schemas.microsoft.com/office/drawing/2014/main" id="{250E4F11-823A-425A-8495-AC413484E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937125"/>
            <a:ext cx="4303713" cy="13112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/>
            <a:r>
              <a:rPr kumimoji="0" lang="it-IT" altLang="it-IT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Valori</a:t>
            </a:r>
          </a:p>
          <a:p>
            <a:pPr algn="ctr"/>
            <a:r>
              <a:rPr kumimoji="0" lang="it-IT" altLang="it-IT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dell’Organizzazione</a:t>
            </a:r>
          </a:p>
        </p:txBody>
      </p:sp>
      <p:grpSp>
        <p:nvGrpSpPr>
          <p:cNvPr id="61455" name="Group 15">
            <a:extLst>
              <a:ext uri="{FF2B5EF4-FFF2-40B4-BE49-F238E27FC236}">
                <a16:creationId xmlns:a16="http://schemas.microsoft.com/office/drawing/2014/main" id="{31A946EE-28CF-4AD6-A8AE-8136CFC0650F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132013"/>
            <a:ext cx="3629025" cy="2713037"/>
            <a:chOff x="267" y="1200"/>
            <a:chExt cx="3096" cy="1776"/>
          </a:xfrm>
        </p:grpSpPr>
        <p:sp>
          <p:nvSpPr>
            <p:cNvPr id="61451" name="Text Box 11">
              <a:extLst>
                <a:ext uri="{FF2B5EF4-FFF2-40B4-BE49-F238E27FC236}">
                  <a16:creationId xmlns:a16="http://schemas.microsoft.com/office/drawing/2014/main" id="{BEF1761F-787F-4A1A-BF72-FE30940CB9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" y="1200"/>
              <a:ext cx="3096" cy="8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Obliqu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12700" cap="sq">
                  <a:noFill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/>
            <a:p>
              <a:pPr algn="ctr">
                <a:buFont typeface="CommonBullets" pitchFamily="34" charset="2"/>
                <a:buNone/>
              </a:pPr>
              <a:r>
                <a:rPr kumimoji="0" lang="it-IT" altLang="it-IT" sz="40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Richieste</a:t>
              </a:r>
              <a:r>
                <a:rPr kumimoji="0" lang="it-IT" altLang="it-IT" sz="3200" i="1">
                  <a:solidFill>
                    <a:srgbClr val="FFFF00"/>
                  </a:solidFill>
                </a:rPr>
                <a:t> </a:t>
              </a:r>
            </a:p>
            <a:p>
              <a:pPr algn="ctr">
                <a:buFont typeface="CommonBullets" pitchFamily="34" charset="2"/>
                <a:buNone/>
              </a:pPr>
              <a:r>
                <a:rPr kumimoji="0" lang="it-IT" altLang="it-IT" sz="40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Mercato/Sistema</a:t>
              </a:r>
            </a:p>
          </p:txBody>
        </p:sp>
        <p:sp>
          <p:nvSpPr>
            <p:cNvPr id="61453" name="AutoShape 13">
              <a:extLst>
                <a:ext uri="{FF2B5EF4-FFF2-40B4-BE49-F238E27FC236}">
                  <a16:creationId xmlns:a16="http://schemas.microsoft.com/office/drawing/2014/main" id="{EB99CED8-FB14-448A-A694-5E0C231E99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202431">
              <a:off x="1824" y="2208"/>
              <a:ext cx="768" cy="76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12700" cap="sq">
              <a:miter lim="800000"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</p:grpSp>
      <p:grpSp>
        <p:nvGrpSpPr>
          <p:cNvPr id="61456" name="Group 16">
            <a:extLst>
              <a:ext uri="{FF2B5EF4-FFF2-40B4-BE49-F238E27FC236}">
                <a16:creationId xmlns:a16="http://schemas.microsoft.com/office/drawing/2014/main" id="{0039A7E3-CA20-4581-8B76-59FF924067AF}"/>
              </a:ext>
            </a:extLst>
          </p:cNvPr>
          <p:cNvGrpSpPr>
            <a:grpSpLocks/>
          </p:cNvGrpSpPr>
          <p:nvPr/>
        </p:nvGrpSpPr>
        <p:grpSpPr bwMode="auto">
          <a:xfrm>
            <a:off x="5467350" y="2114550"/>
            <a:ext cx="3448050" cy="2713038"/>
            <a:chOff x="3264" y="1200"/>
            <a:chExt cx="2352" cy="1776"/>
          </a:xfrm>
        </p:grpSpPr>
        <p:sp>
          <p:nvSpPr>
            <p:cNvPr id="61450" name="Text Box 10">
              <a:extLst>
                <a:ext uri="{FF2B5EF4-FFF2-40B4-BE49-F238E27FC236}">
                  <a16:creationId xmlns:a16="http://schemas.microsoft.com/office/drawing/2014/main" id="{D3559D53-8661-43E6-8935-7A58811C0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200"/>
              <a:ext cx="2352" cy="858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scene3d>
              <a:camera prst="legacyObliqu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91240B29-F687-4F45-9708-019B960494DF}">
                <a14:hiddenLine xmlns:a14="http://schemas.microsoft.com/office/drawing/2010/main" w="12700" cap="sq">
                  <a:noFill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  <a:flatTx/>
            </a:bodyPr>
            <a:lstStyle/>
            <a:p>
              <a:pPr algn="ctr">
                <a:buFont typeface="CommonBullets" pitchFamily="34" charset="2"/>
                <a:buNone/>
              </a:pPr>
              <a:r>
                <a:rPr kumimoji="0" lang="it-IT" altLang="it-IT" sz="4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Aspettative</a:t>
              </a:r>
            </a:p>
            <a:p>
              <a:pPr algn="ctr">
                <a:buFont typeface="CommonBullets" pitchFamily="34" charset="2"/>
                <a:buNone/>
              </a:pPr>
              <a:r>
                <a:rPr kumimoji="0" lang="it-IT" altLang="it-IT" sz="4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Parti interessate</a:t>
              </a:r>
            </a:p>
          </p:txBody>
        </p:sp>
        <p:sp>
          <p:nvSpPr>
            <p:cNvPr id="61454" name="AutoShape 14">
              <a:extLst>
                <a:ext uri="{FF2B5EF4-FFF2-40B4-BE49-F238E27FC236}">
                  <a16:creationId xmlns:a16="http://schemas.microsoft.com/office/drawing/2014/main" id="{A888B994-FB94-4561-A5F1-3BFEF14D33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02431" flipH="1">
              <a:off x="4032" y="2208"/>
              <a:ext cx="768" cy="76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3300"/>
            </a:solidFill>
            <a:ln w="12700" cap="sq">
              <a:miter lim="800000"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6">
            <a:extLst>
              <a:ext uri="{FF2B5EF4-FFF2-40B4-BE49-F238E27FC236}">
                <a16:creationId xmlns:a16="http://schemas.microsoft.com/office/drawing/2014/main" id="{46118137-C7BC-48F8-B0AA-AD88640BD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A6FE-B41C-4B86-8EA3-FC464755408F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21C42FE7-2422-483A-BA60-3D13D1BBCFC9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1066800" y="742950"/>
            <a:ext cx="7772400" cy="647700"/>
          </a:xfrm>
          <a:noFill/>
          <a:ln/>
        </p:spPr>
        <p:txBody>
          <a:bodyPr anchor="b"/>
          <a:lstStyle/>
          <a:p>
            <a:pPr algn="ctr"/>
            <a:r>
              <a:rPr lang="it-IT" altLang="it-IT" sz="3200"/>
              <a:t>CULTURA D’IMPRESA</a:t>
            </a:r>
            <a:endParaRPr lang="it-IT" altLang="it-IT"/>
          </a:p>
        </p:txBody>
      </p:sp>
      <p:sp>
        <p:nvSpPr>
          <p:cNvPr id="75783" name="Text Box 7">
            <a:extLst>
              <a:ext uri="{FF2B5EF4-FFF2-40B4-BE49-F238E27FC236}">
                <a16:creationId xmlns:a16="http://schemas.microsoft.com/office/drawing/2014/main" id="{2B4E3927-5C2C-4AD2-B36D-261F7D3CD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825" y="1727200"/>
            <a:ext cx="43815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76250" indent="-476250">
              <a:tabLst>
                <a:tab pos="2571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6750" indent="3175">
              <a:tabLst>
                <a:tab pos="2571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0425">
              <a:tabLst>
                <a:tab pos="2571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098925">
              <a:tabLst>
                <a:tab pos="2571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384675">
              <a:tabLst>
                <a:tab pos="2571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841875" eaLnBrk="0" fontAlgn="base" hangingPunct="0">
              <a:spcBef>
                <a:spcPct val="0"/>
              </a:spcBef>
              <a:spcAft>
                <a:spcPct val="0"/>
              </a:spcAft>
              <a:tabLst>
                <a:tab pos="2571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299075" eaLnBrk="0" fontAlgn="base" hangingPunct="0">
              <a:spcBef>
                <a:spcPct val="0"/>
              </a:spcBef>
              <a:spcAft>
                <a:spcPct val="0"/>
              </a:spcAft>
              <a:tabLst>
                <a:tab pos="2571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756275" eaLnBrk="0" fontAlgn="base" hangingPunct="0">
              <a:spcBef>
                <a:spcPct val="0"/>
              </a:spcBef>
              <a:spcAft>
                <a:spcPct val="0"/>
              </a:spcAft>
              <a:tabLst>
                <a:tab pos="2571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213475" eaLnBrk="0" fontAlgn="base" hangingPunct="0">
              <a:spcBef>
                <a:spcPct val="0"/>
              </a:spcBef>
              <a:spcAft>
                <a:spcPct val="0"/>
              </a:spcAft>
              <a:tabLst>
                <a:tab pos="2571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Font typeface="CommonBullets" pitchFamily="34" charset="2"/>
              <a:buChar char="["/>
            </a:pPr>
            <a:r>
              <a:rPr kumimoji="0" lang="it-IT" altLang="it-IT" sz="3200" i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Visione</a:t>
            </a:r>
            <a:r>
              <a:rPr kumimoji="0" lang="it-IT" altLang="it-IT" sz="32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kumimoji="0" lang="it-IT" altLang="it-IT" sz="40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110000"/>
              </a:lnSpc>
              <a:buFont typeface="CommonBullets" pitchFamily="34" charset="2"/>
              <a:buChar char="&quot;"/>
            </a:pPr>
            <a:r>
              <a:rPr kumimoji="0" lang="it-IT" altLang="it-IT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posizione sul mercato</a:t>
            </a:r>
          </a:p>
          <a:p>
            <a:pPr lvl="1">
              <a:lnSpc>
                <a:spcPct val="60000"/>
              </a:lnSpc>
              <a:spcBef>
                <a:spcPct val="50000"/>
              </a:spcBef>
              <a:buFont typeface="CommonBullets" pitchFamily="34" charset="2"/>
              <a:buChar char="&quot;"/>
            </a:pPr>
            <a:r>
              <a:rPr kumimoji="0" lang="it-IT" altLang="it-IT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business</a:t>
            </a:r>
            <a:endParaRPr kumimoji="0" lang="it-IT" altLang="it-IT" sz="3600" i="1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786" name="Text Box 10">
            <a:extLst>
              <a:ext uri="{FF2B5EF4-FFF2-40B4-BE49-F238E27FC236}">
                <a16:creationId xmlns:a16="http://schemas.microsoft.com/office/drawing/2014/main" id="{F5AC5111-B9B0-41DC-92FE-B9C6DD8C0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925" y="3054350"/>
            <a:ext cx="2170113" cy="18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 typeface="CommonBullets" pitchFamily="34" charset="2"/>
              <a:buChar char="["/>
            </a:pPr>
            <a:r>
              <a:rPr kumimoji="0" lang="it-IT" altLang="it-IT" sz="3200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Anima </a:t>
            </a:r>
            <a:r>
              <a:rPr kumimoji="0" lang="it-IT" altLang="it-IT" sz="28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1">
              <a:lnSpc>
                <a:spcPct val="90000"/>
              </a:lnSpc>
              <a:buFont typeface="CommonBullets" pitchFamily="34" charset="2"/>
              <a:buChar char="&quot;"/>
            </a:pPr>
            <a:r>
              <a:rPr kumimoji="0" lang="it-IT" altLang="it-IT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origini</a:t>
            </a:r>
          </a:p>
          <a:p>
            <a:pPr lvl="1">
              <a:lnSpc>
                <a:spcPct val="90000"/>
              </a:lnSpc>
              <a:buFont typeface="CommonBullets" pitchFamily="34" charset="2"/>
              <a:buChar char="&quot;"/>
            </a:pPr>
            <a:r>
              <a:rPr kumimoji="0" lang="it-IT" altLang="it-IT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convinzioni</a:t>
            </a:r>
          </a:p>
          <a:p>
            <a:pPr lvl="1">
              <a:lnSpc>
                <a:spcPct val="90000"/>
              </a:lnSpc>
              <a:buFont typeface="CommonBullets" pitchFamily="34" charset="2"/>
              <a:buChar char="&quot;"/>
            </a:pPr>
            <a:r>
              <a:rPr kumimoji="0" lang="it-IT" altLang="it-IT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valori</a:t>
            </a:r>
            <a:endParaRPr kumimoji="0" lang="it-IT" altLang="it-IT" sz="3600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kumimoji="0" lang="it-IT" altLang="it-IT"/>
          </a:p>
        </p:txBody>
      </p:sp>
      <p:sp>
        <p:nvSpPr>
          <p:cNvPr id="75787" name="Text Box 11">
            <a:extLst>
              <a:ext uri="{FF2B5EF4-FFF2-40B4-BE49-F238E27FC236}">
                <a16:creationId xmlns:a16="http://schemas.microsoft.com/office/drawing/2014/main" id="{749D02C5-CF7A-4C6D-9608-5AD07D672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9675" y="4516438"/>
            <a:ext cx="2425700" cy="146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 typeface="CommonBullets" pitchFamily="34" charset="2"/>
              <a:buChar char="["/>
            </a:pPr>
            <a:r>
              <a:rPr kumimoji="0" lang="it-IT" altLang="it-IT" sz="3200" i="1" u="sng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Psicologia</a:t>
            </a:r>
            <a:r>
              <a:rPr kumimoji="0" lang="it-IT" altLang="it-IT" sz="3200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kumimoji="0" lang="it-IT" altLang="it-IT" sz="4000" i="1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0000"/>
              </a:lnSpc>
              <a:buFont typeface="CommonBullets" pitchFamily="34" charset="2"/>
              <a:buChar char="&quot;"/>
            </a:pPr>
            <a:r>
              <a:rPr kumimoji="0" lang="it-IT" altLang="it-IT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opinioni</a:t>
            </a:r>
          </a:p>
          <a:p>
            <a:pPr lvl="1">
              <a:lnSpc>
                <a:spcPct val="90000"/>
              </a:lnSpc>
              <a:buFont typeface="CommonBullets" pitchFamily="34" charset="2"/>
              <a:buChar char="&quot;"/>
            </a:pPr>
            <a:r>
              <a:rPr kumimoji="0" lang="it-IT" altLang="it-IT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impegno </a:t>
            </a:r>
          </a:p>
          <a:p>
            <a:pPr lvl="1">
              <a:lnSpc>
                <a:spcPct val="90000"/>
              </a:lnSpc>
              <a:buFont typeface="CommonBullets" pitchFamily="34" charset="2"/>
              <a:buChar char="&quot;"/>
            </a:pPr>
            <a:r>
              <a:rPr kumimoji="0" lang="it-IT" altLang="it-IT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soddisfazione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5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5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5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 build="p" bldLvl="2" autoUpdateAnimBg="0"/>
      <p:bldP spid="75786" grpId="0" autoUpdateAnimBg="0"/>
      <p:bldP spid="75787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4">
            <a:extLst>
              <a:ext uri="{FF2B5EF4-FFF2-40B4-BE49-F238E27FC236}">
                <a16:creationId xmlns:a16="http://schemas.microsoft.com/office/drawing/2014/main" id="{5CFDB596-2E45-4B34-8323-E39B90DAB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5C8F-2836-425D-BF16-C226B9924CD7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67FEF61F-24CF-4C9A-9822-8000340AA995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057400" y="914400"/>
            <a:ext cx="6781800" cy="533400"/>
          </a:xfrm>
          <a:noFill/>
          <a:ln/>
        </p:spPr>
        <p:txBody>
          <a:bodyPr anchor="b"/>
          <a:lstStyle/>
          <a:p>
            <a:pPr algn="ctr"/>
            <a:r>
              <a:rPr lang="it-IT" altLang="it-IT" sz="3200"/>
              <a:t>CASI AZIENDALI</a:t>
            </a:r>
            <a:endParaRPr lang="it-IT" altLang="it-IT"/>
          </a:p>
        </p:txBody>
      </p:sp>
      <p:sp>
        <p:nvSpPr>
          <p:cNvPr id="113667" name="Text Box 3">
            <a:extLst>
              <a:ext uri="{FF2B5EF4-FFF2-40B4-BE49-F238E27FC236}">
                <a16:creationId xmlns:a16="http://schemas.microsoft.com/office/drawing/2014/main" id="{D5CBCDF1-1C04-4390-AC24-ED53D9458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825" y="1727200"/>
            <a:ext cx="6858000" cy="396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76250" indent="-476250">
              <a:tabLst>
                <a:tab pos="18161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6750" indent="3175">
              <a:tabLst>
                <a:tab pos="18161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149600">
              <a:tabLst>
                <a:tab pos="18161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340100">
              <a:tabLst>
                <a:tab pos="18161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530600">
              <a:tabLst>
                <a:tab pos="18161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9878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44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902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3594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Font typeface="CommonBullets" pitchFamily="34" charset="2"/>
              <a:buChar char="["/>
            </a:pPr>
            <a:r>
              <a:rPr kumimoji="0" lang="it-IT" altLang="it-IT" sz="3200" i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 Microelectronics</a:t>
            </a:r>
            <a:endParaRPr kumimoji="0" lang="it-IT" altLang="it-IT" sz="40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110000"/>
              </a:lnSpc>
              <a:buFont typeface="CommonBullets" pitchFamily="34" charset="2"/>
              <a:buChar char="&quot;"/>
            </a:pPr>
            <a:r>
              <a:rPr kumimoji="0" lang="it-IT" altLang="it-IT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qualità: Premio Italia ‘97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 typeface="CommonBullets" pitchFamily="34" charset="2"/>
              <a:buChar char="&quot;"/>
            </a:pPr>
            <a:r>
              <a:rPr kumimoji="0" lang="it-IT" altLang="it-IT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ambiente: 34 Premi, forestazione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CommonBullets" pitchFamily="34" charset="2"/>
              <a:buChar char="["/>
            </a:pPr>
            <a:r>
              <a:rPr kumimoji="0" lang="it-IT" altLang="it-IT" sz="3200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IBM </a:t>
            </a:r>
            <a:endParaRPr kumimoji="0" lang="it-IT" altLang="it-IT" sz="4000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110000"/>
              </a:lnSpc>
              <a:buFont typeface="CommonBullets" pitchFamily="34" charset="2"/>
              <a:buChar char="&quot;"/>
            </a:pPr>
            <a:r>
              <a:rPr kumimoji="0" lang="it-IT" altLang="it-IT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qualità</a:t>
            </a:r>
          </a:p>
          <a:p>
            <a:pPr lvl="1">
              <a:lnSpc>
                <a:spcPct val="110000"/>
              </a:lnSpc>
              <a:buFont typeface="CommonBullets" pitchFamily="34" charset="2"/>
              <a:buChar char="&quot;"/>
            </a:pPr>
            <a:r>
              <a:rPr kumimoji="0" lang="it-IT" altLang="it-IT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programma di rispetto ambientale</a:t>
            </a:r>
            <a:endParaRPr kumimoji="0" lang="it-IT" altLang="it-IT" sz="3600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buFont typeface="CommonBullets" pitchFamily="34" charset="2"/>
              <a:buChar char="["/>
            </a:pPr>
            <a:r>
              <a:rPr kumimoji="0" lang="it-IT" altLang="it-IT" sz="3200" i="1" u="sng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Shell</a:t>
            </a:r>
            <a:endParaRPr kumimoji="0" lang="it-IT" altLang="it-IT" sz="4000" i="1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110000"/>
              </a:lnSpc>
              <a:buFont typeface="CommonBullets" pitchFamily="34" charset="2"/>
              <a:buChar char="&quot;"/>
            </a:pPr>
            <a:r>
              <a:rPr kumimoji="0" lang="it-IT" altLang="it-IT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programa “zero incidenti”</a:t>
            </a:r>
            <a:endParaRPr kumimoji="0" lang="it-IT" altLang="it-IT" sz="3600" i="1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8F9BF1">
                <a:gamma/>
                <a:shade val="46275"/>
                <a:invGamma/>
              </a:srgbClr>
            </a:gs>
            <a:gs pos="100000">
              <a:srgbClr val="8F9BF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69C27735-FE85-4D64-89AE-749AECED7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1146-D770-4137-AE34-3949A55F2567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92FF588A-C67D-46BA-AB2A-ADE152A5460A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057400" y="838200"/>
            <a:ext cx="6781800" cy="533400"/>
          </a:xfrm>
          <a:noFill/>
          <a:ln/>
        </p:spPr>
        <p:txBody>
          <a:bodyPr anchor="b"/>
          <a:lstStyle/>
          <a:p>
            <a:pPr algn="ctr"/>
            <a:r>
              <a:rPr lang="it-IT" altLang="it-IT" sz="3200"/>
              <a:t>PRESTAZIONI</a:t>
            </a:r>
            <a:endParaRPr lang="it-IT" altLang="it-IT"/>
          </a:p>
        </p:txBody>
      </p:sp>
      <p:graphicFrame>
        <p:nvGraphicFramePr>
          <p:cNvPr id="55305" name="Object 9">
            <a:extLst>
              <a:ext uri="{FF2B5EF4-FFF2-40B4-BE49-F238E27FC236}">
                <a16:creationId xmlns:a16="http://schemas.microsoft.com/office/drawing/2014/main" id="{7447BC50-8708-4373-9E92-E99755C8A2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4413" y="1958975"/>
          <a:ext cx="6392862" cy="427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6" name="ClipArt" r:id="rId4" imgW="4857143" imgH="3247619" progId="MS_ClipArt_Gallery.2">
                  <p:embed/>
                </p:oleObj>
              </mc:Choice>
              <mc:Fallback>
                <p:oleObj name="ClipArt" r:id="rId4" imgW="4857143" imgH="3247619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1958975"/>
                        <a:ext cx="6392862" cy="427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2" name="Text Box 6">
            <a:extLst>
              <a:ext uri="{FF2B5EF4-FFF2-40B4-BE49-F238E27FC236}">
                <a16:creationId xmlns:a16="http://schemas.microsoft.com/office/drawing/2014/main" id="{380623AD-08D6-4B0B-90BC-B5681289E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663" y="2055813"/>
            <a:ext cx="3427412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it-IT" altLang="it-IT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sistemi più</a:t>
            </a:r>
            <a:r>
              <a:rPr kumimoji="0" lang="it-IT" altLang="it-IT" b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kumimoji="0" lang="it-IT" altLang="it-IT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responsabili</a:t>
            </a:r>
            <a:endParaRPr kumimoji="0" lang="it-IT" altLang="it-IT" b="1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301" name="Text Box 5">
            <a:extLst>
              <a:ext uri="{FF2B5EF4-FFF2-40B4-BE49-F238E27FC236}">
                <a16:creationId xmlns:a16="http://schemas.microsoft.com/office/drawing/2014/main" id="{881197E9-C46E-4584-B760-9122E5D1E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6488" y="5749925"/>
            <a:ext cx="391477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it-IT" altLang="it-IT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danno le migliori</a:t>
            </a:r>
            <a:r>
              <a:rPr kumimoji="0" lang="it-IT" altLang="it-IT" b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kumimoji="0" lang="it-IT" altLang="it-IT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prestazioni</a:t>
            </a:r>
            <a:endParaRPr kumimoji="0" lang="it-IT" altLang="it-IT" b="1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 animBg="1" autoUpdateAnimBg="0"/>
      <p:bldP spid="5530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4">
            <a:extLst>
              <a:ext uri="{FF2B5EF4-FFF2-40B4-BE49-F238E27FC236}">
                <a16:creationId xmlns:a16="http://schemas.microsoft.com/office/drawing/2014/main" id="{46526813-7295-459F-9FCE-C11A802A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3A5D-F9EF-45FB-A9F1-88D165CDA90D}" type="slidenum">
              <a:rPr lang="it-IT" altLang="it-IT"/>
              <a:pPr/>
              <a:t>9</a:t>
            </a:fld>
            <a:endParaRPr lang="it-IT" altLang="it-IT"/>
          </a:p>
        </p:txBody>
      </p:sp>
      <p:sp>
        <p:nvSpPr>
          <p:cNvPr id="71682" name="Rectangle 1026">
            <a:extLst>
              <a:ext uri="{FF2B5EF4-FFF2-40B4-BE49-F238E27FC236}">
                <a16:creationId xmlns:a16="http://schemas.microsoft.com/office/drawing/2014/main" id="{E520E457-1540-4F95-840B-7FB58C864533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133600" y="914400"/>
            <a:ext cx="6781800" cy="533400"/>
          </a:xfrm>
          <a:noFill/>
          <a:ln/>
        </p:spPr>
        <p:txBody>
          <a:bodyPr anchor="b"/>
          <a:lstStyle/>
          <a:p>
            <a:pPr algn="ctr"/>
            <a:r>
              <a:rPr lang="it-IT" altLang="it-IT" sz="3200"/>
              <a:t>MERCATO CONDIZIONATO</a:t>
            </a:r>
            <a:endParaRPr lang="it-IT" altLang="it-IT"/>
          </a:p>
        </p:txBody>
      </p:sp>
      <p:sp>
        <p:nvSpPr>
          <p:cNvPr id="71690" name="Text Box 1034">
            <a:extLst>
              <a:ext uri="{FF2B5EF4-FFF2-40B4-BE49-F238E27FC236}">
                <a16:creationId xmlns:a16="http://schemas.microsoft.com/office/drawing/2014/main" id="{8254B964-A873-4769-9A77-3CF7300A9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9063" y="2149475"/>
            <a:ext cx="6858000" cy="315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FF3300"/>
              </a:buClr>
              <a:buFont typeface="CommonBullets" pitchFamily="34" charset="2"/>
              <a:buChar char="["/>
            </a:pPr>
            <a:r>
              <a:rPr kumimoji="0" lang="it-IT" altLang="it-IT" sz="4400" i="1">
                <a:solidFill>
                  <a:srgbClr val="FFFF00"/>
                </a:solidFill>
              </a:rPr>
              <a:t> </a:t>
            </a:r>
            <a:r>
              <a:rPr kumimoji="0" lang="it-IT" altLang="it-IT" sz="4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Giudizio morale</a:t>
            </a:r>
            <a:endParaRPr kumimoji="0" lang="it-IT" altLang="it-IT" sz="4400">
              <a:solidFill>
                <a:srgbClr val="CC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80000"/>
              </a:lnSpc>
              <a:buClr>
                <a:srgbClr val="FF3300"/>
              </a:buClr>
              <a:buFont typeface="CommonBullets" pitchFamily="34" charset="2"/>
              <a:buChar char="&quot;"/>
            </a:pPr>
            <a:r>
              <a:rPr kumimoji="0" lang="it-IT" altLang="it-IT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0" lang="it-IT" altLang="it-IT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comportamenti</a:t>
            </a:r>
          </a:p>
          <a:p>
            <a:pPr lvl="1">
              <a:lnSpc>
                <a:spcPct val="30000"/>
              </a:lnSpc>
              <a:spcBef>
                <a:spcPct val="50000"/>
              </a:spcBef>
              <a:buClr>
                <a:srgbClr val="FF3300"/>
              </a:buClr>
              <a:buFont typeface="CommonBullets" pitchFamily="34" charset="2"/>
              <a:buChar char="&quot;"/>
            </a:pPr>
            <a:r>
              <a:rPr kumimoji="0" lang="it-IT" altLang="it-IT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valori proposti</a:t>
            </a:r>
            <a:endParaRPr kumimoji="0" lang="it-IT" altLang="it-IT" sz="44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336600"/>
              </a:buClr>
              <a:buFont typeface="CommonBullets" pitchFamily="34" charset="2"/>
              <a:buChar char="["/>
            </a:pPr>
            <a:r>
              <a:rPr kumimoji="0" lang="it-IT" altLang="it-IT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0" lang="it-IT" altLang="it-IT" sz="44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Legge lavoro minorile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D4CC2C"/>
              </a:buClr>
              <a:buFont typeface="CommonBullets" pitchFamily="34" charset="2"/>
              <a:buChar char="["/>
            </a:pPr>
            <a:r>
              <a:rPr kumimoji="0" lang="it-IT" altLang="it-IT" sz="44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0" lang="it-IT" altLang="it-IT" sz="4400">
                <a:solidFill>
                  <a:srgbClr val="D4CC2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Merloni ter</a:t>
            </a:r>
            <a:endParaRPr kumimoji="0" lang="it-IT" altLang="it-IT" sz="4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0" grpId="0" build="p" bldLvl="2" autoUpdateAnimBg="0"/>
    </p:bldLst>
  </p:timing>
</p:sld>
</file>

<file path=ppt/theme/theme1.xml><?xml version="1.0" encoding="utf-8"?>
<a:theme xmlns:a="http://schemas.openxmlformats.org/drawingml/2006/main" name="INFPRG_S">
  <a:themeElements>
    <a:clrScheme name="INFPRG_S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INFPRG_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INFPRG_S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PRG_S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FPRG_S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NFPRG_S 2">
    <a:dk1>
      <a:srgbClr val="000000"/>
    </a:dk1>
    <a:lt1>
      <a:srgbClr val="FFFFFF"/>
    </a:lt1>
    <a:dk2>
      <a:srgbClr val="000000"/>
    </a:dk2>
    <a:lt2>
      <a:srgbClr val="868686"/>
    </a:lt2>
    <a:accent1>
      <a:srgbClr val="3366FF"/>
    </a:accent1>
    <a:accent2>
      <a:srgbClr val="009900"/>
    </a:accent2>
    <a:accent3>
      <a:srgbClr val="FFFFFF"/>
    </a:accent3>
    <a:accent4>
      <a:srgbClr val="000000"/>
    </a:accent4>
    <a:accent5>
      <a:srgbClr val="ADB8FF"/>
    </a:accent5>
    <a:accent6>
      <a:srgbClr val="008A00"/>
    </a:accent6>
    <a:hlink>
      <a:srgbClr val="FF0033"/>
    </a:hlink>
    <a:folHlink>
      <a:srgbClr val="CCCCCC"/>
    </a:folHlink>
  </a:clrScheme>
</a:themeOverride>
</file>

<file path=ppt/theme/themeOverride10.xml><?xml version="1.0" encoding="utf-8"?>
<a:themeOverride xmlns:a="http://schemas.openxmlformats.org/drawingml/2006/main">
  <a:clrScheme name="INFPRG_S 2">
    <a:dk1>
      <a:srgbClr val="000000"/>
    </a:dk1>
    <a:lt1>
      <a:srgbClr val="FFFFFF"/>
    </a:lt1>
    <a:dk2>
      <a:srgbClr val="000000"/>
    </a:dk2>
    <a:lt2>
      <a:srgbClr val="868686"/>
    </a:lt2>
    <a:accent1>
      <a:srgbClr val="3366FF"/>
    </a:accent1>
    <a:accent2>
      <a:srgbClr val="009900"/>
    </a:accent2>
    <a:accent3>
      <a:srgbClr val="FFFFFF"/>
    </a:accent3>
    <a:accent4>
      <a:srgbClr val="000000"/>
    </a:accent4>
    <a:accent5>
      <a:srgbClr val="ADB8FF"/>
    </a:accent5>
    <a:accent6>
      <a:srgbClr val="008A00"/>
    </a:accent6>
    <a:hlink>
      <a:srgbClr val="FF0033"/>
    </a:hlink>
    <a:folHlink>
      <a:srgbClr val="CCCCCC"/>
    </a:folHlink>
  </a:clrScheme>
</a:themeOverride>
</file>

<file path=ppt/theme/themeOverride11.xml><?xml version="1.0" encoding="utf-8"?>
<a:themeOverride xmlns:a="http://schemas.openxmlformats.org/drawingml/2006/main">
  <a:clrScheme name="INFPRG_S 2">
    <a:dk1>
      <a:srgbClr val="000000"/>
    </a:dk1>
    <a:lt1>
      <a:srgbClr val="FFFFFF"/>
    </a:lt1>
    <a:dk2>
      <a:srgbClr val="000000"/>
    </a:dk2>
    <a:lt2>
      <a:srgbClr val="868686"/>
    </a:lt2>
    <a:accent1>
      <a:srgbClr val="3366FF"/>
    </a:accent1>
    <a:accent2>
      <a:srgbClr val="009900"/>
    </a:accent2>
    <a:accent3>
      <a:srgbClr val="FFFFFF"/>
    </a:accent3>
    <a:accent4>
      <a:srgbClr val="000000"/>
    </a:accent4>
    <a:accent5>
      <a:srgbClr val="ADB8FF"/>
    </a:accent5>
    <a:accent6>
      <a:srgbClr val="008A00"/>
    </a:accent6>
    <a:hlink>
      <a:srgbClr val="FF0033"/>
    </a:hlink>
    <a:folHlink>
      <a:srgbClr val="CCCCCC"/>
    </a:folHlink>
  </a:clrScheme>
</a:themeOverride>
</file>

<file path=ppt/theme/themeOverride12.xml><?xml version="1.0" encoding="utf-8"?>
<a:themeOverride xmlns:a="http://schemas.openxmlformats.org/drawingml/2006/main">
  <a:clrScheme name="INFPRG_S 2">
    <a:dk1>
      <a:srgbClr val="000000"/>
    </a:dk1>
    <a:lt1>
      <a:srgbClr val="FFFFFF"/>
    </a:lt1>
    <a:dk2>
      <a:srgbClr val="000000"/>
    </a:dk2>
    <a:lt2>
      <a:srgbClr val="868686"/>
    </a:lt2>
    <a:accent1>
      <a:srgbClr val="3366FF"/>
    </a:accent1>
    <a:accent2>
      <a:srgbClr val="009900"/>
    </a:accent2>
    <a:accent3>
      <a:srgbClr val="FFFFFF"/>
    </a:accent3>
    <a:accent4>
      <a:srgbClr val="000000"/>
    </a:accent4>
    <a:accent5>
      <a:srgbClr val="ADB8FF"/>
    </a:accent5>
    <a:accent6>
      <a:srgbClr val="008A00"/>
    </a:accent6>
    <a:hlink>
      <a:srgbClr val="FF0033"/>
    </a:hlink>
    <a:folHlink>
      <a:srgbClr val="CCCCCC"/>
    </a:folHlink>
  </a:clrScheme>
</a:themeOverride>
</file>

<file path=ppt/theme/themeOverride13.xml><?xml version="1.0" encoding="utf-8"?>
<a:themeOverride xmlns:a="http://schemas.openxmlformats.org/drawingml/2006/main">
  <a:clrScheme name="INFPRG_S 2">
    <a:dk1>
      <a:srgbClr val="000000"/>
    </a:dk1>
    <a:lt1>
      <a:srgbClr val="FFFFFF"/>
    </a:lt1>
    <a:dk2>
      <a:srgbClr val="000000"/>
    </a:dk2>
    <a:lt2>
      <a:srgbClr val="868686"/>
    </a:lt2>
    <a:accent1>
      <a:srgbClr val="3366FF"/>
    </a:accent1>
    <a:accent2>
      <a:srgbClr val="009900"/>
    </a:accent2>
    <a:accent3>
      <a:srgbClr val="FFFFFF"/>
    </a:accent3>
    <a:accent4>
      <a:srgbClr val="000000"/>
    </a:accent4>
    <a:accent5>
      <a:srgbClr val="ADB8FF"/>
    </a:accent5>
    <a:accent6>
      <a:srgbClr val="008A00"/>
    </a:accent6>
    <a:hlink>
      <a:srgbClr val="FF0033"/>
    </a:hlink>
    <a:folHlink>
      <a:srgbClr val="CCCCCC"/>
    </a:folHlink>
  </a:clrScheme>
</a:themeOverride>
</file>

<file path=ppt/theme/themeOverride14.xml><?xml version="1.0" encoding="utf-8"?>
<a:themeOverride xmlns:a="http://schemas.openxmlformats.org/drawingml/2006/main">
  <a:clrScheme name="INFPRG_S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15.xml><?xml version="1.0" encoding="utf-8"?>
<a:themeOverride xmlns:a="http://schemas.openxmlformats.org/drawingml/2006/main">
  <a:clrScheme name="INFPRG_S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16.xml><?xml version="1.0" encoding="utf-8"?>
<a:themeOverride xmlns:a="http://schemas.openxmlformats.org/drawingml/2006/main">
  <a:clrScheme name="INFPRG_S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17.xml><?xml version="1.0" encoding="utf-8"?>
<a:themeOverride xmlns:a="http://schemas.openxmlformats.org/drawingml/2006/main">
  <a:clrScheme name="INFPRG_S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18.xml><?xml version="1.0" encoding="utf-8"?>
<a:themeOverride xmlns:a="http://schemas.openxmlformats.org/drawingml/2006/main">
  <a:clrScheme name="INFPRG_S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19.xml><?xml version="1.0" encoding="utf-8"?>
<a:themeOverride xmlns:a="http://schemas.openxmlformats.org/drawingml/2006/main">
  <a:clrScheme name="INFPRG_S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2.xml><?xml version="1.0" encoding="utf-8"?>
<a:themeOverride xmlns:a="http://schemas.openxmlformats.org/drawingml/2006/main">
  <a:clrScheme name="INFPRG_S 2">
    <a:dk1>
      <a:srgbClr val="000000"/>
    </a:dk1>
    <a:lt1>
      <a:srgbClr val="FFFFFF"/>
    </a:lt1>
    <a:dk2>
      <a:srgbClr val="000000"/>
    </a:dk2>
    <a:lt2>
      <a:srgbClr val="868686"/>
    </a:lt2>
    <a:accent1>
      <a:srgbClr val="3366FF"/>
    </a:accent1>
    <a:accent2>
      <a:srgbClr val="009900"/>
    </a:accent2>
    <a:accent3>
      <a:srgbClr val="FFFFFF"/>
    </a:accent3>
    <a:accent4>
      <a:srgbClr val="000000"/>
    </a:accent4>
    <a:accent5>
      <a:srgbClr val="ADB8FF"/>
    </a:accent5>
    <a:accent6>
      <a:srgbClr val="008A00"/>
    </a:accent6>
    <a:hlink>
      <a:srgbClr val="FF0033"/>
    </a:hlink>
    <a:folHlink>
      <a:srgbClr val="CCCCCC"/>
    </a:folHlink>
  </a:clrScheme>
</a:themeOverride>
</file>

<file path=ppt/theme/themeOverride20.xml><?xml version="1.0" encoding="utf-8"?>
<a:themeOverride xmlns:a="http://schemas.openxmlformats.org/drawingml/2006/main">
  <a:clrScheme name="INFPRG_S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21.xml><?xml version="1.0" encoding="utf-8"?>
<a:themeOverride xmlns:a="http://schemas.openxmlformats.org/drawingml/2006/main">
  <a:clrScheme name="INFPRG_S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3.xml><?xml version="1.0" encoding="utf-8"?>
<a:themeOverride xmlns:a="http://schemas.openxmlformats.org/drawingml/2006/main">
  <a:clrScheme name="INFPRG_S 2">
    <a:dk1>
      <a:srgbClr val="000000"/>
    </a:dk1>
    <a:lt1>
      <a:srgbClr val="FFFFFF"/>
    </a:lt1>
    <a:dk2>
      <a:srgbClr val="000000"/>
    </a:dk2>
    <a:lt2>
      <a:srgbClr val="868686"/>
    </a:lt2>
    <a:accent1>
      <a:srgbClr val="3366FF"/>
    </a:accent1>
    <a:accent2>
      <a:srgbClr val="009900"/>
    </a:accent2>
    <a:accent3>
      <a:srgbClr val="FFFFFF"/>
    </a:accent3>
    <a:accent4>
      <a:srgbClr val="000000"/>
    </a:accent4>
    <a:accent5>
      <a:srgbClr val="ADB8FF"/>
    </a:accent5>
    <a:accent6>
      <a:srgbClr val="008A00"/>
    </a:accent6>
    <a:hlink>
      <a:srgbClr val="FF0033"/>
    </a:hlink>
    <a:folHlink>
      <a:srgbClr val="CCCCCC"/>
    </a:folHlink>
  </a:clrScheme>
</a:themeOverride>
</file>

<file path=ppt/theme/themeOverride4.xml><?xml version="1.0" encoding="utf-8"?>
<a:themeOverride xmlns:a="http://schemas.openxmlformats.org/drawingml/2006/main">
  <a:clrScheme name="INFPRG_S 2">
    <a:dk1>
      <a:srgbClr val="000000"/>
    </a:dk1>
    <a:lt1>
      <a:srgbClr val="FFFFFF"/>
    </a:lt1>
    <a:dk2>
      <a:srgbClr val="000000"/>
    </a:dk2>
    <a:lt2>
      <a:srgbClr val="868686"/>
    </a:lt2>
    <a:accent1>
      <a:srgbClr val="3366FF"/>
    </a:accent1>
    <a:accent2>
      <a:srgbClr val="009900"/>
    </a:accent2>
    <a:accent3>
      <a:srgbClr val="FFFFFF"/>
    </a:accent3>
    <a:accent4>
      <a:srgbClr val="000000"/>
    </a:accent4>
    <a:accent5>
      <a:srgbClr val="ADB8FF"/>
    </a:accent5>
    <a:accent6>
      <a:srgbClr val="008A00"/>
    </a:accent6>
    <a:hlink>
      <a:srgbClr val="FF0033"/>
    </a:hlink>
    <a:folHlink>
      <a:srgbClr val="CCCCCC"/>
    </a:folHlink>
  </a:clrScheme>
</a:themeOverride>
</file>

<file path=ppt/theme/themeOverride5.xml><?xml version="1.0" encoding="utf-8"?>
<a:themeOverride xmlns:a="http://schemas.openxmlformats.org/drawingml/2006/main">
  <a:clrScheme name="INFPRG_S 2">
    <a:dk1>
      <a:srgbClr val="000000"/>
    </a:dk1>
    <a:lt1>
      <a:srgbClr val="FFFFFF"/>
    </a:lt1>
    <a:dk2>
      <a:srgbClr val="000000"/>
    </a:dk2>
    <a:lt2>
      <a:srgbClr val="868686"/>
    </a:lt2>
    <a:accent1>
      <a:srgbClr val="3366FF"/>
    </a:accent1>
    <a:accent2>
      <a:srgbClr val="009900"/>
    </a:accent2>
    <a:accent3>
      <a:srgbClr val="FFFFFF"/>
    </a:accent3>
    <a:accent4>
      <a:srgbClr val="000000"/>
    </a:accent4>
    <a:accent5>
      <a:srgbClr val="ADB8FF"/>
    </a:accent5>
    <a:accent6>
      <a:srgbClr val="008A00"/>
    </a:accent6>
    <a:hlink>
      <a:srgbClr val="FF0033"/>
    </a:hlink>
    <a:folHlink>
      <a:srgbClr val="CCCCCC"/>
    </a:folHlink>
  </a:clrScheme>
</a:themeOverride>
</file>

<file path=ppt/theme/themeOverride6.xml><?xml version="1.0" encoding="utf-8"?>
<a:themeOverride xmlns:a="http://schemas.openxmlformats.org/drawingml/2006/main">
  <a:clrScheme name="INFPRG_S 2">
    <a:dk1>
      <a:srgbClr val="000000"/>
    </a:dk1>
    <a:lt1>
      <a:srgbClr val="FFFFFF"/>
    </a:lt1>
    <a:dk2>
      <a:srgbClr val="000000"/>
    </a:dk2>
    <a:lt2>
      <a:srgbClr val="868686"/>
    </a:lt2>
    <a:accent1>
      <a:srgbClr val="3366FF"/>
    </a:accent1>
    <a:accent2>
      <a:srgbClr val="009900"/>
    </a:accent2>
    <a:accent3>
      <a:srgbClr val="FFFFFF"/>
    </a:accent3>
    <a:accent4>
      <a:srgbClr val="000000"/>
    </a:accent4>
    <a:accent5>
      <a:srgbClr val="ADB8FF"/>
    </a:accent5>
    <a:accent6>
      <a:srgbClr val="008A00"/>
    </a:accent6>
    <a:hlink>
      <a:srgbClr val="FF0033"/>
    </a:hlink>
    <a:folHlink>
      <a:srgbClr val="CCCCCC"/>
    </a:folHlink>
  </a:clrScheme>
</a:themeOverride>
</file>

<file path=ppt/theme/themeOverride7.xml><?xml version="1.0" encoding="utf-8"?>
<a:themeOverride xmlns:a="http://schemas.openxmlformats.org/drawingml/2006/main">
  <a:clrScheme name="INFPRG_S 2">
    <a:dk1>
      <a:srgbClr val="000000"/>
    </a:dk1>
    <a:lt1>
      <a:srgbClr val="FFFFFF"/>
    </a:lt1>
    <a:dk2>
      <a:srgbClr val="000000"/>
    </a:dk2>
    <a:lt2>
      <a:srgbClr val="868686"/>
    </a:lt2>
    <a:accent1>
      <a:srgbClr val="3366FF"/>
    </a:accent1>
    <a:accent2>
      <a:srgbClr val="009900"/>
    </a:accent2>
    <a:accent3>
      <a:srgbClr val="FFFFFF"/>
    </a:accent3>
    <a:accent4>
      <a:srgbClr val="000000"/>
    </a:accent4>
    <a:accent5>
      <a:srgbClr val="ADB8FF"/>
    </a:accent5>
    <a:accent6>
      <a:srgbClr val="008A00"/>
    </a:accent6>
    <a:hlink>
      <a:srgbClr val="FF0033"/>
    </a:hlink>
    <a:folHlink>
      <a:srgbClr val="CCCCCC"/>
    </a:folHlink>
  </a:clrScheme>
</a:themeOverride>
</file>

<file path=ppt/theme/themeOverride8.xml><?xml version="1.0" encoding="utf-8"?>
<a:themeOverride xmlns:a="http://schemas.openxmlformats.org/drawingml/2006/main">
  <a:clrScheme name="INFPRG_S 2">
    <a:dk1>
      <a:srgbClr val="000000"/>
    </a:dk1>
    <a:lt1>
      <a:srgbClr val="FFFFFF"/>
    </a:lt1>
    <a:dk2>
      <a:srgbClr val="000000"/>
    </a:dk2>
    <a:lt2>
      <a:srgbClr val="868686"/>
    </a:lt2>
    <a:accent1>
      <a:srgbClr val="3366FF"/>
    </a:accent1>
    <a:accent2>
      <a:srgbClr val="009900"/>
    </a:accent2>
    <a:accent3>
      <a:srgbClr val="FFFFFF"/>
    </a:accent3>
    <a:accent4>
      <a:srgbClr val="000000"/>
    </a:accent4>
    <a:accent5>
      <a:srgbClr val="ADB8FF"/>
    </a:accent5>
    <a:accent6>
      <a:srgbClr val="008A00"/>
    </a:accent6>
    <a:hlink>
      <a:srgbClr val="FF0033"/>
    </a:hlink>
    <a:folHlink>
      <a:srgbClr val="CCCCCC"/>
    </a:folHlink>
  </a:clrScheme>
</a:themeOverride>
</file>

<file path=ppt/theme/themeOverride9.xml><?xml version="1.0" encoding="utf-8"?>
<a:themeOverride xmlns:a="http://schemas.openxmlformats.org/drawingml/2006/main">
  <a:clrScheme name="INFPRG_S 2">
    <a:dk1>
      <a:srgbClr val="000000"/>
    </a:dk1>
    <a:lt1>
      <a:srgbClr val="FFFFFF"/>
    </a:lt1>
    <a:dk2>
      <a:srgbClr val="000000"/>
    </a:dk2>
    <a:lt2>
      <a:srgbClr val="868686"/>
    </a:lt2>
    <a:accent1>
      <a:srgbClr val="3366FF"/>
    </a:accent1>
    <a:accent2>
      <a:srgbClr val="009900"/>
    </a:accent2>
    <a:accent3>
      <a:srgbClr val="FFFFFF"/>
    </a:accent3>
    <a:accent4>
      <a:srgbClr val="000000"/>
    </a:accent4>
    <a:accent5>
      <a:srgbClr val="ADB8FF"/>
    </a:accent5>
    <a:accent6>
      <a:srgbClr val="008A00"/>
    </a:accent6>
    <a:hlink>
      <a:srgbClr val="FF0033"/>
    </a:hlink>
    <a:folHlink>
      <a:srgbClr val="CCCC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D:\MODELLI\PRESENT\INFPRG_S.POT</Template>
  <TotalTime>1922</TotalTime>
  <Words>651</Words>
  <Application>Microsoft Office PowerPoint</Application>
  <PresentationFormat>Presentazione su schermo (4:3)</PresentationFormat>
  <Paragraphs>263</Paragraphs>
  <Slides>36</Slides>
  <Notes>19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36</vt:i4>
      </vt:variant>
    </vt:vector>
  </HeadingPairs>
  <TitlesOfParts>
    <vt:vector size="45" baseType="lpstr">
      <vt:lpstr>Times New Roman</vt:lpstr>
      <vt:lpstr>Arial</vt:lpstr>
      <vt:lpstr>Wingdings</vt:lpstr>
      <vt:lpstr>Korinna BT</vt:lpstr>
      <vt:lpstr>CommonBullets</vt:lpstr>
      <vt:lpstr>INFPRG_S</vt:lpstr>
      <vt:lpstr>Microsoft Clip Gallery</vt:lpstr>
      <vt:lpstr>MS Organization Chart 2.0</vt:lpstr>
      <vt:lpstr>Grafico di Microsoft Graph 97</vt:lpstr>
      <vt:lpstr>I Codici Etici  come strumento  per la competizione</vt:lpstr>
      <vt:lpstr>QUESITI DEL MANAGER</vt:lpstr>
      <vt:lpstr>RICHIESTE DEL MERCATO</vt:lpstr>
      <vt:lpstr>RICHIESTE DEL SISTEMA</vt:lpstr>
      <vt:lpstr>VISIONE OLISTICA</vt:lpstr>
      <vt:lpstr>CULTURA D’IMPRESA</vt:lpstr>
      <vt:lpstr>CASI AZIENDALI</vt:lpstr>
      <vt:lpstr>PRESTAZIONI</vt:lpstr>
      <vt:lpstr>MERCATO CONDIZIONATO</vt:lpstr>
      <vt:lpstr>ETICA E FINANZIA</vt:lpstr>
      <vt:lpstr>CONSULENZA EUROPEA</vt:lpstr>
      <vt:lpstr>BANCA ETICA</vt:lpstr>
      <vt:lpstr>CONVERGENZE</vt:lpstr>
      <vt:lpstr>CULTURA</vt:lpstr>
      <vt:lpstr>LE RISPOSTE</vt:lpstr>
      <vt:lpstr>RAGIONE E MORALE</vt:lpstr>
      <vt:lpstr>ETICA E QUALITÀ</vt:lpstr>
      <vt:lpstr>SCOPO DI SA 8000</vt:lpstr>
      <vt:lpstr>EFFETTI</vt:lpstr>
      <vt:lpstr>CERTIFICAZIONE</vt:lpstr>
      <vt:lpstr>STATISTICA AZIENDE CERTIFICATE</vt:lpstr>
      <vt:lpstr>LEVA COMPETITIVA</vt:lpstr>
      <vt:lpstr>STRUTTURA SA 8000</vt:lpstr>
      <vt:lpstr>PERCORSI</vt:lpstr>
      <vt:lpstr>VANTAGGI FINANZIARI</vt:lpstr>
      <vt:lpstr>VANTAGGI COMMERCIALI</vt:lpstr>
      <vt:lpstr>VANTAGGI AMMINISTRATIVI</vt:lpstr>
      <vt:lpstr>VANTAGGI MANAGERIALI</vt:lpstr>
      <vt:lpstr>VANTAGGI PSICOLOGICI</vt:lpstr>
      <vt:lpstr>VANTAGGI PROFESSSIONALI</vt:lpstr>
      <vt:lpstr>VANTAGGI AMBIENTALI</vt:lpstr>
      <vt:lpstr>VANTAGGI SINDACALI</vt:lpstr>
      <vt:lpstr>VANTAGGI SOCIALI</vt:lpstr>
      <vt:lpstr>IN SINTESI</vt:lpstr>
      <vt:lpstr>CAPACITÀ DEI SISTEMI</vt:lpstr>
      <vt:lpstr>CONCLUSIONE</vt:lpstr>
    </vt:vector>
  </TitlesOfParts>
  <Company>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PROVA</dc:title>
  <dc:creator>Renzo Serra</dc:creator>
  <cp:lastModifiedBy>Renzo Serra</cp:lastModifiedBy>
  <cp:revision>169</cp:revision>
  <cp:lastPrinted>2000-03-24T21:35:37Z</cp:lastPrinted>
  <dcterms:created xsi:type="dcterms:W3CDTF">1999-09-13T21:18:17Z</dcterms:created>
  <dcterms:modified xsi:type="dcterms:W3CDTF">2018-06-05T16:52:35Z</dcterms:modified>
</cp:coreProperties>
</file>