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99" r:id="rId2"/>
    <p:sldId id="324" r:id="rId3"/>
    <p:sldId id="325" r:id="rId4"/>
    <p:sldId id="312" r:id="rId5"/>
    <p:sldId id="315" r:id="rId6"/>
    <p:sldId id="314" r:id="rId7"/>
    <p:sldId id="316" r:id="rId8"/>
    <p:sldId id="317" r:id="rId9"/>
    <p:sldId id="318" r:id="rId10"/>
    <p:sldId id="319" r:id="rId11"/>
    <p:sldId id="320" r:id="rId12"/>
    <p:sldId id="321" r:id="rId13"/>
    <p:sldId id="327" r:id="rId14"/>
    <p:sldId id="326" r:id="rId15"/>
    <p:sldId id="323" r:id="rId16"/>
    <p:sldId id="306" r:id="rId17"/>
    <p:sldId id="307" r:id="rId18"/>
    <p:sldId id="309" r:id="rId19"/>
    <p:sldId id="322" r:id="rId20"/>
    <p:sldId id="310" r:id="rId21"/>
    <p:sldId id="308" r:id="rId22"/>
    <p:sldId id="311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D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173" autoAdjust="0"/>
    <p:restoredTop sz="99878" autoAdjust="0"/>
  </p:normalViewPr>
  <p:slideViewPr>
    <p:cSldViewPr>
      <p:cViewPr>
        <p:scale>
          <a:sx n="130" d="100"/>
          <a:sy n="130" d="100"/>
        </p:scale>
        <p:origin x="-18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6625E-C739-48A2-BAAC-DD0D9DC20811}" type="datetimeFigureOut">
              <a:rPr lang="it-IT" smtClean="0"/>
              <a:pPr/>
              <a:t>12/03/2014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7A2A-8CD2-4675-B299-B49C8465A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04313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1754B-EECB-402E-97D9-A5463BD347EC}" type="datetimeFigureOut">
              <a:rPr lang="it-IT" smtClean="0"/>
              <a:pPr/>
              <a:t>12/03/2014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333E-1E40-4CAC-92AB-42F6E594A9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98501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819BC-B277-41F3-889B-273A41BB1C5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557A-2DFD-47EA-A749-E418686BDD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88AF-B821-47C9-BF19-69AD25FDDB2A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243-5BA5-448C-A7DF-F920F8A0AF2F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9670-B9EF-4EB8-A59C-58C91980BFDA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B4A-51E0-4311-AAFD-1B616C086F15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75E0-A2C5-4083-949A-4ECEFD208BEC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092F-3F9C-4460-A693-21E39BF35F1E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9E7-9EFB-446C-B99F-81DB89EEF08B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5199-6E22-41FB-9D34-656CA6AFB21D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5901-1C43-4D19-A552-B646ACC8790E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4A6F-CE31-4F77-9FE4-A9FD9F12916D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2B0B-169F-47C8-B11B-C5DC056EA79C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E40E-EC26-43DB-83B6-5C0896C44B88}" type="datetime1">
              <a:rPr lang="it-IT" smtClean="0"/>
              <a:pPr/>
              <a:t>12/03/2014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Corso di Laurea Magistrale Ingegneria Per la Sostenibilità Ambientale Anno Accademico 2011/2012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2C8B-25E2-4C21-8C7A-D509C3FF0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_background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4860925"/>
            <a:ext cx="3360126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logo_backgroundgi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0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10800000">
            <a:off x="0" y="12858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5400000">
            <a:off x="-2506540" y="3429855"/>
            <a:ext cx="6858000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CasellaDiTesto 16"/>
          <p:cNvSpPr txBox="1">
            <a:spLocks noChangeArrowheads="1"/>
          </p:cNvSpPr>
          <p:nvPr/>
        </p:nvSpPr>
        <p:spPr bwMode="auto">
          <a:xfrm>
            <a:off x="2267744" y="476672"/>
            <a:ext cx="607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UNIVERSITÀ DEGLI STUDI </a:t>
            </a:r>
            <a:r>
              <a:rPr lang="it-IT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BERGAMO</a:t>
            </a:r>
          </a:p>
        </p:txBody>
      </p:sp>
      <p:graphicFrame>
        <p:nvGraphicFramePr>
          <p:cNvPr id="2068" name="Group 20"/>
          <p:cNvGraphicFramePr>
            <a:graphicFrameLocks noGrp="1"/>
          </p:cNvGraphicFramePr>
          <p:nvPr/>
        </p:nvGraphicFramePr>
        <p:xfrm>
          <a:off x="2051720" y="1268760"/>
          <a:ext cx="6876256" cy="273050"/>
        </p:xfrm>
        <a:graphic>
          <a:graphicData uri="http://schemas.openxmlformats.org/drawingml/2006/table">
            <a:tbl>
              <a:tblPr/>
              <a:tblGrid>
                <a:gridCol w="6876256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DIPARTIMENTO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SCIENZE AZIENDALI, ECONOMICHE E METODI QUANTITATIVI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BBB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1423"/>
                    </a:solidFill>
                  </a:tcPr>
                </a:tc>
              </a:tr>
            </a:tbl>
          </a:graphicData>
        </a:graphic>
      </p:graphicFrame>
      <p:sp>
        <p:nvSpPr>
          <p:cNvPr id="2063" name="Rettangolo 18"/>
          <p:cNvSpPr>
            <a:spLocks noChangeArrowheads="1"/>
          </p:cNvSpPr>
          <p:nvPr/>
        </p:nvSpPr>
        <p:spPr bwMode="auto">
          <a:xfrm>
            <a:off x="2051720" y="1556792"/>
            <a:ext cx="57184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Corso di Laurea </a:t>
            </a:r>
            <a:r>
              <a:rPr lang="it-IT" dirty="0" smtClean="0">
                <a:solidFill>
                  <a:srgbClr val="C00000"/>
                </a:solidFill>
                <a:latin typeface="Calibri" pitchFamily="34" charset="0"/>
              </a:rPr>
              <a:t>Specialistica in Economia, Mercati, Impresa</a:t>
            </a:r>
            <a:endParaRPr lang="it-IT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Classe n. </a:t>
            </a:r>
            <a:r>
              <a:rPr lang="it-IT" dirty="0" smtClean="0">
                <a:solidFill>
                  <a:srgbClr val="C00000"/>
                </a:solidFill>
                <a:latin typeface="Calibri" pitchFamily="34" charset="0"/>
              </a:rPr>
              <a:t>LM56</a:t>
            </a:r>
            <a:r>
              <a:rPr lang="it-IT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– </a:t>
            </a:r>
            <a:r>
              <a:rPr lang="it-IT" dirty="0" smtClean="0">
                <a:solidFill>
                  <a:srgbClr val="C00000"/>
                </a:solidFill>
                <a:latin typeface="Calibri" pitchFamily="34" charset="0"/>
              </a:rPr>
              <a:t>SCIENZE DELL’ECONOMIA</a:t>
            </a:r>
            <a:endParaRPr lang="it-IT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64" name="CasellaDiTesto 21"/>
          <p:cNvSpPr txBox="1">
            <a:spLocks noChangeArrowheads="1"/>
          </p:cNvSpPr>
          <p:nvPr/>
        </p:nvSpPr>
        <p:spPr bwMode="auto">
          <a:xfrm>
            <a:off x="1115616" y="2564904"/>
            <a:ext cx="7848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33CC"/>
                </a:solidFill>
                <a:latin typeface="Calibri" pitchFamily="34" charset="0"/>
              </a:rPr>
              <a:t>Analisi ambientale ed economica</a:t>
            </a:r>
          </a:p>
          <a:p>
            <a:pPr algn="ctr"/>
            <a:r>
              <a:rPr lang="it-IT" sz="3200" b="1" dirty="0" smtClean="0">
                <a:solidFill>
                  <a:srgbClr val="0033CC"/>
                </a:solidFill>
                <a:latin typeface="Calibri" pitchFamily="34" charset="0"/>
              </a:rPr>
              <a:t>dell'inceneritore di Bergamo con il metodo</a:t>
            </a:r>
          </a:p>
          <a:p>
            <a:pPr algn="ctr"/>
            <a:r>
              <a:rPr lang="it-IT" sz="3200" b="1" dirty="0" smtClean="0">
                <a:solidFill>
                  <a:srgbClr val="0033CC"/>
                </a:solidFill>
                <a:latin typeface="Calibri" pitchFamily="34" charset="0"/>
              </a:rPr>
              <a:t>dell'analisi del ciclo di vita (LCA)</a:t>
            </a:r>
          </a:p>
          <a:p>
            <a:pPr algn="ctr"/>
            <a:endParaRPr lang="it-IT" sz="4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2065" name="CasellaDiTesto 22"/>
          <p:cNvSpPr txBox="1">
            <a:spLocks noChangeArrowheads="1"/>
          </p:cNvSpPr>
          <p:nvPr/>
        </p:nvSpPr>
        <p:spPr bwMode="auto">
          <a:xfrm>
            <a:off x="971600" y="4293096"/>
            <a:ext cx="468190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Simone </a:t>
            </a:r>
            <a:r>
              <a:rPr lang="it-IT" dirty="0" err="1" smtClean="0">
                <a:solidFill>
                  <a:srgbClr val="002060"/>
                </a:solidFill>
                <a:latin typeface="Calibri" pitchFamily="34" charset="0"/>
              </a:rPr>
              <a:t>Scarpellini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it-IT" dirty="0" err="1">
                <a:solidFill>
                  <a:srgbClr val="002060"/>
                </a:solidFill>
                <a:latin typeface="Calibri" pitchFamily="34" charset="0"/>
              </a:rPr>
              <a:t>matr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1001093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Relatrice: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Prof. Alessandro Vaglio</a:t>
            </a:r>
          </a:p>
          <a:p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Correlatrice: Prof.ssa Anna Maria Ferrari</a:t>
            </a:r>
          </a:p>
          <a:p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Tutor scientifico: Ing. Paolo Neri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A.A.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2012/2013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38D7E-2DF1-400C-9FD2-4303F69EAE1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4" descr="logo_universi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21375" y="3"/>
            <a:ext cx="155037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10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4664"/>
            <a:ext cx="3883321" cy="56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11</a:t>
            </a:fld>
            <a:endParaRPr lang="it-IT"/>
          </a:p>
        </p:txBody>
      </p:sp>
      <p:graphicFrame>
        <p:nvGraphicFramePr>
          <p:cNvPr id="11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8654471"/>
              </p:ext>
            </p:extLst>
          </p:nvPr>
        </p:nvGraphicFramePr>
        <p:xfrm>
          <a:off x="683568" y="548680"/>
          <a:ext cx="8352927" cy="58361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6263"/>
                <a:gridCol w="3949126"/>
                <a:gridCol w="1221622"/>
                <a:gridCol w="805916"/>
              </a:tblGrid>
              <a:tr h="13235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utilizzata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Elettricità da rete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2293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MWh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Autoconsumi di </a:t>
                      </a: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E.E.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MWh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02862"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Materiali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Acqua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5274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Gas naturale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4,4485E7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MJ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Acido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cloridrico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Idrossido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di sodio(Soda)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Dolomite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776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Bicarbonato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di sodio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926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Ammoniaca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Sabbia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320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Olio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lubrificante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Gas refrigerante R134a</a:t>
                      </a:r>
                      <a:endParaRPr lang="it-IT" sz="900" baseline="-25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0,006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Carbone attivo</a:t>
                      </a:r>
                      <a:endParaRPr lang="it-IT" sz="9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Antiossidanti</a:t>
                      </a:r>
                      <a:endParaRPr lang="it-IT" sz="9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Combustibili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Combustibile derivato dai rifiuti di Bergamo</a:t>
                      </a:r>
                      <a:endParaRPr lang="it-IT" sz="9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13841,07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Combustibile derivato dai rifiuti di Imola</a:t>
                      </a:r>
                      <a:endParaRPr lang="it-IT" sz="9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22773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Combustibile derivato dai rifiuti di Mantova</a:t>
                      </a:r>
                      <a:endParaRPr lang="it-IT" sz="9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22773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row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Emissioni in aria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Particulates</a:t>
                      </a: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2.5 µm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9,3416E7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Particulates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&gt; 10 µm</a:t>
                      </a: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2,2276E8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Particulates</a:t>
                      </a: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2.5 µm and &lt; 10 µm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4,3115E7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Idrocarburi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policiclici aromatici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1,2575E10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Cadmium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5,95882E5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Mercury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9,5811E6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3,2336E10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PCB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2,036E9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Diossine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1,1976E6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Antimony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Arsenic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Lead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Chromium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Cobalt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Copper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Magnesium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Nickel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Vanadium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5145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Zinc</a:t>
                      </a:r>
                      <a:endParaRPr lang="it-IT" sz="9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5,3894E6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611560" y="0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+mj-lt"/>
                <a:cs typeface="Arial" pitchFamily="34" charset="0"/>
              </a:rPr>
              <a:t>Life </a:t>
            </a:r>
            <a:r>
              <a:rPr lang="it-IT" b="1" dirty="0" err="1" smtClean="0">
                <a:latin typeface="+mj-lt"/>
                <a:cs typeface="Arial" pitchFamily="34" charset="0"/>
              </a:rPr>
              <a:t>Cycle</a:t>
            </a:r>
            <a:r>
              <a:rPr lang="it-IT" b="1" dirty="0" smtClean="0">
                <a:latin typeface="+mj-lt"/>
                <a:cs typeface="Arial" pitchFamily="34" charset="0"/>
              </a:rPr>
              <a:t> </a:t>
            </a:r>
            <a:r>
              <a:rPr lang="it-IT" b="1" dirty="0" err="1" smtClean="0">
                <a:latin typeface="+mj-lt"/>
                <a:cs typeface="Arial" pitchFamily="34" charset="0"/>
              </a:rPr>
              <a:t>Inventory</a:t>
            </a:r>
            <a:r>
              <a:rPr lang="it-IT" b="1" dirty="0" smtClean="0">
                <a:latin typeface="+mj-lt"/>
                <a:cs typeface="Arial" pitchFamily="34" charset="0"/>
              </a:rPr>
              <a:t> TU  </a:t>
            </a:r>
            <a:endParaRPr lang="it-IT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12</a:t>
            </a:fld>
            <a:endParaRPr lang="it-IT"/>
          </a:p>
        </p:txBody>
      </p:sp>
      <p:graphicFrame>
        <p:nvGraphicFramePr>
          <p:cNvPr id="11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8654471"/>
              </p:ext>
            </p:extLst>
          </p:nvPr>
        </p:nvGraphicFramePr>
        <p:xfrm>
          <a:off x="611560" y="836712"/>
          <a:ext cx="8352927" cy="3470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6263"/>
                <a:gridCol w="3949126"/>
                <a:gridCol w="1221622"/>
                <a:gridCol w="805916"/>
              </a:tblGrid>
              <a:tr h="13235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monoxide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biogenic</a:t>
                      </a:r>
                      <a:endParaRPr lang="it-IT" sz="9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1,8108E9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monoxide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fossil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1,833E9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0286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NMVOC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1,1976E8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fluoride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(HF)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3,5929E7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Sulfur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dioxide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(SO2)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chloride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(HCL)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2,1557E9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it-IT" sz="9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fossil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3,3354E7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it-IT" sz="9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biogenic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7,2049E7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Hydrocarbons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unspecified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0,02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Emissioni nel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suolo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Oils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unspecified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0,58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generata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elettrica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76000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MWh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termica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5700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MWh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Residui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Sabbie e scorie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1969,41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Polveri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caldaia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513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Ceneri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leggere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064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Residui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pericolosi da trattamento fumi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2683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Ceneri di caldaia con sostanze pericolose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2387,22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Assorbenti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materiali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filtranti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contaminanti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0275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Materiali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isolanti</a:t>
                      </a:r>
                      <a:endParaRPr lang="it-IT" sz="9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iale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ferroso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Acqua di processo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5279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13</a:t>
            </a:fld>
            <a:endParaRPr lang="it-IT"/>
          </a:p>
        </p:txBody>
      </p:sp>
      <p:graphicFrame>
        <p:nvGraphicFramePr>
          <p:cNvPr id="11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8654471"/>
              </p:ext>
            </p:extLst>
          </p:nvPr>
        </p:nvGraphicFramePr>
        <p:xfrm>
          <a:off x="683568" y="395618"/>
          <a:ext cx="8352927" cy="54096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6264"/>
                <a:gridCol w="3949125"/>
                <a:gridCol w="1221622"/>
                <a:gridCol w="805916"/>
              </a:tblGrid>
              <a:tr h="3050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RSU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conferiti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51206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RSU trattati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50134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Outputs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CDR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13841,07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Rifiuti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Bioessiccati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(BE)</a:t>
                      </a: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20802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Matalli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Ferrosi </a:t>
                      </a: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Matalli non ferrosi</a:t>
                      </a: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Sottovaglio</a:t>
                      </a: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4913,132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utilizzata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Elettricità da rete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2361,44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MWh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Materiali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Acqua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5724 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Gasolio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165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Olio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lubrificante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Emissioni in aria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Particulates</a:t>
                      </a: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2.5 µm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1,1382E6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Particulates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&gt; 10 µm</a:t>
                      </a: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2,7316E6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Particulates</a:t>
                      </a: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2.5 µm and &lt; 10 µm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3,718E6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Idrocarburi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Ammoniaca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3,2723E7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CO2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biogenica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7,0188E6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Emissioni in acqua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Ammonio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3,4301E6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Emissioni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nel suolo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Residui da trattamento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Acque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di processo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6967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Perdit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 di peso degli RSU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10026,8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227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Polveri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7,512E8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20487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Oli esausti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611560" y="0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+mj-lt"/>
                <a:cs typeface="Arial" pitchFamily="34" charset="0"/>
              </a:rPr>
              <a:t>Life </a:t>
            </a:r>
            <a:r>
              <a:rPr lang="it-IT" b="1" dirty="0" err="1" smtClean="0">
                <a:latin typeface="+mj-lt"/>
                <a:cs typeface="Arial" pitchFamily="34" charset="0"/>
              </a:rPr>
              <a:t>Cycle</a:t>
            </a:r>
            <a:r>
              <a:rPr lang="it-IT" b="1" dirty="0" smtClean="0">
                <a:latin typeface="+mj-lt"/>
                <a:cs typeface="Arial" pitchFamily="34" charset="0"/>
              </a:rPr>
              <a:t> </a:t>
            </a:r>
            <a:r>
              <a:rPr lang="it-IT" b="1" dirty="0" err="1" smtClean="0">
                <a:latin typeface="+mj-lt"/>
                <a:cs typeface="Arial" pitchFamily="34" charset="0"/>
              </a:rPr>
              <a:t>Inventory</a:t>
            </a:r>
            <a:r>
              <a:rPr lang="it-IT" b="1" dirty="0" smtClean="0">
                <a:latin typeface="+mj-lt"/>
                <a:cs typeface="Arial" pitchFamily="34" charset="0"/>
              </a:rPr>
              <a:t> TMB  </a:t>
            </a:r>
            <a:endParaRPr lang="it-IT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14</a:t>
            </a:fld>
            <a:endParaRPr lang="it-IT"/>
          </a:p>
        </p:txBody>
      </p:sp>
      <p:graphicFrame>
        <p:nvGraphicFramePr>
          <p:cNvPr id="11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8654471"/>
              </p:ext>
            </p:extLst>
          </p:nvPr>
        </p:nvGraphicFramePr>
        <p:xfrm>
          <a:off x="755575" y="836712"/>
          <a:ext cx="8208912" cy="3470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293"/>
                <a:gridCol w="3881038"/>
                <a:gridCol w="1200560"/>
                <a:gridCol w="792021"/>
              </a:tblGrid>
              <a:tr h="13235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monoxide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biogenic</a:t>
                      </a:r>
                      <a:endParaRPr lang="it-IT" sz="9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1,8108E9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endParaRPr lang="it-IT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monoxide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fossil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1,833E9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0286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NMVOC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1,1976E8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fluoride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(HF)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3,5929E7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Sulfur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dioxide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(SO2)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5,9882E6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chloride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(HCL)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2,1557E9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it-IT" sz="9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fossil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3,3354E7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it-IT" sz="9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biogenic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7,2049E7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kg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Hydrocarbons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unspecified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0,02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Emissioni nel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suolo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Oils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unspecified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0,58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generata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elettrica</a:t>
                      </a:r>
                      <a:endParaRPr lang="it-IT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76000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MWh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it-IT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termica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5700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MWh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Residui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Sabbie e scorie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1969,41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4388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Polveri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caldaia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513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Ceneri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leggere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064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Residui</a:t>
                      </a: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pericolosi da trattamento fumi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2683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Ceneri di caldaia con sostanze pericolose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2387,22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Assorbenti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materiali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filtranti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contaminanti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0275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Materiali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isolanti</a:t>
                      </a:r>
                      <a:endParaRPr lang="it-IT" sz="9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1,37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t-IT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iale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ferroso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  <a:tr h="13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Acqua di processo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5279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m3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7" marR="2799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082" name="Picture 4" descr="logo_universi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21375" y="3"/>
            <a:ext cx="155037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9552" y="116632"/>
            <a:ext cx="860444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Il codice di calcolo </a:t>
            </a:r>
            <a:r>
              <a:rPr lang="it-IT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SimaPro</a:t>
            </a:r>
            <a:r>
              <a:rPr lang="it-IT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it-IT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7.3.3</a:t>
            </a:r>
            <a:endParaRPr lang="it-IT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Picture 56" descr="simap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836712"/>
            <a:ext cx="4320480" cy="565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7" descr="SimaProIc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7" y="2606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5796136" y="1484786"/>
            <a:ext cx="280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Prodotti, coprodotti 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796136" y="2852938"/>
            <a:ext cx="280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Materiali e combustibili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796136" y="3356994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Elettricità, impianti ed edifici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796137" y="5805266"/>
            <a:ext cx="280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Rifiuti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trattamento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5796136" y="4077074"/>
            <a:ext cx="280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Emissioni in aria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5868144" y="458113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latin typeface="Arial" pitchFamily="34" charset="0"/>
                <a:cs typeface="Arial" pitchFamily="34" charset="0"/>
              </a:rPr>
              <a:t>Emissioni in acqua </a:t>
            </a:r>
            <a:endParaRPr lang="it-IT" sz="1400" dirty="0"/>
          </a:p>
        </p:txBody>
      </p:sp>
      <p:sp>
        <p:nvSpPr>
          <p:cNvPr id="33" name="Rettangolo 32"/>
          <p:cNvSpPr/>
          <p:nvPr/>
        </p:nvSpPr>
        <p:spPr>
          <a:xfrm>
            <a:off x="5796136" y="5085186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Emissioni nel suolo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540340" y="2132858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Prodotti evitati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16</a:t>
            </a:fld>
            <a:endParaRPr lang="it-IT"/>
          </a:p>
        </p:txBody>
      </p:sp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0104890"/>
              </p:ext>
            </p:extLst>
          </p:nvPr>
        </p:nvGraphicFramePr>
        <p:xfrm>
          <a:off x="683569" y="4509120"/>
          <a:ext cx="8352928" cy="17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11"/>
                <a:gridCol w="1182715"/>
                <a:gridCol w="2079950"/>
                <a:gridCol w="1291304"/>
                <a:gridCol w="1877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</a:rPr>
                        <a:t>Damage</a:t>
                      </a:r>
                      <a:r>
                        <a:rPr lang="it-IT" sz="140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</a:rPr>
                        <a:t>category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% di</a:t>
                      </a:r>
                      <a:r>
                        <a:rPr lang="it-IT" sz="140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danno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8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</a:rPr>
                        <a:t>Processo più impattante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</a:rPr>
                        <a:t>% di impatto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Impact </a:t>
                      </a:r>
                      <a:r>
                        <a:rPr lang="it-IT" sz="140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198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change</a:t>
                      </a: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39,58%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it-IT" sz="14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Bergamo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61,66%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</a:t>
                      </a:r>
                      <a:r>
                        <a:rPr lang="it-IT" sz="14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warming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80105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Resources</a:t>
                      </a:r>
                      <a:endParaRPr lang="it-IT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16,85%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CDR</a:t>
                      </a:r>
                      <a:r>
                        <a:rPr lang="it-IT" sz="14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Mantova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19,88%</a:t>
                      </a:r>
                      <a:endParaRPr lang="it-IT" sz="14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Non-</a:t>
                      </a:r>
                      <a:r>
                        <a:rPr lang="it-IT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renewable</a:t>
                      </a: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010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</a:t>
                      </a:r>
                      <a:r>
                        <a:rPr lang="it-IT" sz="14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it-IT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39,68%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  <a:r>
                        <a:rPr lang="it-IT" sz="14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vita residui da combustione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41,14%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Respiratory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inorganics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10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Ecosystem</a:t>
                      </a:r>
                      <a:r>
                        <a:rPr lang="it-IT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it-IT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3,9%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CDR</a:t>
                      </a:r>
                      <a:r>
                        <a:rPr lang="it-IT" sz="14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Mantova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21,08%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Terrestrial</a:t>
                      </a: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ecotoxicity</a:t>
                      </a: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35" name="Immagine 3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764704"/>
            <a:ext cx="7992888" cy="3672408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2123728" y="2060848"/>
            <a:ext cx="1080119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12,36% </a:t>
            </a:r>
          </a:p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Mantova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275856" y="2060848"/>
            <a:ext cx="936104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10,77% </a:t>
            </a:r>
          </a:p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Imola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668344" y="980728"/>
            <a:ext cx="1152128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19,9%</a:t>
            </a:r>
          </a:p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Fine vita dei residui da combustione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1043608" y="620688"/>
            <a:ext cx="122413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27,81% </a:t>
            </a:r>
          </a:p>
          <a:p>
            <a:pPr algn="ctr"/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di Bergamo</a:t>
            </a:r>
          </a:p>
        </p:txBody>
      </p:sp>
      <p:sp>
        <p:nvSpPr>
          <p:cNvPr id="15" name="Titolo 4"/>
          <p:cNvSpPr txBox="1">
            <a:spLocks/>
          </p:cNvSpPr>
          <p:nvPr/>
        </p:nvSpPr>
        <p:spPr>
          <a:xfrm>
            <a:off x="539552" y="0"/>
            <a:ext cx="8604448" cy="59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Valutazione danno ambientale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con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IMPACT 2002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39552" y="116632"/>
            <a:ext cx="8604448" cy="536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Analisi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economica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0" y="4293096"/>
            <a:ext cx="8532440" cy="1988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84784"/>
            <a:ext cx="3528391" cy="240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99592" y="1412776"/>
            <a:ext cx="1947600" cy="26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340768"/>
            <a:ext cx="19491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764704"/>
            <a:ext cx="56886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501008"/>
            <a:ext cx="5688000" cy="202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539552" y="0"/>
            <a:ext cx="8604448" cy="70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Costi esterni</a:t>
            </a:r>
            <a:endParaRPr kumimoji="0" lang="it-IT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2780928"/>
            <a:ext cx="853244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La somma dei costi di gestione vale € 15.133.518,04. Dal confronto con il costo esterno totale (€ 9.019.373,002) si nota che il costo interno è 1,68 volte quello esterno. </a:t>
            </a:r>
            <a:endParaRPr lang="it-IT" sz="14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55576" y="5661248"/>
            <a:ext cx="8064896" cy="72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Dall’analisi dei costi esterni ottenuti con il modello dell’inceneritore con energie evitate risulta che esso evita un danno pari a € 8.763.266. </a:t>
            </a:r>
            <a:r>
              <a:rPr lang="it-IT" sz="1400" i="1" dirty="0" smtClean="0">
                <a:solidFill>
                  <a:srgbClr val="002060"/>
                </a:solidFill>
              </a:rPr>
              <a:t>Questo beneficio, che costituisce un vantaggio ambientale, è l’’alter ego’ ambientale del ricavo economico procurato dalla vendita delle due energie.</a:t>
            </a:r>
          </a:p>
          <a:p>
            <a:pPr algn="ctr"/>
            <a:endParaRPr lang="it-IT" sz="14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082" name="Picture 4" descr="logo_universi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21374" y="1"/>
            <a:ext cx="155037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-6478"/>
            <a:ext cx="85324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Analisi di Sensibilità</a:t>
            </a:r>
            <a:r>
              <a:rPr lang="it-IT" sz="3600" b="1" dirty="0" smtClean="0">
                <a:solidFill>
                  <a:srgbClr val="002060"/>
                </a:solidFill>
                <a:cs typeface="Arial" pitchFamily="34" charset="0"/>
              </a:rPr>
              <a:t>’</a:t>
            </a:r>
            <a:endParaRPr lang="it-IT" sz="36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5" name="Immagine 1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1052736"/>
            <a:ext cx="4536504" cy="2880320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3861048"/>
            <a:ext cx="4608512" cy="2718084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148064" y="1196752"/>
            <a:ext cx="36358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Confronto tra i processi 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Inceneritore di Bergamo (100% funzione)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Disposal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municipal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solid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waste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22.9% water, 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municipal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incineration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it-IT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CH.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Il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processo 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Inceneritore di Bergamo (100% funzione)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è stato ricavato da </a:t>
            </a: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Inceneritore di Bergamo(senza i costi e i ricavi) (con macroprocessi) (con prodotti evitati)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allocando tutto il danno alla funzione di incenerimento e quindi annullando i coprodotti Energia elettrica e Energia termica. </a:t>
            </a:r>
            <a:endParaRPr kumimoji="0" lang="it-IT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255568" y="4005064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Confronto tra alcune modalità di modifica del processo 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Inceneritore di Bergamo (100% funzione)</a:t>
            </a:r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 e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Disposal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municipal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solid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waste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, 22.9% water,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to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municipal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incineration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/CH.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Sono stati creati i seguenti processi:</a:t>
            </a:r>
          </a:p>
          <a:p>
            <a:pPr lvl="0">
              <a:buFont typeface="Arial" pitchFamily="34" charset="0"/>
              <a:buChar char="•"/>
            </a:pP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Inceneritore di Bergamo (100% funzione)(raccolta solo trasporto).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Inceneritore di Bergamo (100% funzione)(raccolta solo trasporto)(senza trasporto in Italia)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Inceneritore di Bergamo (100% funzione)(senza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prod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. CDR)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339752" y="2276872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-137,83% 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11560" y="764704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Il calcolo è fatto per 1 kg con il Metodo IMPACT 2002+080513 solo costi esterni V2.10.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779912" y="4797152"/>
            <a:ext cx="108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-74,59% 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-IT" i="1" dirty="0" smtClean="0">
                <a:solidFill>
                  <a:srgbClr val="002060"/>
                </a:solidFill>
                <a:cs typeface="Arial" pitchFamily="34" charset="0"/>
              </a:rPr>
              <a:t>“La Life </a:t>
            </a:r>
            <a:r>
              <a:rPr lang="it-IT" i="1" dirty="0" err="1" smtClean="0">
                <a:solidFill>
                  <a:srgbClr val="002060"/>
                </a:solidFill>
                <a:cs typeface="Arial" pitchFamily="34" charset="0"/>
              </a:rPr>
              <a:t>Cycle</a:t>
            </a:r>
            <a:r>
              <a:rPr lang="it-IT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  <a:cs typeface="Arial" pitchFamily="34" charset="0"/>
              </a:rPr>
              <a:t>Assesment</a:t>
            </a:r>
            <a:r>
              <a:rPr lang="it-IT" i="1" dirty="0" smtClean="0">
                <a:solidFill>
                  <a:srgbClr val="002060"/>
                </a:solidFill>
                <a:cs typeface="Arial" pitchFamily="34" charset="0"/>
              </a:rPr>
              <a:t> o LCA è una tecnica che permette di valutare gli impatti ambientali associati ad un prodotto, processo o attività, attraverso l’identificazione e la quantificazione dei consumi di materia, energia ed emissioni nell’ambiente e l’identificazione e la valutazione delle opportunità per diminuire questi impatti.”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082" name="Picture 4" descr="logo_universi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21374" y="1"/>
            <a:ext cx="155037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20</a:t>
            </a:fld>
            <a:endParaRPr lang="it-IT"/>
          </a:p>
        </p:txBody>
      </p:sp>
      <p:pic>
        <p:nvPicPr>
          <p:cNvPr id="19" name="Segnaposto contenuto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15616" y="980728"/>
            <a:ext cx="7272808" cy="3816424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851920" y="299695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-</a:t>
            </a:r>
            <a:r>
              <a:rPr lang="it-IT" sz="2400" b="1" dirty="0" smtClean="0">
                <a:solidFill>
                  <a:srgbClr val="002060"/>
                </a:solidFill>
                <a:cs typeface="Times New Roman" pitchFamily="18" charset="0"/>
              </a:rPr>
              <a:t>63,51</a:t>
            </a:r>
            <a:r>
              <a:rPr lang="it-IT" sz="2400" b="1" dirty="0" smtClean="0">
                <a:solidFill>
                  <a:srgbClr val="002060"/>
                </a:solidFill>
              </a:rPr>
              <a:t>%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39552" y="332656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Sono stati messi a confronto un impianto per la produzione di energia elettrica da gas naturale (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Electricity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natural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gas, at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power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plant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/IT)</a:t>
            </a:r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 e l’energia elettrica prodotta dall’inceneritore di BG (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Energia elettrica da inceneritore</a:t>
            </a:r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). </a:t>
            </a:r>
            <a:endParaRPr lang="it-IT" sz="14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11560" y="5085184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002060"/>
                </a:solidFill>
                <a:cs typeface="Times New Roman" pitchFamily="18" charset="0"/>
              </a:rPr>
              <a:t>Dal confronto risulta che il danno dovuto all’energia elettrica da inceneritore è inferiore del </a:t>
            </a:r>
            <a:r>
              <a:rPr lang="it-IT" sz="2800" b="1" i="1" dirty="0" smtClean="0">
                <a:solidFill>
                  <a:srgbClr val="002060"/>
                </a:solidFill>
                <a:cs typeface="Times New Roman" pitchFamily="18" charset="0"/>
              </a:rPr>
              <a:t>63,51%</a:t>
            </a:r>
            <a:r>
              <a:rPr lang="it-IT" sz="2800" i="1" dirty="0" smtClean="0">
                <a:solidFill>
                  <a:srgbClr val="002060"/>
                </a:solidFill>
                <a:cs typeface="Times New Roman" pitchFamily="18" charset="0"/>
              </a:rPr>
              <a:t> rispetto a quello prodotto dall’impianto a gas naturale.</a:t>
            </a:r>
            <a:endParaRPr lang="it-IT" sz="28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0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21</a:t>
            </a:fld>
            <a:endParaRPr lang="it-IT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47664" y="1700808"/>
            <a:ext cx="6552728" cy="316835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995936" y="30689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- 28,14%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39552" y="1124744"/>
            <a:ext cx="8604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Sono stati messi a confronto un impianto per la produzione di energia termica da gas naturale (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Heat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, at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cogen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160kWe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Jakobsberg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allocation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energy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/CH</a:t>
            </a:r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) e l’energia termica prodotta dall’inceneritore di BG (</a:t>
            </a: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Energia termica da inceneritore)</a:t>
            </a:r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4797152"/>
            <a:ext cx="8532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002060"/>
                </a:solidFill>
                <a:cs typeface="Times New Roman" pitchFamily="18" charset="0"/>
              </a:rPr>
              <a:t>Dal confronto risulta che il danno dovuto all’energia termica da inceneritore è inferiore del 28,14% a quello prodotto da un impianto di cogenerazione a gas naturale.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0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22</a:t>
            </a:fld>
            <a:endParaRPr lang="it-IT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1196752"/>
            <a:ext cx="4536504" cy="316835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148064" y="980728"/>
            <a:ext cx="41764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Sono stati messi a confronto i processi: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i="1" u="sng" dirty="0" smtClean="0">
                <a:solidFill>
                  <a:srgbClr val="002060"/>
                </a:solidFill>
                <a:cs typeface="Times New Roman" pitchFamily="18" charset="0"/>
              </a:rPr>
              <a:t>Sanitary ceramics, at regional storage/CH U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i="1" u="sng" dirty="0" smtClean="0">
                <a:solidFill>
                  <a:srgbClr val="002060"/>
                </a:solidFill>
                <a:cs typeface="Times New Roman" pitchFamily="18" charset="0"/>
              </a:rPr>
              <a:t>Urea ammonium nitrate, as N, at regional storehouse/RER.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i="1" u="sng" dirty="0" smtClean="0">
                <a:solidFill>
                  <a:srgbClr val="002060"/>
                </a:solidFill>
                <a:cs typeface="Times New Roman" pitchFamily="18" charset="0"/>
              </a:rPr>
              <a:t>Portland cement, strength class Z 52.5, at plant/CH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Aluminium</a:t>
            </a:r>
            <a:r>
              <a:rPr lang="en-US" sz="1400" i="1" u="sng" dirty="0" smtClean="0">
                <a:solidFill>
                  <a:srgbClr val="002060"/>
                </a:solidFill>
                <a:cs typeface="Times New Roman" pitchFamily="18" charset="0"/>
              </a:rPr>
              <a:t>, primary, at plant/RER</a:t>
            </a:r>
            <a:endParaRPr lang="it-IT" sz="1400" i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i="1" u="sng" dirty="0" smtClean="0">
                <a:solidFill>
                  <a:srgbClr val="002060"/>
                </a:solidFill>
                <a:cs typeface="Times New Roman" pitchFamily="18" charset="0"/>
              </a:rPr>
              <a:t>Copper, primary, at refinery/RER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i="1" u="sng" dirty="0" err="1" smtClean="0">
                <a:solidFill>
                  <a:srgbClr val="002060"/>
                </a:solidFill>
                <a:cs typeface="Times New Roman" pitchFamily="18" charset="0"/>
              </a:rPr>
              <a:t>Polyvinylidenchloride</a:t>
            </a:r>
            <a:r>
              <a:rPr lang="en-US" sz="1400" i="1" u="sng" dirty="0" smtClean="0">
                <a:solidFill>
                  <a:srgbClr val="002060"/>
                </a:solidFill>
                <a:cs typeface="Times New Roman" pitchFamily="18" charset="0"/>
              </a:rPr>
              <a:t>, granulate, at plant/RER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i="1" u="sng" dirty="0" smtClean="0">
                <a:solidFill>
                  <a:srgbClr val="002060"/>
                </a:solidFill>
                <a:cs typeface="Times New Roman" pitchFamily="18" charset="0"/>
              </a:rPr>
              <a:t>Inceneritore di Bergamo</a:t>
            </a:r>
            <a:endParaRPr lang="it-IT" sz="1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11560" y="4437112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002060"/>
                </a:solidFill>
                <a:cs typeface="Times New Roman" pitchFamily="18" charset="0"/>
              </a:rPr>
              <a:t>Dall’analisi dei risultati si nota che tutti i processi scelti, escluso quello della produzione di cemento, producono un danno superiore a quello dell’inceneritore.</a:t>
            </a:r>
            <a:endParaRPr lang="it-IT" sz="28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88640"/>
            <a:ext cx="8445624" cy="626469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it-IT" sz="5800" i="1" dirty="0" smtClean="0">
                <a:solidFill>
                  <a:srgbClr val="002060"/>
                </a:solidFill>
              </a:rPr>
              <a:t>Gli scopi fondamentali dell’utilizzo dell’analisi del ciclo di vita sono diversi:</a:t>
            </a:r>
          </a:p>
          <a:p>
            <a:pPr>
              <a:buNone/>
            </a:pPr>
            <a:r>
              <a:rPr lang="it-IT" sz="5800" dirty="0" smtClean="0"/>
              <a:t> 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La valutazione dell’impatto ambientale di prodotti differenti, aventi la medesima funzione;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L’identificazione, all’interno del ciclo produttivo o del ciclo di vita del prodotto, dei momenti in cui si registrano gli impatti più significativi, a partire dai quali possono essere indicati i principali percorsi verso possibili miglioramenti, intervenendo sulla scelta dei materiali, delle tecnologie e degli imballaggi;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Il sostegno alla progettazione di nuovi prodotti;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La segnalazione di direzioni strategiche per lo sviluppo, che consentano risparmi, sia per l’azienda sia per il consumatore;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La dimostrazione di aver ottenuto un ridotto impatto ambientale ai fini dell’attribuzione del marchio ecologico comunitario (</a:t>
            </a:r>
            <a:r>
              <a:rPr lang="it-IT" sz="5800" i="1" dirty="0" err="1" smtClean="0">
                <a:solidFill>
                  <a:srgbClr val="002060"/>
                </a:solidFill>
              </a:rPr>
              <a:t>Ecolabell</a:t>
            </a:r>
            <a:r>
              <a:rPr lang="it-IT" sz="5800" i="1" dirty="0" smtClean="0">
                <a:solidFill>
                  <a:srgbClr val="002060"/>
                </a:solidFill>
              </a:rPr>
              <a:t>);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Il perseguimento di strategie di marketing in relazione al possesso del marchio </a:t>
            </a:r>
            <a:r>
              <a:rPr lang="it-IT" sz="5800" i="1" dirty="0" err="1" smtClean="0">
                <a:solidFill>
                  <a:srgbClr val="002060"/>
                </a:solidFill>
              </a:rPr>
              <a:t>Ecolabell</a:t>
            </a:r>
            <a:r>
              <a:rPr lang="it-IT" sz="5800" i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L’ottenimento di un risparmio energetico;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Il sostegno nella scelta degli investimenti in procedimenti per il disinquinamento;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Il supporto nella scelta delle soluzioni più efficaci ed idonee per il trattamento dei rifiuti;</a:t>
            </a:r>
          </a:p>
          <a:p>
            <a:pPr lvl="0"/>
            <a:r>
              <a:rPr lang="it-IT" sz="5800" i="1" dirty="0" smtClean="0">
                <a:solidFill>
                  <a:srgbClr val="002060"/>
                </a:solidFill>
              </a:rPr>
              <a:t>La base oggettiva di informazioni e di lavoro per l’elaborazione dei regolamenti che riguardano la LCA.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_background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4868863"/>
            <a:ext cx="3360126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874" y="6430964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1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6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0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90" name="Rettangolo 89"/>
          <p:cNvSpPr/>
          <p:nvPr/>
        </p:nvSpPr>
        <p:spPr>
          <a:xfrm>
            <a:off x="611560" y="2247901"/>
            <a:ext cx="8424935" cy="15411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1" name="Titolo 1"/>
          <p:cNvSpPr txBox="1">
            <a:spLocks/>
          </p:cNvSpPr>
          <p:nvPr/>
        </p:nvSpPr>
        <p:spPr>
          <a:xfrm>
            <a:off x="539552" y="69336"/>
            <a:ext cx="8604448" cy="774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La metodologia LCA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92" name="Gruppo 91"/>
          <p:cNvGrpSpPr/>
          <p:nvPr/>
        </p:nvGrpSpPr>
        <p:grpSpPr>
          <a:xfrm>
            <a:off x="467544" y="1028701"/>
            <a:ext cx="8568952" cy="5208611"/>
            <a:chOff x="753623" y="952500"/>
            <a:chExt cx="9397915" cy="5489083"/>
          </a:xfrm>
        </p:grpSpPr>
        <p:sp>
          <p:nvSpPr>
            <p:cNvPr id="93" name="Rettangolo 92"/>
            <p:cNvSpPr/>
            <p:nvPr/>
          </p:nvSpPr>
          <p:spPr>
            <a:xfrm>
              <a:off x="911571" y="5819774"/>
              <a:ext cx="9239967" cy="6218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tlCol="0" anchor="ctr"/>
            <a:lstStyle/>
            <a:p>
              <a:pPr algn="ctr"/>
              <a:endPara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911571" y="3960865"/>
              <a:ext cx="9232892" cy="1645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tlCol="0" anchor="ctr"/>
            <a:lstStyle/>
            <a:p>
              <a:pPr algn="ctr"/>
              <a:endPara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753623" y="2158962"/>
              <a:ext cx="9375531" cy="42165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endParaRPr lang="it-IT" sz="2000" b="1" u="sng" dirty="0">
                <a:solidFill>
                  <a:srgbClr val="002060"/>
                </a:solidFill>
                <a:latin typeface="Maiandra G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911572" y="952500"/>
              <a:ext cx="9225238" cy="1011840"/>
            </a:xfrm>
            <a:prstGeom prst="rect">
              <a:avLst/>
            </a:prstGeom>
            <a:ln/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tlCol="0" anchor="ctr"/>
            <a:lstStyle/>
            <a:p>
              <a:pPr algn="ctr"/>
              <a:endPara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97" name="Gruppo 123"/>
            <p:cNvGrpSpPr/>
            <p:nvPr/>
          </p:nvGrpSpPr>
          <p:grpSpPr>
            <a:xfrm>
              <a:off x="2254130" y="1053714"/>
              <a:ext cx="7423565" cy="4394584"/>
              <a:chOff x="511163" y="837128"/>
              <a:chExt cx="7800655" cy="4811478"/>
            </a:xfrm>
          </p:grpSpPr>
          <p:sp>
            <p:nvSpPr>
              <p:cNvPr id="102" name="Text Box 2"/>
              <p:cNvSpPr txBox="1">
                <a:spLocks noChangeArrowheads="1"/>
              </p:cNvSpPr>
              <p:nvPr/>
            </p:nvSpPr>
            <p:spPr bwMode="auto">
              <a:xfrm>
                <a:off x="7049233" y="3124201"/>
                <a:ext cx="106484" cy="5326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 algn="ctr"/>
                <a:endParaRPr lang="en-GB" altLang="it-IT" sz="2400"/>
              </a:p>
            </p:txBody>
          </p:sp>
          <p:sp>
            <p:nvSpPr>
              <p:cNvPr id="103" name="Text Box 3"/>
              <p:cNvSpPr txBox="1">
                <a:spLocks noChangeArrowheads="1"/>
              </p:cNvSpPr>
              <p:nvPr/>
            </p:nvSpPr>
            <p:spPr bwMode="auto">
              <a:xfrm>
                <a:off x="594149" y="4199032"/>
                <a:ext cx="7717669" cy="14495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rmAutofit/>
              </a:bodyPr>
              <a:lstStyle/>
              <a:p>
                <a:pPr lvl="1"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b="1" dirty="0" smtClean="0">
                    <a:solidFill>
                      <a:schemeClr val="lt1"/>
                    </a:solidFill>
                  </a:rPr>
                  <a:t>VALUTAZIONE DEL DANNO AMBIENTALE E ANALISI ECONOMICA                  </a:t>
                </a:r>
              </a:p>
              <a:p>
                <a:pPr lvl="1"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b="1" dirty="0" smtClean="0">
                    <a:solidFill>
                      <a:schemeClr val="lt1"/>
                    </a:solidFill>
                  </a:rPr>
                  <a:t>Metodi IMPACT, IMPACT 2002+ e EPS 2000</a:t>
                </a:r>
              </a:p>
            </p:txBody>
          </p:sp>
          <p:sp>
            <p:nvSpPr>
              <p:cNvPr id="104" name="Text Box 10"/>
              <p:cNvSpPr txBox="1">
                <a:spLocks noChangeArrowheads="1"/>
              </p:cNvSpPr>
              <p:nvPr/>
            </p:nvSpPr>
            <p:spPr bwMode="auto">
              <a:xfrm>
                <a:off x="2087891" y="837128"/>
                <a:ext cx="4149283" cy="90655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rmAutofit/>
              </a:bodyPr>
              <a:lstStyle/>
              <a:p>
                <a:pPr lvl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b="1" dirty="0" smtClean="0"/>
                  <a:t> OBIETTIVO DELLO STUDIO</a:t>
                </a:r>
              </a:p>
              <a:p>
                <a:pPr lvl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b="1" dirty="0" smtClean="0"/>
                  <a:t>       UNITA’ FUNZIONALE</a:t>
                </a:r>
              </a:p>
              <a:p>
                <a:pPr lvl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b="1" dirty="0" smtClean="0"/>
                  <a:t>      CONFINI DEL SISTEMA </a:t>
                </a:r>
                <a:r>
                  <a:rPr lang="en-US" altLang="it-IT" b="1" i="1" dirty="0" smtClean="0"/>
                  <a:t>      </a:t>
                </a:r>
                <a:endParaRPr lang="it-IT" altLang="it-IT" sz="1400" b="1" dirty="0" smtClean="0"/>
              </a:p>
            </p:txBody>
          </p:sp>
          <p:sp>
            <p:nvSpPr>
              <p:cNvPr id="105" name="Text Box 11"/>
              <p:cNvSpPr txBox="1">
                <a:spLocks noChangeArrowheads="1"/>
              </p:cNvSpPr>
              <p:nvPr/>
            </p:nvSpPr>
            <p:spPr bwMode="auto">
              <a:xfrm>
                <a:off x="2668791" y="2249563"/>
                <a:ext cx="2937314" cy="79058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rmAutofit/>
              </a:bodyPr>
              <a:lstStyle/>
              <a:p>
                <a:pPr lvl="1" algn="ctr">
                  <a:lnSpc>
                    <a:spcPct val="40000"/>
                  </a:lnSpc>
                  <a:spcBef>
                    <a:spcPct val="50000"/>
                  </a:spcBef>
                </a:pPr>
                <a:endParaRPr lang="it-IT" altLang="it-IT" sz="2800" b="1" dirty="0" smtClean="0"/>
              </a:p>
              <a:p>
                <a:pPr lvl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sz="2800" b="1" dirty="0" smtClean="0"/>
                  <a:t>INVENTARIO</a:t>
                </a:r>
                <a:endParaRPr lang="it-IT" altLang="it-IT" sz="2800" b="1" dirty="0"/>
              </a:p>
              <a:p>
                <a:pPr lvl="1" algn="ctr">
                  <a:lnSpc>
                    <a:spcPct val="40000"/>
                  </a:lnSpc>
                  <a:spcBef>
                    <a:spcPct val="50000"/>
                  </a:spcBef>
                </a:pPr>
                <a:endParaRPr lang="it-IT" altLang="it-IT" b="1" dirty="0"/>
              </a:p>
            </p:txBody>
          </p:sp>
          <p:sp>
            <p:nvSpPr>
              <p:cNvPr id="106" name="Text Box 13"/>
              <p:cNvSpPr txBox="1">
                <a:spLocks noChangeArrowheads="1"/>
              </p:cNvSpPr>
              <p:nvPr/>
            </p:nvSpPr>
            <p:spPr bwMode="auto">
              <a:xfrm>
                <a:off x="2668790" y="3293063"/>
                <a:ext cx="2837380" cy="53510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marL="87313" lvl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sz="1400" b="1" dirty="0" smtClean="0"/>
                  <a:t>EMISSIONI NELL’AMBIENTE</a:t>
                </a:r>
              </a:p>
            </p:txBody>
          </p:sp>
          <p:sp>
            <p:nvSpPr>
              <p:cNvPr id="107" name="AutoShape 14"/>
              <p:cNvSpPr>
                <a:spLocks noChangeArrowheads="1"/>
              </p:cNvSpPr>
              <p:nvPr/>
            </p:nvSpPr>
            <p:spPr bwMode="auto">
              <a:xfrm>
                <a:off x="3913575" y="3080407"/>
                <a:ext cx="304800" cy="211462"/>
              </a:xfrm>
              <a:prstGeom prst="downArrow">
                <a:avLst>
                  <a:gd name="adj1" fmla="val 57500"/>
                  <a:gd name="adj2" fmla="val 19528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AutoShape 16"/>
              <p:cNvSpPr>
                <a:spLocks noChangeArrowheads="1"/>
              </p:cNvSpPr>
              <p:nvPr/>
            </p:nvSpPr>
            <p:spPr bwMode="auto">
              <a:xfrm rot="5400000">
                <a:off x="5532807" y="3370142"/>
                <a:ext cx="388937" cy="307975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Text Box 18"/>
              <p:cNvSpPr txBox="1">
                <a:spLocks noChangeArrowheads="1"/>
              </p:cNvSpPr>
              <p:nvPr/>
            </p:nvSpPr>
            <p:spPr bwMode="auto">
              <a:xfrm>
                <a:off x="511163" y="2249563"/>
                <a:ext cx="1652445" cy="41537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rmAutofit/>
              </a:bodyPr>
              <a:lstStyle/>
              <a:p>
                <a:pPr marL="182563" lvl="1" algn="ctr">
                  <a:lnSpc>
                    <a:spcPct val="40000"/>
                  </a:lnSpc>
                  <a:spcBef>
                    <a:spcPct val="50000"/>
                  </a:spcBef>
                  <a:tabLst>
                    <a:tab pos="182563" algn="l"/>
                  </a:tabLst>
                </a:pPr>
                <a:r>
                  <a:rPr lang="it-IT" altLang="it-IT" sz="1400" b="1" dirty="0" smtClean="0"/>
                  <a:t>MATERIALI</a:t>
                </a:r>
              </a:p>
            </p:txBody>
          </p:sp>
          <p:sp>
            <p:nvSpPr>
              <p:cNvPr id="111" name="Text Box 19"/>
              <p:cNvSpPr txBox="1">
                <a:spLocks noChangeArrowheads="1"/>
              </p:cNvSpPr>
              <p:nvPr/>
            </p:nvSpPr>
            <p:spPr bwMode="auto">
              <a:xfrm>
                <a:off x="511163" y="2664984"/>
                <a:ext cx="1652445" cy="41537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rmAutofit/>
              </a:bodyPr>
              <a:lstStyle/>
              <a:p>
                <a:pPr marL="3175" lvl="1"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sz="1400" b="1" dirty="0"/>
                  <a:t>PROCESSI</a:t>
                </a:r>
              </a:p>
            </p:txBody>
          </p:sp>
          <p:sp>
            <p:nvSpPr>
              <p:cNvPr id="112" name="AutoShape 20"/>
              <p:cNvSpPr>
                <a:spLocks noChangeArrowheads="1"/>
              </p:cNvSpPr>
              <p:nvPr/>
            </p:nvSpPr>
            <p:spPr bwMode="auto">
              <a:xfrm rot="16200000">
                <a:off x="2225373" y="2278052"/>
                <a:ext cx="425450" cy="36847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AutoShape 21"/>
              <p:cNvSpPr>
                <a:spLocks noChangeArrowheads="1"/>
              </p:cNvSpPr>
              <p:nvPr/>
            </p:nvSpPr>
            <p:spPr bwMode="auto">
              <a:xfrm rot="16200000">
                <a:off x="2226167" y="2692680"/>
                <a:ext cx="423863" cy="36847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5996076" y="2224332"/>
                <a:ext cx="1734842" cy="40054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rmAutofit/>
              </a:bodyPr>
              <a:lstStyle/>
              <a:p>
                <a:pPr marL="358775" lvl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altLang="it-IT" b="1" dirty="0" smtClean="0"/>
                  <a:t>ENERGIE</a:t>
                </a:r>
              </a:p>
            </p:txBody>
          </p:sp>
          <p:sp>
            <p:nvSpPr>
              <p:cNvPr id="115" name="AutoShape 23"/>
              <p:cNvSpPr>
                <a:spLocks noChangeArrowheads="1"/>
              </p:cNvSpPr>
              <p:nvPr/>
            </p:nvSpPr>
            <p:spPr bwMode="auto">
              <a:xfrm rot="5400000">
                <a:off x="5562480" y="2253347"/>
                <a:ext cx="388937" cy="27146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8" name="CasellaDiTesto 97"/>
            <p:cNvSpPr txBox="1"/>
            <p:nvPr/>
          </p:nvSpPr>
          <p:spPr>
            <a:xfrm>
              <a:off x="911571" y="1129600"/>
              <a:ext cx="1066032" cy="42165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it-IT" sz="2000" b="1" u="sng" dirty="0" smtClean="0">
                  <a:solidFill>
                    <a:srgbClr val="002060"/>
                  </a:solidFill>
                  <a:latin typeface="Maiandra GD" pitchFamily="34" charset="0"/>
                  <a:cs typeface="Times New Roman" panose="02020603050405020304" pitchFamily="18" charset="0"/>
                </a:rPr>
                <a:t>FASE 1</a:t>
              </a:r>
              <a:endParaRPr lang="it-IT" sz="2000" b="1" u="sng" dirty="0">
                <a:solidFill>
                  <a:srgbClr val="002060"/>
                </a:solidFill>
                <a:latin typeface="Maiandra G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CasellaDiTesto 98"/>
            <p:cNvSpPr txBox="1"/>
            <p:nvPr/>
          </p:nvSpPr>
          <p:spPr>
            <a:xfrm>
              <a:off x="911571" y="2647310"/>
              <a:ext cx="1066032" cy="42165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it-IT" sz="2000" b="1" u="sng" dirty="0" smtClean="0">
                  <a:solidFill>
                    <a:srgbClr val="002060"/>
                  </a:solidFill>
                  <a:latin typeface="Maiandra GD" pitchFamily="34" charset="0"/>
                  <a:cs typeface="Times New Roman" panose="02020603050405020304" pitchFamily="18" charset="0"/>
                </a:rPr>
                <a:t>FASE 2</a:t>
              </a:r>
              <a:endParaRPr lang="it-IT" sz="2000" b="1" u="sng" dirty="0">
                <a:solidFill>
                  <a:srgbClr val="002060"/>
                </a:solidFill>
                <a:latin typeface="Maiandra G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CasellaDiTesto 99"/>
            <p:cNvSpPr txBox="1"/>
            <p:nvPr/>
          </p:nvSpPr>
          <p:spPr>
            <a:xfrm>
              <a:off x="911571" y="5910385"/>
              <a:ext cx="1066032" cy="42165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it-IT" sz="2000" b="1" u="sng" dirty="0" smtClean="0">
                  <a:solidFill>
                    <a:srgbClr val="002060"/>
                  </a:solidFill>
                  <a:latin typeface="Maiandra GD" pitchFamily="34" charset="0"/>
                  <a:cs typeface="Times New Roman" panose="02020603050405020304" pitchFamily="18" charset="0"/>
                </a:rPr>
                <a:t>FASE 4</a:t>
              </a:r>
              <a:endParaRPr lang="it-IT" sz="2000" b="1" u="sng" dirty="0">
                <a:solidFill>
                  <a:srgbClr val="002060"/>
                </a:solidFill>
                <a:latin typeface="Maiandra G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CasellaDiTesto 100"/>
            <p:cNvSpPr txBox="1"/>
            <p:nvPr/>
          </p:nvSpPr>
          <p:spPr>
            <a:xfrm>
              <a:off x="911571" y="4620332"/>
              <a:ext cx="1066032" cy="42165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it-IT" sz="2000" b="1" u="sng" dirty="0" smtClean="0">
                  <a:solidFill>
                    <a:srgbClr val="002060"/>
                  </a:solidFill>
                  <a:latin typeface="Maiandra GD" pitchFamily="34" charset="0"/>
                  <a:cs typeface="Times New Roman" panose="02020603050405020304" pitchFamily="18" charset="0"/>
                </a:rPr>
                <a:t>FASE 3</a:t>
              </a:r>
              <a:endParaRPr lang="it-IT" sz="2000" b="1" u="sng" dirty="0">
                <a:solidFill>
                  <a:srgbClr val="002060"/>
                </a:solidFill>
                <a:latin typeface="Maiandra G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1835696" y="5733256"/>
            <a:ext cx="6768752" cy="396000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rmAutofit/>
          </a:bodyPr>
          <a:lstStyle/>
          <a:p>
            <a:pPr lvl="1" algn="ctr">
              <a:lnSpc>
                <a:spcPct val="40000"/>
              </a:lnSpc>
              <a:spcBef>
                <a:spcPct val="50000"/>
              </a:spcBef>
            </a:pPr>
            <a:r>
              <a:rPr lang="it-IT" altLang="it-IT" b="1" dirty="0" smtClean="0">
                <a:solidFill>
                  <a:schemeClr val="lt1"/>
                </a:solidFill>
              </a:rPr>
              <a:t>ANALISI </a:t>
            </a:r>
            <a:r>
              <a:rPr lang="it-IT" altLang="it-IT" b="1" dirty="0" err="1" smtClean="0">
                <a:solidFill>
                  <a:schemeClr val="lt1"/>
                </a:solidFill>
              </a:rPr>
              <a:t>DI</a:t>
            </a:r>
            <a:r>
              <a:rPr lang="it-IT" altLang="it-IT" b="1" dirty="0" smtClean="0">
                <a:solidFill>
                  <a:schemeClr val="lt1"/>
                </a:solidFill>
              </a:rPr>
              <a:t> SENSIBILITA’</a:t>
            </a:r>
          </a:p>
        </p:txBody>
      </p:sp>
      <p:sp>
        <p:nvSpPr>
          <p:cNvPr id="117" name="Text Box 15"/>
          <p:cNvSpPr txBox="1">
            <a:spLocks noChangeArrowheads="1"/>
          </p:cNvSpPr>
          <p:nvPr/>
        </p:nvSpPr>
        <p:spPr bwMode="auto">
          <a:xfrm>
            <a:off x="6660232" y="2783688"/>
            <a:ext cx="2280132" cy="89455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bIns="10800">
            <a:normAutofit fontScale="92500"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300" b="1" dirty="0">
                <a:solidFill>
                  <a:schemeClr val="bg1"/>
                </a:solidFill>
              </a:rPr>
              <a:t>Competenze: INGEGNERIA, FISICA, SC. AMBIENTALI, SC. NATURALI, BIOLOGIA, ARCHITETTURA, CHIMICA, </a:t>
            </a:r>
            <a:r>
              <a:rPr lang="it-IT" altLang="it-IT" sz="1300" b="1" dirty="0" smtClean="0">
                <a:solidFill>
                  <a:schemeClr val="bg1"/>
                </a:solidFill>
              </a:rPr>
              <a:t> </a:t>
            </a:r>
            <a:r>
              <a:rPr lang="it-IT" altLang="it-IT" sz="1300" b="1" dirty="0">
                <a:solidFill>
                  <a:schemeClr val="bg1"/>
                </a:solidFill>
              </a:rPr>
              <a:t>ECONOMIA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699793" y="4509120"/>
            <a:ext cx="5688632" cy="1440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it-IT" sz="2400" i="1" dirty="0" smtClean="0">
                <a:solidFill>
                  <a:srgbClr val="002060"/>
                </a:solidFill>
                <a:cs typeface="Times New Roman" pitchFamily="18" charset="0"/>
              </a:rPr>
              <a:t>I confini del sistema vanno dalla raccolta dei</a:t>
            </a:r>
          </a:p>
          <a:p>
            <a:pPr algn="just"/>
            <a:r>
              <a:rPr lang="it-IT" sz="2400" i="1" dirty="0" smtClean="0">
                <a:solidFill>
                  <a:srgbClr val="002060"/>
                </a:solidFill>
                <a:cs typeface="Times New Roman" pitchFamily="18" charset="0"/>
              </a:rPr>
              <a:t> rifiuti allo smaltimento dei residui prodotti </a:t>
            </a:r>
          </a:p>
          <a:p>
            <a:pPr algn="just"/>
            <a:r>
              <a:rPr lang="it-IT" sz="2400" i="1" dirty="0" smtClean="0">
                <a:solidFill>
                  <a:srgbClr val="002060"/>
                </a:solidFill>
                <a:cs typeface="Times New Roman" pitchFamily="18" charset="0"/>
              </a:rPr>
              <a:t>dalla combustione.</a:t>
            </a:r>
            <a:endParaRPr lang="it-IT" sz="24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699793" y="213285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sz="2400" i="1" dirty="0" smtClean="0">
                <a:solidFill>
                  <a:srgbClr val="002060"/>
                </a:solidFill>
                <a:cs typeface="Times New Roman" pitchFamily="18" charset="0"/>
              </a:rPr>
              <a:t>L’Unità funzionale è la quantità di Combustibile Derivato dai Rifiuti trattato in 1 anno dall’inceneritore di BG. Il CDR trattato è il prodotto di un processo </a:t>
            </a:r>
            <a:r>
              <a:rPr lang="it-IT" sz="2400" i="1" dirty="0" err="1" smtClean="0">
                <a:solidFill>
                  <a:srgbClr val="002060"/>
                </a:solidFill>
                <a:cs typeface="Times New Roman" pitchFamily="18" charset="0"/>
              </a:rPr>
              <a:t>multioutput</a:t>
            </a:r>
            <a:r>
              <a:rPr lang="it-IT" sz="2400" i="1" dirty="0" smtClean="0">
                <a:solidFill>
                  <a:srgbClr val="002060"/>
                </a:solidFill>
                <a:cs typeface="Times New Roman" pitchFamily="18" charset="0"/>
              </a:rPr>
              <a:t> del quale le energie elettrica e termica prodotte sono i coprodotti.</a:t>
            </a:r>
            <a:endParaRPr lang="it-IT" sz="24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627784" y="40466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sz="24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Valutazione dell’impatto ambientale ed economico, mediante metodologia LCA, dell’incenerimento degli RSU.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539551" y="620689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OBIETTIVO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DELLO STUDIO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539552" y="2348881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UNITA’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FUNZIONALE DEL PROCESSO PRINCIPALE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539552" y="4869162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CONFINI DEL </a:t>
            </a:r>
          </a:p>
          <a:p>
            <a:pPr algn="ctr">
              <a:spcBef>
                <a:spcPts val="0"/>
              </a:spcBef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SISTEMA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10800000">
            <a:off x="1" y="12858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5400000">
            <a:off x="-2506540" y="3429855"/>
            <a:ext cx="6858000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627784" y="148478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dirty="0" smtClean="0">
                <a:solidFill>
                  <a:srgbClr val="002060"/>
                </a:solidFill>
                <a:cs typeface="Times New Roman" pitchFamily="18" charset="0"/>
              </a:rPr>
              <a:t>Per lo studio viene utilizzato il codice SimaPro7.3.3. I dati utilizzati per la definizione delle Unità Funzionali e dei sottoprocessi sono primari. Molti dati relativi alla costruzione dei sottoprocessi provengono da stime o da dati di letteratura. Per molti processi, come quelli riguardanti le energie e i trasporti, sono stati usati processi di banca dati, quando presenti, anche se questi  non rappresentavano i processi reali. </a:t>
            </a:r>
            <a:endParaRPr lang="it-IT" sz="24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39552" y="2708922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QUALITA’ </a:t>
            </a:r>
          </a:p>
          <a:p>
            <a:pPr algn="ctr">
              <a:spcBef>
                <a:spcPts val="0"/>
              </a:spcBef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DEI DATI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4" descr="logo_universi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21375" y="3"/>
            <a:ext cx="155037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60648"/>
            <a:ext cx="4824536" cy="59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4" descr="logo_universi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21375" y="3"/>
            <a:ext cx="155037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288" y="147638"/>
            <a:ext cx="45434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backgroundg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4" y="6430966"/>
            <a:ext cx="33601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3"/>
            <a:ext cx="571500" cy="1285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429378"/>
            <a:ext cx="571500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285875"/>
            <a:ext cx="5715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rot="10800000">
            <a:off x="1" y="6429375"/>
            <a:ext cx="84406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4" descr="logo_universi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21375" y="3"/>
            <a:ext cx="155037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4BFE-F097-4C14-A26F-6F07ABBDC2AB}" type="slidenum">
              <a:rPr lang="it-IT"/>
              <a:pPr>
                <a:defRPr/>
              </a:pPr>
              <a:t>9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95275"/>
            <a:ext cx="4572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1542</Words>
  <Application>Microsoft Office PowerPoint</Application>
  <PresentationFormat>Presentazione su schermo (4:3)</PresentationFormat>
  <Paragraphs>514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cd</dc:creator>
  <cp:lastModifiedBy>utente</cp:lastModifiedBy>
  <cp:revision>266</cp:revision>
  <dcterms:created xsi:type="dcterms:W3CDTF">2013-04-12T13:38:18Z</dcterms:created>
  <dcterms:modified xsi:type="dcterms:W3CDTF">2014-03-12T13:19:42Z</dcterms:modified>
</cp:coreProperties>
</file>