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64" r:id="rId5"/>
    <p:sldId id="259" r:id="rId6"/>
    <p:sldId id="260" r:id="rId7"/>
    <p:sldId id="262" r:id="rId8"/>
    <p:sldId id="261" r:id="rId9"/>
    <p:sldId id="263" r:id="rId10"/>
    <p:sldId id="266" r:id="rId11"/>
    <p:sldId id="267" r:id="rId12"/>
    <p:sldId id="269" r:id="rId13"/>
    <p:sldId id="270" r:id="rId14"/>
    <p:sldId id="271" r:id="rId15"/>
    <p:sldId id="272"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73" autoAdjust="0"/>
    <p:restoredTop sz="94660"/>
  </p:normalViewPr>
  <p:slideViewPr>
    <p:cSldViewPr>
      <p:cViewPr varScale="1">
        <p:scale>
          <a:sx n="106" d="100"/>
          <a:sy n="106" d="100"/>
        </p:scale>
        <p:origin x="-115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D86C8A-FB79-4E31-9025-94483B03B9B4}" type="datetimeFigureOut">
              <a:rPr lang="it-IT" smtClean="0"/>
              <a:pPr/>
              <a:t>17/06/2016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6CC1F7-2457-47FA-BBF1-C554549345F7}"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36CC1F7-2457-47FA-BBF1-C554549345F7}" type="slidenum">
              <a:rPr lang="it-IT" smtClean="0"/>
              <a:pPr/>
              <a:t>10</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36CC1F7-2457-47FA-BBF1-C554549345F7}" type="slidenum">
              <a:rPr lang="it-IT" smtClean="0"/>
              <a:pPr/>
              <a:t>11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E265FB6-E00E-42F7-8BDA-4E94C7C72AE9}" type="datetimeFigureOut">
              <a:rPr lang="it-IT" smtClean="0"/>
              <a:pPr/>
              <a:t>17/06/2016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D494101-6064-43AC-8776-46D32E0647A4}"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E265FB6-E00E-42F7-8BDA-4E94C7C72AE9}" type="datetimeFigureOut">
              <a:rPr lang="it-IT" smtClean="0"/>
              <a:pPr/>
              <a:t>17/06/2016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D494101-6064-43AC-8776-46D32E0647A4}"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E265FB6-E00E-42F7-8BDA-4E94C7C72AE9}" type="datetimeFigureOut">
              <a:rPr lang="it-IT" smtClean="0"/>
              <a:pPr/>
              <a:t>17/06/2016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D494101-6064-43AC-8776-46D32E0647A4}"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E265FB6-E00E-42F7-8BDA-4E94C7C72AE9}" type="datetimeFigureOut">
              <a:rPr lang="it-IT" smtClean="0"/>
              <a:pPr/>
              <a:t>17/06/2016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D494101-6064-43AC-8776-46D32E0647A4}"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E265FB6-E00E-42F7-8BDA-4E94C7C72AE9}" type="datetimeFigureOut">
              <a:rPr lang="it-IT" smtClean="0"/>
              <a:pPr/>
              <a:t>17/06/2016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D494101-6064-43AC-8776-46D32E0647A4}"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E265FB6-E00E-42F7-8BDA-4E94C7C72AE9}" type="datetimeFigureOut">
              <a:rPr lang="it-IT" smtClean="0"/>
              <a:pPr/>
              <a:t>17/06/2016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D494101-6064-43AC-8776-46D32E0647A4}"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E265FB6-E00E-42F7-8BDA-4E94C7C72AE9}" type="datetimeFigureOut">
              <a:rPr lang="it-IT" smtClean="0"/>
              <a:pPr/>
              <a:t>17/06/2016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D494101-6064-43AC-8776-46D32E0647A4}"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E265FB6-E00E-42F7-8BDA-4E94C7C72AE9}" type="datetimeFigureOut">
              <a:rPr lang="it-IT" smtClean="0"/>
              <a:pPr/>
              <a:t>17/06/2016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D494101-6064-43AC-8776-46D32E0647A4}"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E265FB6-E00E-42F7-8BDA-4E94C7C72AE9}" type="datetimeFigureOut">
              <a:rPr lang="it-IT" smtClean="0"/>
              <a:pPr/>
              <a:t>17/06/2016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D494101-6064-43AC-8776-46D32E0647A4}"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E265FB6-E00E-42F7-8BDA-4E94C7C72AE9}" type="datetimeFigureOut">
              <a:rPr lang="it-IT" smtClean="0"/>
              <a:pPr/>
              <a:t>17/06/2016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D494101-6064-43AC-8776-46D32E0647A4}"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E265FB6-E00E-42F7-8BDA-4E94C7C72AE9}" type="datetimeFigureOut">
              <a:rPr lang="it-IT" smtClean="0"/>
              <a:pPr/>
              <a:t>17/06/2016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D494101-6064-43AC-8776-46D32E0647A4}"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265FB6-E00E-42F7-8BDA-4E94C7C72AE9}" type="datetimeFigureOut">
              <a:rPr lang="it-IT" smtClean="0"/>
              <a:pPr/>
              <a:t>17/06/2016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94101-6064-43AC-8776-46D32E0647A4}"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4.bp.blogspot.com/-kyyJCsiW4u8/UEAAGJhFmLI/AAAAAAAAIk0/KAD4toQv2hw/s640/1303592978906231.jpg"/>
          <p:cNvPicPr>
            <a:picLocks noChangeAspect="1" noChangeArrowheads="1"/>
          </p:cNvPicPr>
          <p:nvPr/>
        </p:nvPicPr>
        <p:blipFill>
          <a:blip r:embed="rId2" cstate="print"/>
          <a:srcRect/>
          <a:stretch>
            <a:fillRect/>
          </a:stretch>
        </p:blipFill>
        <p:spPr bwMode="auto">
          <a:xfrm>
            <a:off x="-1" y="0"/>
            <a:ext cx="9143997" cy="6858000"/>
          </a:xfrm>
          <a:prstGeom prst="rect">
            <a:avLst/>
          </a:prstGeom>
          <a:noFill/>
        </p:spPr>
      </p:pic>
      <p:sp>
        <p:nvSpPr>
          <p:cNvPr id="6" name="Titolo 5"/>
          <p:cNvSpPr>
            <a:spLocks noGrp="1"/>
          </p:cNvSpPr>
          <p:nvPr>
            <p:ph type="ctrTitle"/>
          </p:nvPr>
        </p:nvSpPr>
        <p:spPr>
          <a:xfrm>
            <a:off x="1835696" y="6669360"/>
            <a:ext cx="7772400" cy="1470025"/>
          </a:xfrm>
        </p:spPr>
        <p:txBody>
          <a:bodyPr/>
          <a:lstStyle/>
          <a:p>
            <a:endParaRPr lang="it-IT" dirty="0"/>
          </a:p>
        </p:txBody>
      </p:sp>
      <p:sp>
        <p:nvSpPr>
          <p:cNvPr id="7" name="Titolo 1"/>
          <p:cNvSpPr txBox="1">
            <a:spLocks/>
          </p:cNvSpPr>
          <p:nvPr/>
        </p:nvSpPr>
        <p:spPr>
          <a:xfrm>
            <a:off x="5004048" y="3212976"/>
            <a:ext cx="3995936" cy="3411810"/>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0" i="0" u="none" strike="noStrike" kern="1200" cap="none" spc="0" normalizeH="0" baseline="0" noProof="0" dirty="0" smtClean="0">
                <a:ln>
                  <a:noFill/>
                </a:ln>
                <a:solidFill>
                  <a:srgbClr val="FF0000"/>
                </a:solidFill>
                <a:effectLst/>
                <a:uLnTx/>
                <a:uFillTx/>
                <a:latin typeface="+mj-lt"/>
                <a:ea typeface="+mj-ea"/>
                <a:cs typeface="+mj-cs"/>
              </a:rPr>
              <a:t>Breve</a:t>
            </a:r>
            <a:br>
              <a:rPr kumimoji="0" lang="it-IT" sz="4400" b="0" i="0" u="none" strike="noStrike" kern="1200" cap="none" spc="0" normalizeH="0" baseline="0" noProof="0" dirty="0" smtClean="0">
                <a:ln>
                  <a:noFill/>
                </a:ln>
                <a:solidFill>
                  <a:srgbClr val="FF0000"/>
                </a:solidFill>
                <a:effectLst/>
                <a:uLnTx/>
                <a:uFillTx/>
                <a:latin typeface="+mj-lt"/>
                <a:ea typeface="+mj-ea"/>
                <a:cs typeface="+mj-cs"/>
              </a:rPr>
            </a:br>
            <a:r>
              <a:rPr kumimoji="0" lang="it-IT" sz="4400" b="0" i="0" u="none" strike="noStrike" kern="1200" cap="none" spc="0" normalizeH="0" baseline="0" noProof="0" dirty="0" smtClean="0">
                <a:ln>
                  <a:noFill/>
                </a:ln>
                <a:solidFill>
                  <a:srgbClr val="FF0000"/>
                </a:solidFill>
                <a:effectLst/>
                <a:uLnTx/>
                <a:uFillTx/>
                <a:latin typeface="+mj-lt"/>
                <a:ea typeface="+mj-ea"/>
                <a:cs typeface="+mj-cs"/>
              </a:rPr>
              <a:t>Introduzione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0" i="0" u="none" strike="noStrike" kern="1200" cap="none" spc="0" normalizeH="0" baseline="0" noProof="0" dirty="0" smtClean="0">
                <a:ln>
                  <a:noFill/>
                </a:ln>
                <a:solidFill>
                  <a:srgbClr val="FF0000"/>
                </a:solidFill>
                <a:effectLst/>
                <a:uLnTx/>
                <a:uFillTx/>
                <a:latin typeface="+mj-lt"/>
                <a:ea typeface="+mj-ea"/>
                <a:cs typeface="+mj-cs"/>
              </a:rPr>
              <a:t>alla </a:t>
            </a:r>
            <a:br>
              <a:rPr kumimoji="0" lang="it-IT" sz="4400" b="0" i="0" u="none" strike="noStrike" kern="1200" cap="none" spc="0" normalizeH="0" baseline="0" noProof="0" dirty="0" smtClean="0">
                <a:ln>
                  <a:noFill/>
                </a:ln>
                <a:solidFill>
                  <a:srgbClr val="FF0000"/>
                </a:solidFill>
                <a:effectLst/>
                <a:uLnTx/>
                <a:uFillTx/>
                <a:latin typeface="+mj-lt"/>
                <a:ea typeface="+mj-ea"/>
                <a:cs typeface="+mj-cs"/>
              </a:rPr>
            </a:br>
            <a:r>
              <a:rPr kumimoji="0" lang="it-IT" sz="4400" b="0" i="0" u="none" strike="noStrike" kern="1200" cap="none" spc="0" normalizeH="0" baseline="0" noProof="0" dirty="0" smtClean="0">
                <a:ln>
                  <a:noFill/>
                </a:ln>
                <a:solidFill>
                  <a:srgbClr val="FF0000"/>
                </a:solidFill>
                <a:effectLst/>
                <a:uLnTx/>
                <a:uFillTx/>
                <a:latin typeface="+mj-lt"/>
                <a:ea typeface="+mj-ea"/>
                <a:cs typeface="+mj-cs"/>
              </a:rPr>
              <a:t>Relatività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0" i="0" u="none" strike="noStrike" kern="1200" cap="none" spc="-400" normalizeH="0" baseline="0" noProof="0" dirty="0" smtClean="0">
                <a:ln>
                  <a:noFill/>
                </a:ln>
                <a:solidFill>
                  <a:srgbClr val="FF0000"/>
                </a:solidFill>
                <a:effectLst/>
                <a:uLnTx/>
                <a:uFillTx/>
                <a:latin typeface="+mj-lt"/>
                <a:ea typeface="+mj-ea"/>
                <a:cs typeface="+mj-cs"/>
              </a:rPr>
              <a:t>Ristretta</a:t>
            </a:r>
            <a:endParaRPr kumimoji="0" lang="it-IT" sz="4400" b="0" i="0" u="none" strike="noStrike" kern="1200" cap="none" spc="-400" normalizeH="0" baseline="0" noProof="0" dirty="0">
              <a:ln>
                <a:noFill/>
              </a:ln>
              <a:solidFill>
                <a:srgbClr val="FF0000"/>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0"/>
            <a:ext cx="7772400" cy="1470025"/>
          </a:xfrm>
        </p:spPr>
        <p:txBody>
          <a:bodyPr>
            <a:normAutofit/>
          </a:bodyPr>
          <a:lstStyle/>
          <a:p>
            <a:r>
              <a:rPr lang="it-IT" sz="4000" b="1" dirty="0" smtClean="0">
                <a:solidFill>
                  <a:srgbClr val="FF0000"/>
                </a:solidFill>
              </a:rPr>
              <a:t>e poi Einstein!</a:t>
            </a:r>
            <a:endParaRPr lang="it-IT" sz="4000" b="1" dirty="0">
              <a:solidFill>
                <a:srgbClr val="FF0000"/>
              </a:solidFill>
            </a:endParaRPr>
          </a:p>
        </p:txBody>
      </p:sp>
      <p:sp>
        <p:nvSpPr>
          <p:cNvPr id="3" name="Sottotitolo 2"/>
          <p:cNvSpPr>
            <a:spLocks noGrp="1"/>
          </p:cNvSpPr>
          <p:nvPr>
            <p:ph type="subTitle" idx="1"/>
          </p:nvPr>
        </p:nvSpPr>
        <p:spPr>
          <a:xfrm>
            <a:off x="683568" y="1124744"/>
            <a:ext cx="7776864" cy="4680520"/>
          </a:xfrm>
        </p:spPr>
        <p:txBody>
          <a:bodyPr>
            <a:normAutofit lnSpcReduction="10000"/>
          </a:bodyPr>
          <a:lstStyle/>
          <a:p>
            <a:pPr algn="l"/>
            <a:r>
              <a:rPr lang="it-IT" sz="2400" dirty="0" smtClean="0">
                <a:solidFill>
                  <a:schemeClr val="tx1"/>
                </a:solidFill>
              </a:rPr>
              <a:t>Einstein risolse la questione in modo mirabile.</a:t>
            </a:r>
            <a:br>
              <a:rPr lang="it-IT" sz="2400" dirty="0" smtClean="0">
                <a:solidFill>
                  <a:schemeClr val="tx1"/>
                </a:solidFill>
              </a:rPr>
            </a:br>
            <a:r>
              <a:rPr lang="it-IT" sz="2400" dirty="0" smtClean="0">
                <a:solidFill>
                  <a:schemeClr val="tx1"/>
                </a:solidFill>
              </a:rPr>
              <a:t>Egli semplicemente allargò la portata del Principio di Relatività Galileiano, formulando un Nuovo Principio di Relatività, secondo cui non solo le leggi della Meccanica di Newton hanno sempre la stessa espressione in tutti i riferimenti inerziali, ma anche le Equazioni di Maxwell.</a:t>
            </a:r>
          </a:p>
          <a:p>
            <a:pPr algn="l"/>
            <a:r>
              <a:rPr lang="it-IT" sz="2400" dirty="0" smtClean="0">
                <a:solidFill>
                  <a:schemeClr val="tx1"/>
                </a:solidFill>
              </a:rPr>
              <a:t>Da questo discendeva che:</a:t>
            </a:r>
            <a:br>
              <a:rPr lang="it-IT" sz="2400" dirty="0" smtClean="0">
                <a:solidFill>
                  <a:schemeClr val="tx1"/>
                </a:solidFill>
              </a:rPr>
            </a:br>
            <a:r>
              <a:rPr lang="it-IT" sz="2400" dirty="0" smtClean="0">
                <a:solidFill>
                  <a:schemeClr val="tx1"/>
                </a:solidFill>
              </a:rPr>
              <a:t>1) </a:t>
            </a:r>
            <a:r>
              <a:rPr lang="it-IT" sz="2400" b="1" dirty="0" smtClean="0">
                <a:solidFill>
                  <a:schemeClr val="tx1"/>
                </a:solidFill>
              </a:rPr>
              <a:t>la luce nel vuoto ha sempre la stessa velocità </a:t>
            </a:r>
            <a:r>
              <a:rPr lang="it-IT" sz="2400" b="1" i="1" dirty="0" smtClean="0">
                <a:solidFill>
                  <a:srgbClr val="FF0000"/>
                </a:solidFill>
              </a:rPr>
              <a:t>c</a:t>
            </a:r>
            <a:r>
              <a:rPr lang="it-IT" sz="2400" dirty="0" smtClean="0">
                <a:solidFill>
                  <a:schemeClr val="tx1"/>
                </a:solidFill>
              </a:rPr>
              <a:t>, in tutti i sistemi di riferimento inerziali (</a:t>
            </a:r>
            <a:r>
              <a:rPr lang="it-IT" sz="2400" i="1" dirty="0" smtClean="0">
                <a:solidFill>
                  <a:schemeClr val="tx1"/>
                </a:solidFill>
              </a:rPr>
              <a:t>principio di costanza della velocità della luce</a:t>
            </a:r>
            <a:r>
              <a:rPr lang="it-IT" sz="2400" dirty="0" smtClean="0">
                <a:solidFill>
                  <a:schemeClr val="tx1"/>
                </a:solidFill>
              </a:rPr>
              <a:t>);</a:t>
            </a:r>
            <a:br>
              <a:rPr lang="it-IT" sz="2400" dirty="0" smtClean="0">
                <a:solidFill>
                  <a:schemeClr val="tx1"/>
                </a:solidFill>
              </a:rPr>
            </a:br>
            <a:r>
              <a:rPr lang="it-IT" sz="2400" dirty="0" smtClean="0">
                <a:solidFill>
                  <a:schemeClr val="tx1"/>
                </a:solidFill>
              </a:rPr>
              <a:t>2) le </a:t>
            </a:r>
            <a:r>
              <a:rPr lang="it-IT" sz="2400" b="1" dirty="0" smtClean="0">
                <a:solidFill>
                  <a:schemeClr val="tx1"/>
                </a:solidFill>
              </a:rPr>
              <a:t>trasformazioni galileiane non sono più corrette </a:t>
            </a:r>
            <a:r>
              <a:rPr lang="it-IT" sz="2400" dirty="0" smtClean="0">
                <a:solidFill>
                  <a:schemeClr val="tx1"/>
                </a:solidFill>
              </a:rPr>
              <a:t>visto che esse alterano le equazioni di Maxwell nel passaggio tra due sistemi in moto tra loro. </a:t>
            </a:r>
          </a:p>
          <a:p>
            <a:pPr algn="l"/>
            <a:endParaRPr lang="it-IT" sz="2400" dirty="0" smtClean="0">
              <a:solidFill>
                <a:schemeClr val="tx1"/>
              </a:solidFill>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7" name="Rectangle 3"/>
          <p:cNvSpPr>
            <a:spLocks noChangeArrowheads="1"/>
          </p:cNvSpPr>
          <p:nvPr/>
        </p:nvSpPr>
        <p:spPr bwMode="auto">
          <a:xfrm>
            <a:off x="0" y="971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0"/>
            <a:ext cx="7772400" cy="1470025"/>
          </a:xfrm>
        </p:spPr>
        <p:txBody>
          <a:bodyPr>
            <a:normAutofit/>
          </a:bodyPr>
          <a:lstStyle/>
          <a:p>
            <a:r>
              <a:rPr lang="it-IT" sz="4000" b="1" dirty="0" smtClean="0">
                <a:solidFill>
                  <a:srgbClr val="FF0000"/>
                </a:solidFill>
              </a:rPr>
              <a:t>Composizione delle velocità</a:t>
            </a:r>
            <a:endParaRPr lang="it-IT" sz="4000" b="1" dirty="0">
              <a:solidFill>
                <a:srgbClr val="FF0000"/>
              </a:solidFill>
            </a:endParaRPr>
          </a:p>
        </p:txBody>
      </p:sp>
      <p:sp>
        <p:nvSpPr>
          <p:cNvPr id="3" name="Sottotitolo 2"/>
          <p:cNvSpPr>
            <a:spLocks noGrp="1"/>
          </p:cNvSpPr>
          <p:nvPr>
            <p:ph type="subTitle" idx="1"/>
          </p:nvPr>
        </p:nvSpPr>
        <p:spPr>
          <a:xfrm>
            <a:off x="683568" y="1124744"/>
            <a:ext cx="7776864" cy="4680520"/>
          </a:xfrm>
        </p:spPr>
        <p:txBody>
          <a:bodyPr>
            <a:normAutofit/>
          </a:bodyPr>
          <a:lstStyle/>
          <a:p>
            <a:pPr algn="l"/>
            <a:r>
              <a:rPr lang="it-IT" sz="2400" dirty="0" smtClean="0">
                <a:solidFill>
                  <a:schemeClr val="tx1"/>
                </a:solidFill>
              </a:rPr>
              <a:t>Consideriamo un treno fantastico che viaggi alla folle velocità di 240.000 km/s, con i fari accesi.</a:t>
            </a:r>
            <a:br>
              <a:rPr lang="it-IT" sz="2400" dirty="0" smtClean="0">
                <a:solidFill>
                  <a:schemeClr val="tx1"/>
                </a:solidFill>
              </a:rPr>
            </a:br>
            <a:r>
              <a:rPr lang="it-IT" sz="2400" dirty="0" smtClean="0">
                <a:solidFill>
                  <a:schemeClr val="tx1"/>
                </a:solidFill>
              </a:rPr>
              <a:t>Secondo la legge classica di composizione delle velocità, rispetto al suolo la luce dei fari dovrebbe viaggiare alla velocità di 240.000 + 300.000 km/s = 540.000 km/s.</a:t>
            </a:r>
          </a:p>
          <a:p>
            <a:pPr algn="l"/>
            <a:r>
              <a:rPr lang="it-IT" sz="2400" dirty="0" smtClean="0">
                <a:solidFill>
                  <a:schemeClr val="tx1"/>
                </a:solidFill>
              </a:rPr>
              <a:t>Invece, secondo l’evidenza fisica e secondo il postulato di Einstein, la luce dei fari viaggia a 300.000 km/s sia rispetto al macchinista del treno, sia rispetto al suolo.</a:t>
            </a: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7" name="Rectangle 3"/>
          <p:cNvSpPr>
            <a:spLocks noChangeArrowheads="1"/>
          </p:cNvSpPr>
          <p:nvPr/>
        </p:nvSpPr>
        <p:spPr bwMode="auto">
          <a:xfrm>
            <a:off x="0" y="971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0"/>
            <a:ext cx="7772400" cy="1470025"/>
          </a:xfrm>
        </p:spPr>
        <p:txBody>
          <a:bodyPr>
            <a:normAutofit/>
          </a:bodyPr>
          <a:lstStyle/>
          <a:p>
            <a:r>
              <a:rPr lang="it-IT" sz="4000" b="1" dirty="0" smtClean="0">
                <a:solidFill>
                  <a:srgbClr val="FF0000"/>
                </a:solidFill>
              </a:rPr>
              <a:t>Le trasformazioni di </a:t>
            </a:r>
            <a:r>
              <a:rPr lang="it-IT" sz="4000" b="1" dirty="0" err="1" smtClean="0">
                <a:solidFill>
                  <a:srgbClr val="FF0000"/>
                </a:solidFill>
              </a:rPr>
              <a:t>Lorentz</a:t>
            </a:r>
            <a:endParaRPr lang="it-IT" sz="4000" b="1" dirty="0">
              <a:solidFill>
                <a:srgbClr val="FF0000"/>
              </a:solidFill>
            </a:endParaRPr>
          </a:p>
        </p:txBody>
      </p:sp>
      <p:sp>
        <p:nvSpPr>
          <p:cNvPr id="3" name="Sottotitolo 2"/>
          <p:cNvSpPr>
            <a:spLocks noGrp="1"/>
          </p:cNvSpPr>
          <p:nvPr>
            <p:ph type="subTitle" idx="1"/>
          </p:nvPr>
        </p:nvSpPr>
        <p:spPr>
          <a:xfrm>
            <a:off x="395536" y="1124744"/>
            <a:ext cx="8208912" cy="1296144"/>
          </a:xfrm>
        </p:spPr>
        <p:txBody>
          <a:bodyPr>
            <a:normAutofit fontScale="92500"/>
          </a:bodyPr>
          <a:lstStyle/>
          <a:p>
            <a:pPr algn="l"/>
            <a:r>
              <a:rPr lang="it-IT" sz="2400" dirty="0" smtClean="0">
                <a:solidFill>
                  <a:schemeClr val="tx1"/>
                </a:solidFill>
              </a:rPr>
              <a:t>Le </a:t>
            </a:r>
            <a:r>
              <a:rPr lang="it-IT" sz="2400" i="1" dirty="0" smtClean="0">
                <a:solidFill>
                  <a:schemeClr val="tx1"/>
                </a:solidFill>
              </a:rPr>
              <a:t>trasformazioni galileiane</a:t>
            </a:r>
            <a:r>
              <a:rPr lang="it-IT" sz="2400" dirty="0" smtClean="0">
                <a:solidFill>
                  <a:schemeClr val="tx1"/>
                </a:solidFill>
              </a:rPr>
              <a:t> non possono più essere accettate per quanto detto prima. Nuove trasformazioni furono ideate per garantire la invarianza di tutte le leggi fisiche rispetto ai sistemi inerziali.</a:t>
            </a:r>
          </a:p>
          <a:p>
            <a:pPr algn="l"/>
            <a:endParaRPr lang="it-IT" sz="4000" dirty="0" smtClean="0">
              <a:solidFill>
                <a:schemeClr val="tx1"/>
              </a:solidFill>
            </a:endParaRPr>
          </a:p>
          <a:p>
            <a:pPr algn="l"/>
            <a:endParaRPr lang="it-IT" sz="2800" dirty="0">
              <a:solidFill>
                <a:schemeClr val="tx1"/>
              </a:solidFill>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7" name="Rectangle 3"/>
          <p:cNvSpPr>
            <a:spLocks noChangeArrowheads="1"/>
          </p:cNvSpPr>
          <p:nvPr/>
        </p:nvSpPr>
        <p:spPr bwMode="auto">
          <a:xfrm>
            <a:off x="0" y="971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25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2532" name="Object 4"/>
          <p:cNvGraphicFramePr>
            <a:graphicFrameLocks noChangeAspect="1"/>
          </p:cNvGraphicFramePr>
          <p:nvPr/>
        </p:nvGraphicFramePr>
        <p:xfrm>
          <a:off x="755576" y="2420888"/>
          <a:ext cx="1584176" cy="3685634"/>
        </p:xfrm>
        <a:graphic>
          <a:graphicData uri="http://schemas.openxmlformats.org/presentationml/2006/ole">
            <p:oleObj spid="_x0000_s22532" name="Equazione" r:id="rId3" imgW="736600" imgH="1739900" progId="Equation.3">
              <p:embed/>
            </p:oleObj>
          </a:graphicData>
        </a:graphic>
      </p:graphicFrame>
      <p:sp>
        <p:nvSpPr>
          <p:cNvPr id="22534" name="Rectangle 6"/>
          <p:cNvSpPr>
            <a:spLocks noChangeArrowheads="1"/>
          </p:cNvSpPr>
          <p:nvPr/>
        </p:nvSpPr>
        <p:spPr bwMode="auto">
          <a:xfrm>
            <a:off x="0" y="2171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2" name="CasellaDiTesto 11"/>
          <p:cNvSpPr txBox="1"/>
          <p:nvPr/>
        </p:nvSpPr>
        <p:spPr>
          <a:xfrm>
            <a:off x="3275856" y="2708920"/>
            <a:ext cx="5124288" cy="2123658"/>
          </a:xfrm>
          <a:prstGeom prst="rect">
            <a:avLst/>
          </a:prstGeom>
          <a:noFill/>
        </p:spPr>
        <p:txBody>
          <a:bodyPr wrap="square" rtlCol="0">
            <a:spAutoFit/>
          </a:bodyPr>
          <a:lstStyle/>
          <a:p>
            <a:r>
              <a:rPr lang="it-IT" sz="2200" dirty="0" smtClean="0"/>
              <a:t>Si osserva che quando la velocità </a:t>
            </a:r>
            <a:r>
              <a:rPr lang="it-IT" sz="2200" i="1" dirty="0" smtClean="0"/>
              <a:t>v</a:t>
            </a:r>
            <a:r>
              <a:rPr lang="it-IT" sz="2200" dirty="0" smtClean="0"/>
              <a:t> tra i due riferimenti è molto minore di </a:t>
            </a:r>
            <a:r>
              <a:rPr lang="it-IT" sz="2200" i="1" dirty="0" smtClean="0">
                <a:solidFill>
                  <a:srgbClr val="FF0000"/>
                </a:solidFill>
              </a:rPr>
              <a:t>c</a:t>
            </a:r>
            <a:r>
              <a:rPr lang="it-IT" sz="2200" dirty="0" smtClean="0"/>
              <a:t>, (v&lt;&lt;c),</a:t>
            </a:r>
            <a:br>
              <a:rPr lang="it-IT" sz="2200" dirty="0" smtClean="0"/>
            </a:br>
            <a:r>
              <a:rPr lang="it-IT" sz="2200" dirty="0" smtClean="0"/>
              <a:t>le trasformazioni di </a:t>
            </a:r>
            <a:r>
              <a:rPr lang="it-IT" sz="2200" dirty="0" err="1" smtClean="0"/>
              <a:t>Lorentz</a:t>
            </a:r>
            <a:r>
              <a:rPr lang="it-IT" sz="2200" dirty="0" smtClean="0"/>
              <a:t> si riducono alle più semplici trasformazioni galileiane.</a:t>
            </a:r>
            <a:br>
              <a:rPr lang="it-IT" sz="2200" dirty="0" smtClean="0"/>
            </a:br>
            <a:r>
              <a:rPr lang="it-IT" sz="2200" dirty="0" smtClean="0"/>
              <a:t>Ovvero, le trasformazioni di </a:t>
            </a:r>
            <a:r>
              <a:rPr lang="it-IT" sz="2200" dirty="0" err="1" smtClean="0"/>
              <a:t>Lorentz</a:t>
            </a:r>
            <a:r>
              <a:rPr lang="it-IT" sz="2200" dirty="0" smtClean="0"/>
              <a:t> generalizzano le trasformazioni galileiane.</a:t>
            </a:r>
            <a:endParaRPr lang="it-IT"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0"/>
            <a:ext cx="7772400" cy="1470025"/>
          </a:xfrm>
        </p:spPr>
        <p:txBody>
          <a:bodyPr>
            <a:normAutofit/>
          </a:bodyPr>
          <a:lstStyle/>
          <a:p>
            <a:r>
              <a:rPr lang="it-IT" sz="3200" b="1" dirty="0" smtClean="0">
                <a:solidFill>
                  <a:srgbClr val="FF0000"/>
                </a:solidFill>
              </a:rPr>
              <a:t>Conseguenze delle trasformazioni di </a:t>
            </a:r>
            <a:r>
              <a:rPr lang="it-IT" sz="3200" b="1" dirty="0" err="1" smtClean="0">
                <a:solidFill>
                  <a:srgbClr val="FF0000"/>
                </a:solidFill>
              </a:rPr>
              <a:t>Lorentz</a:t>
            </a:r>
            <a:endParaRPr lang="it-IT" sz="3200" b="1" dirty="0">
              <a:solidFill>
                <a:srgbClr val="FF0000"/>
              </a:solidFill>
            </a:endParaRPr>
          </a:p>
        </p:txBody>
      </p:sp>
      <p:sp>
        <p:nvSpPr>
          <p:cNvPr id="3" name="Sottotitolo 2"/>
          <p:cNvSpPr>
            <a:spLocks noGrp="1"/>
          </p:cNvSpPr>
          <p:nvPr>
            <p:ph type="subTitle" idx="1"/>
          </p:nvPr>
        </p:nvSpPr>
        <p:spPr>
          <a:xfrm>
            <a:off x="395536" y="1124744"/>
            <a:ext cx="8208912" cy="5256584"/>
          </a:xfrm>
        </p:spPr>
        <p:txBody>
          <a:bodyPr>
            <a:normAutofit lnSpcReduction="10000"/>
          </a:bodyPr>
          <a:lstStyle/>
          <a:p>
            <a:pPr algn="l"/>
            <a:r>
              <a:rPr lang="it-IT" sz="2400" dirty="0" smtClean="0">
                <a:solidFill>
                  <a:schemeClr val="tx1"/>
                </a:solidFill>
              </a:rPr>
              <a:t>Le </a:t>
            </a:r>
            <a:r>
              <a:rPr lang="it-IT" sz="2400" i="1" dirty="0" smtClean="0">
                <a:solidFill>
                  <a:schemeClr val="tx1"/>
                </a:solidFill>
              </a:rPr>
              <a:t>trasformazioni di </a:t>
            </a:r>
            <a:r>
              <a:rPr lang="it-IT" sz="2400" i="1" dirty="0" err="1" smtClean="0">
                <a:solidFill>
                  <a:schemeClr val="tx1"/>
                </a:solidFill>
              </a:rPr>
              <a:t>Lorentz</a:t>
            </a:r>
            <a:r>
              <a:rPr lang="it-IT" sz="2400" i="1" dirty="0" smtClean="0">
                <a:solidFill>
                  <a:schemeClr val="tx1"/>
                </a:solidFill>
              </a:rPr>
              <a:t> </a:t>
            </a:r>
            <a:r>
              <a:rPr lang="it-IT" sz="2400" dirty="0" smtClean="0">
                <a:solidFill>
                  <a:schemeClr val="tx1"/>
                </a:solidFill>
              </a:rPr>
              <a:t>comportano due conseguenze rivoluzionarie:</a:t>
            </a:r>
            <a:br>
              <a:rPr lang="it-IT" sz="2400" dirty="0" smtClean="0">
                <a:solidFill>
                  <a:schemeClr val="tx1"/>
                </a:solidFill>
              </a:rPr>
            </a:br>
            <a:r>
              <a:rPr lang="it-IT" sz="2400" dirty="0" smtClean="0">
                <a:solidFill>
                  <a:schemeClr val="tx1"/>
                </a:solidFill>
              </a:rPr>
              <a:t>a) la relatività del concetto di simultaneità;</a:t>
            </a:r>
            <a:br>
              <a:rPr lang="it-IT" sz="2400" dirty="0" smtClean="0">
                <a:solidFill>
                  <a:schemeClr val="tx1"/>
                </a:solidFill>
              </a:rPr>
            </a:br>
            <a:r>
              <a:rPr lang="it-IT" sz="2400" dirty="0" smtClean="0">
                <a:solidFill>
                  <a:schemeClr val="tx1"/>
                </a:solidFill>
              </a:rPr>
              <a:t>b) la contrazione delle lunghezze;</a:t>
            </a:r>
            <a:br>
              <a:rPr lang="it-IT" sz="2400" dirty="0" smtClean="0">
                <a:solidFill>
                  <a:schemeClr val="tx1"/>
                </a:solidFill>
              </a:rPr>
            </a:br>
            <a:r>
              <a:rPr lang="it-IT" sz="2400" dirty="0" smtClean="0">
                <a:solidFill>
                  <a:schemeClr val="tx1"/>
                </a:solidFill>
              </a:rPr>
              <a:t>c) la dilatazione dei tempi.</a:t>
            </a:r>
          </a:p>
          <a:p>
            <a:pPr algn="l"/>
            <a:endParaRPr lang="it-IT" sz="1200" dirty="0" smtClean="0">
              <a:solidFill>
                <a:schemeClr val="tx1"/>
              </a:solidFill>
            </a:endParaRPr>
          </a:p>
          <a:p>
            <a:pPr algn="l"/>
            <a:r>
              <a:rPr lang="it-IT" sz="2400" dirty="0" smtClean="0">
                <a:solidFill>
                  <a:schemeClr val="tx1"/>
                </a:solidFill>
              </a:rPr>
              <a:t>La contrazione delle lunghezze e la dilatazione dei tempi scardinano il concetto di tempo a di spazio assoluti di Newton: spazio e tempo non sono più due entità separate, ma appaiono nelle trasformazioni intimamente collegate l’un l’altro e dipendenti dal sistema di riferimento. </a:t>
            </a:r>
          </a:p>
          <a:p>
            <a:pPr algn="l"/>
            <a:endParaRPr lang="it-IT" sz="1100" dirty="0" smtClean="0">
              <a:solidFill>
                <a:schemeClr val="tx1"/>
              </a:solidFill>
            </a:endParaRPr>
          </a:p>
          <a:p>
            <a:pPr algn="l"/>
            <a:r>
              <a:rPr lang="it-IT" sz="2400" dirty="0" smtClean="0">
                <a:solidFill>
                  <a:schemeClr val="tx1"/>
                </a:solidFill>
              </a:rPr>
              <a:t>Dalle trasformazioni di </a:t>
            </a:r>
            <a:r>
              <a:rPr lang="it-IT" sz="2400" dirty="0" err="1" smtClean="0">
                <a:solidFill>
                  <a:schemeClr val="tx1"/>
                </a:solidFill>
              </a:rPr>
              <a:t>Lorentz</a:t>
            </a:r>
            <a:r>
              <a:rPr lang="it-IT" sz="2400" dirty="0" smtClean="0">
                <a:solidFill>
                  <a:schemeClr val="tx1"/>
                </a:solidFill>
              </a:rPr>
              <a:t> verrà introdotto il concetto di </a:t>
            </a:r>
            <a:r>
              <a:rPr lang="it-IT" sz="2400" b="1" dirty="0" smtClean="0">
                <a:solidFill>
                  <a:schemeClr val="tx1"/>
                </a:solidFill>
              </a:rPr>
              <a:t>Spaziotempo</a:t>
            </a:r>
            <a:r>
              <a:rPr lang="it-IT" sz="2400" dirty="0" smtClean="0">
                <a:solidFill>
                  <a:schemeClr val="tx1"/>
                </a:solidFill>
              </a:rPr>
              <a:t> (</a:t>
            </a:r>
            <a:r>
              <a:rPr lang="it-IT" sz="2400" i="1" dirty="0" err="1" smtClean="0">
                <a:solidFill>
                  <a:schemeClr val="tx1"/>
                </a:solidFill>
              </a:rPr>
              <a:t>cronòtopo</a:t>
            </a:r>
            <a:r>
              <a:rPr lang="it-IT" sz="2400" dirty="0" smtClean="0">
                <a:solidFill>
                  <a:schemeClr val="tx1"/>
                </a:solidFill>
              </a:rPr>
              <a:t>) </a:t>
            </a:r>
            <a:r>
              <a:rPr lang="it-IT" sz="2400" b="1" dirty="0" smtClean="0">
                <a:solidFill>
                  <a:schemeClr val="tx1"/>
                </a:solidFill>
              </a:rPr>
              <a:t>di </a:t>
            </a:r>
            <a:r>
              <a:rPr lang="it-IT" sz="2400" b="1" dirty="0" err="1" smtClean="0">
                <a:solidFill>
                  <a:schemeClr val="tx1"/>
                </a:solidFill>
              </a:rPr>
              <a:t>Minkowski</a:t>
            </a:r>
            <a:r>
              <a:rPr lang="it-IT" sz="2400" b="1" dirty="0" smtClean="0">
                <a:solidFill>
                  <a:schemeClr val="tx1"/>
                </a:solidFill>
              </a:rPr>
              <a:t> </a:t>
            </a:r>
            <a:r>
              <a:rPr lang="it-IT" sz="2400" dirty="0" smtClean="0">
                <a:solidFill>
                  <a:schemeClr val="tx1"/>
                </a:solidFill>
              </a:rPr>
              <a:t>come </a:t>
            </a:r>
            <a:r>
              <a:rPr lang="it-IT" sz="2400" dirty="0" smtClean="0">
                <a:solidFill>
                  <a:schemeClr val="tx1"/>
                </a:solidFill>
              </a:rPr>
              <a:t>di un’unica realtà fisica a 4 </a:t>
            </a:r>
            <a:r>
              <a:rPr lang="it-IT" sz="2400" dirty="0" smtClean="0">
                <a:solidFill>
                  <a:schemeClr val="tx1"/>
                </a:solidFill>
              </a:rPr>
              <a:t>dimensioni correlate. </a:t>
            </a:r>
            <a:endParaRPr lang="it-IT" sz="2400" dirty="0" smtClean="0">
              <a:solidFill>
                <a:schemeClr val="tx1"/>
              </a:solidFill>
            </a:endParaRPr>
          </a:p>
          <a:p>
            <a:pPr algn="l"/>
            <a:endParaRPr lang="it-IT" sz="2400" dirty="0" smtClean="0">
              <a:solidFill>
                <a:schemeClr val="tx1"/>
              </a:solidFill>
            </a:endParaRPr>
          </a:p>
          <a:p>
            <a:pPr algn="l"/>
            <a:endParaRPr lang="it-IT" sz="2400" dirty="0" smtClean="0">
              <a:solidFill>
                <a:schemeClr val="tx1"/>
              </a:solidFill>
            </a:endParaRPr>
          </a:p>
          <a:p>
            <a:pPr algn="l"/>
            <a:endParaRPr lang="it-IT" sz="4000" dirty="0" smtClean="0">
              <a:solidFill>
                <a:schemeClr val="tx1"/>
              </a:solidFill>
            </a:endParaRPr>
          </a:p>
          <a:p>
            <a:pPr algn="l"/>
            <a:endParaRPr lang="it-IT" sz="2800" dirty="0">
              <a:solidFill>
                <a:schemeClr val="tx1"/>
              </a:solidFill>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7" name="Rectangle 3"/>
          <p:cNvSpPr>
            <a:spLocks noChangeArrowheads="1"/>
          </p:cNvSpPr>
          <p:nvPr/>
        </p:nvSpPr>
        <p:spPr bwMode="auto">
          <a:xfrm>
            <a:off x="0" y="971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25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2534" name="Rectangle 6"/>
          <p:cNvSpPr>
            <a:spLocks noChangeArrowheads="1"/>
          </p:cNvSpPr>
          <p:nvPr/>
        </p:nvSpPr>
        <p:spPr bwMode="auto">
          <a:xfrm>
            <a:off x="0" y="2171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0"/>
            <a:ext cx="7772400" cy="1470025"/>
          </a:xfrm>
        </p:spPr>
        <p:txBody>
          <a:bodyPr>
            <a:normAutofit/>
          </a:bodyPr>
          <a:lstStyle/>
          <a:p>
            <a:r>
              <a:rPr lang="it-IT" sz="3200" b="1" dirty="0" smtClean="0">
                <a:solidFill>
                  <a:srgbClr val="FF0000"/>
                </a:solidFill>
              </a:rPr>
              <a:t>Contrazione delle Lunghezze</a:t>
            </a:r>
            <a:endParaRPr lang="it-IT" sz="3200" b="1" dirty="0">
              <a:solidFill>
                <a:srgbClr val="FF0000"/>
              </a:solidFill>
            </a:endParaRPr>
          </a:p>
        </p:txBody>
      </p:sp>
      <p:sp>
        <p:nvSpPr>
          <p:cNvPr id="3" name="Sottotitolo 2"/>
          <p:cNvSpPr>
            <a:spLocks noGrp="1"/>
          </p:cNvSpPr>
          <p:nvPr>
            <p:ph type="subTitle" idx="1"/>
          </p:nvPr>
        </p:nvSpPr>
        <p:spPr>
          <a:xfrm>
            <a:off x="395536" y="1124744"/>
            <a:ext cx="8424936" cy="5256584"/>
          </a:xfrm>
        </p:spPr>
        <p:txBody>
          <a:bodyPr>
            <a:normAutofit fontScale="92500"/>
          </a:bodyPr>
          <a:lstStyle/>
          <a:p>
            <a:pPr algn="l"/>
            <a:r>
              <a:rPr lang="it-IT" sz="2400" dirty="0" smtClean="0">
                <a:solidFill>
                  <a:schemeClr val="tx1"/>
                </a:solidFill>
              </a:rPr>
              <a:t>Uno stesso oggetto di lunghezza </a:t>
            </a:r>
            <a:r>
              <a:rPr lang="it-IT" sz="2400" i="1" dirty="0" smtClean="0">
                <a:solidFill>
                  <a:schemeClr val="tx1"/>
                </a:solidFill>
              </a:rPr>
              <a:t>L, </a:t>
            </a:r>
            <a:r>
              <a:rPr lang="it-IT" sz="2400" dirty="0" smtClean="0">
                <a:solidFill>
                  <a:schemeClr val="tx1"/>
                </a:solidFill>
              </a:rPr>
              <a:t>fermo in un riferimento </a:t>
            </a:r>
            <a:r>
              <a:rPr lang="it-IT" sz="2400" i="1" dirty="0" smtClean="0">
                <a:solidFill>
                  <a:schemeClr val="tx1"/>
                </a:solidFill>
              </a:rPr>
              <a:t>K</a:t>
            </a:r>
            <a:r>
              <a:rPr lang="it-IT" sz="2400" dirty="0" smtClean="0">
                <a:solidFill>
                  <a:schemeClr val="tx1"/>
                </a:solidFill>
              </a:rPr>
              <a:t>, assume lunghezza </a:t>
            </a:r>
            <a:r>
              <a:rPr lang="it-IT" sz="2400" i="1" dirty="0" smtClean="0">
                <a:solidFill>
                  <a:schemeClr val="tx1"/>
                </a:solidFill>
              </a:rPr>
              <a:t>L’</a:t>
            </a:r>
            <a:r>
              <a:rPr lang="it-IT" sz="2400" dirty="0" smtClean="0">
                <a:solidFill>
                  <a:schemeClr val="tx1"/>
                </a:solidFill>
              </a:rPr>
              <a:t> in un riferimento </a:t>
            </a:r>
            <a:r>
              <a:rPr lang="it-IT" sz="2400" i="1" dirty="0" smtClean="0">
                <a:solidFill>
                  <a:schemeClr val="tx1"/>
                </a:solidFill>
              </a:rPr>
              <a:t>K’</a:t>
            </a:r>
            <a:r>
              <a:rPr lang="it-IT" sz="2400" dirty="0" smtClean="0">
                <a:solidFill>
                  <a:schemeClr val="tx1"/>
                </a:solidFill>
              </a:rPr>
              <a:t> in moto rispetto al primo</a:t>
            </a:r>
          </a:p>
          <a:p>
            <a:pPr algn="l"/>
            <a:r>
              <a:rPr lang="it-IT" sz="2400" dirty="0" smtClean="0">
                <a:solidFill>
                  <a:schemeClr val="tx1"/>
                </a:solidFill>
              </a:rPr>
              <a:t> </a:t>
            </a:r>
          </a:p>
          <a:p>
            <a:pPr algn="l"/>
            <a:endParaRPr lang="it-IT" sz="2400" dirty="0" smtClean="0">
              <a:solidFill>
                <a:schemeClr val="tx1"/>
              </a:solidFill>
            </a:endParaRPr>
          </a:p>
          <a:p>
            <a:pPr algn="l"/>
            <a:endParaRPr lang="it-IT" sz="2400" dirty="0" smtClean="0">
              <a:solidFill>
                <a:schemeClr val="tx1"/>
              </a:solidFill>
            </a:endParaRPr>
          </a:p>
          <a:p>
            <a:pPr algn="l"/>
            <a:r>
              <a:rPr lang="it-IT" sz="2400" dirty="0" smtClean="0">
                <a:solidFill>
                  <a:schemeClr val="tx1"/>
                </a:solidFill>
              </a:rPr>
              <a:t>Ad esempio, sul treno fantastico di prima si avrebbe: </a:t>
            </a:r>
          </a:p>
          <a:p>
            <a:pPr algn="l"/>
            <a:endParaRPr lang="it-IT" sz="2400" dirty="0" smtClean="0">
              <a:solidFill>
                <a:schemeClr val="tx1"/>
              </a:solidFill>
            </a:endParaRPr>
          </a:p>
          <a:p>
            <a:pPr algn="l"/>
            <a:endParaRPr lang="it-IT" sz="2400" dirty="0" smtClean="0">
              <a:solidFill>
                <a:schemeClr val="tx1"/>
              </a:solidFill>
            </a:endParaRPr>
          </a:p>
          <a:p>
            <a:pPr algn="l"/>
            <a:endParaRPr lang="it-IT" sz="2400" dirty="0" smtClean="0">
              <a:solidFill>
                <a:schemeClr val="tx1"/>
              </a:solidFill>
            </a:endParaRPr>
          </a:p>
          <a:p>
            <a:pPr algn="l"/>
            <a:r>
              <a:rPr lang="it-IT" sz="2400" dirty="0" smtClean="0">
                <a:solidFill>
                  <a:schemeClr val="tx1"/>
                </a:solidFill>
              </a:rPr>
              <a:t>Ovvero, se un oggetto fermo sui binari è lungo 1 metro, per chi si trova sul treno esso ha una lunghezza di 60 cm, cioè 40 cm in meno. </a:t>
            </a:r>
          </a:p>
          <a:p>
            <a:pPr algn="l"/>
            <a:r>
              <a:rPr lang="it-IT" sz="2400" b="1" dirty="0" smtClean="0">
                <a:solidFill>
                  <a:srgbClr val="FF0000"/>
                </a:solidFill>
              </a:rPr>
              <a:t>Quando un oggetto si muove rispetto a noi ci risulta più corto di quando è fermo.</a:t>
            </a:r>
          </a:p>
          <a:p>
            <a:pPr algn="l"/>
            <a:endParaRPr lang="it-IT" sz="2400" dirty="0" smtClean="0">
              <a:solidFill>
                <a:schemeClr val="tx1"/>
              </a:solidFill>
            </a:endParaRPr>
          </a:p>
          <a:p>
            <a:pPr algn="l"/>
            <a:endParaRPr lang="it-IT" sz="4000" dirty="0" smtClean="0">
              <a:solidFill>
                <a:schemeClr val="tx1"/>
              </a:solidFill>
            </a:endParaRPr>
          </a:p>
          <a:p>
            <a:pPr algn="l"/>
            <a:endParaRPr lang="it-IT" sz="2800" dirty="0">
              <a:solidFill>
                <a:schemeClr val="tx1"/>
              </a:solidFill>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7" name="Rectangle 3"/>
          <p:cNvSpPr>
            <a:spLocks noChangeArrowheads="1"/>
          </p:cNvSpPr>
          <p:nvPr/>
        </p:nvSpPr>
        <p:spPr bwMode="auto">
          <a:xfrm>
            <a:off x="0" y="971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25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2534" name="Rectangle 6"/>
          <p:cNvSpPr>
            <a:spLocks noChangeArrowheads="1"/>
          </p:cNvSpPr>
          <p:nvPr/>
        </p:nvSpPr>
        <p:spPr bwMode="auto">
          <a:xfrm>
            <a:off x="0" y="2171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31747" name="Object 3"/>
          <p:cNvGraphicFramePr>
            <a:graphicFrameLocks noChangeAspect="1"/>
          </p:cNvGraphicFramePr>
          <p:nvPr/>
        </p:nvGraphicFramePr>
        <p:xfrm>
          <a:off x="3779912" y="2060848"/>
          <a:ext cx="1728192" cy="874764"/>
        </p:xfrm>
        <a:graphic>
          <a:graphicData uri="http://schemas.openxmlformats.org/presentationml/2006/ole">
            <p:oleObj spid="_x0000_s32770" name="Equazione" r:id="rId3" imgW="1028520" imgH="520560" progId="Equation.3">
              <p:embed/>
            </p:oleObj>
          </a:graphicData>
        </a:graphic>
      </p:graphicFrame>
      <p:graphicFrame>
        <p:nvGraphicFramePr>
          <p:cNvPr id="31748" name="Object 4"/>
          <p:cNvGraphicFramePr>
            <a:graphicFrameLocks noChangeAspect="1"/>
          </p:cNvGraphicFramePr>
          <p:nvPr/>
        </p:nvGraphicFramePr>
        <p:xfrm>
          <a:off x="2339752" y="3573016"/>
          <a:ext cx="4930776" cy="874713"/>
        </p:xfrm>
        <a:graphic>
          <a:graphicData uri="http://schemas.openxmlformats.org/presentationml/2006/ole">
            <p:oleObj spid="_x0000_s32771" name="Equazione" r:id="rId4" imgW="2933640" imgH="520560" progId="Equation.3">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0"/>
            <a:ext cx="7772400" cy="1470025"/>
          </a:xfrm>
        </p:spPr>
        <p:txBody>
          <a:bodyPr>
            <a:normAutofit/>
          </a:bodyPr>
          <a:lstStyle/>
          <a:p>
            <a:r>
              <a:rPr lang="it-IT" sz="3200" b="1" dirty="0" smtClean="0">
                <a:solidFill>
                  <a:srgbClr val="FF0000"/>
                </a:solidFill>
              </a:rPr>
              <a:t>Dilatazione degli Intervalli Temporali</a:t>
            </a:r>
            <a:endParaRPr lang="it-IT" sz="3200" b="1" dirty="0">
              <a:solidFill>
                <a:srgbClr val="FF0000"/>
              </a:solidFill>
            </a:endParaRPr>
          </a:p>
        </p:txBody>
      </p:sp>
      <p:sp>
        <p:nvSpPr>
          <p:cNvPr id="3" name="Sottotitolo 2"/>
          <p:cNvSpPr>
            <a:spLocks noGrp="1"/>
          </p:cNvSpPr>
          <p:nvPr>
            <p:ph type="subTitle" idx="1"/>
          </p:nvPr>
        </p:nvSpPr>
        <p:spPr>
          <a:xfrm>
            <a:off x="395536" y="1124744"/>
            <a:ext cx="8424936" cy="5256584"/>
          </a:xfrm>
        </p:spPr>
        <p:txBody>
          <a:bodyPr>
            <a:normAutofit fontScale="92500"/>
          </a:bodyPr>
          <a:lstStyle/>
          <a:p>
            <a:pPr algn="l"/>
            <a:r>
              <a:rPr lang="it-IT" sz="2400" dirty="0" smtClean="0">
                <a:solidFill>
                  <a:schemeClr val="tx1"/>
                </a:solidFill>
              </a:rPr>
              <a:t>Uno stesso fenomeno di durata </a:t>
            </a:r>
            <a:r>
              <a:rPr lang="it-IT" sz="2400" i="1" dirty="0" smtClean="0">
                <a:solidFill>
                  <a:schemeClr val="tx1"/>
                </a:solidFill>
              </a:rPr>
              <a:t>T, </a:t>
            </a:r>
            <a:r>
              <a:rPr lang="it-IT" sz="2400" dirty="0" smtClean="0">
                <a:solidFill>
                  <a:schemeClr val="tx1"/>
                </a:solidFill>
              </a:rPr>
              <a:t>che accade in un riferimento </a:t>
            </a:r>
            <a:r>
              <a:rPr lang="it-IT" sz="2400" i="1" dirty="0" smtClean="0">
                <a:solidFill>
                  <a:schemeClr val="tx1"/>
                </a:solidFill>
              </a:rPr>
              <a:t>K</a:t>
            </a:r>
            <a:r>
              <a:rPr lang="it-IT" sz="2400" dirty="0" smtClean="0">
                <a:solidFill>
                  <a:schemeClr val="tx1"/>
                </a:solidFill>
              </a:rPr>
              <a:t>, assume durata </a:t>
            </a:r>
            <a:r>
              <a:rPr lang="it-IT" sz="2400" i="1" dirty="0" smtClean="0">
                <a:solidFill>
                  <a:schemeClr val="tx1"/>
                </a:solidFill>
              </a:rPr>
              <a:t>T’</a:t>
            </a:r>
            <a:r>
              <a:rPr lang="it-IT" sz="2400" dirty="0" smtClean="0">
                <a:solidFill>
                  <a:schemeClr val="tx1"/>
                </a:solidFill>
              </a:rPr>
              <a:t> in un riferimento </a:t>
            </a:r>
            <a:r>
              <a:rPr lang="it-IT" sz="2400" i="1" dirty="0" smtClean="0">
                <a:solidFill>
                  <a:schemeClr val="tx1"/>
                </a:solidFill>
              </a:rPr>
              <a:t>K’</a:t>
            </a:r>
            <a:r>
              <a:rPr lang="it-IT" sz="2400" dirty="0" smtClean="0">
                <a:solidFill>
                  <a:schemeClr val="tx1"/>
                </a:solidFill>
              </a:rPr>
              <a:t> in moto rispetto al primo</a:t>
            </a:r>
          </a:p>
          <a:p>
            <a:pPr algn="l"/>
            <a:r>
              <a:rPr lang="it-IT" sz="2400" dirty="0" smtClean="0">
                <a:solidFill>
                  <a:schemeClr val="tx1"/>
                </a:solidFill>
              </a:rPr>
              <a:t> </a:t>
            </a:r>
          </a:p>
          <a:p>
            <a:pPr algn="l"/>
            <a:endParaRPr lang="it-IT" sz="2400" dirty="0" smtClean="0">
              <a:solidFill>
                <a:schemeClr val="tx1"/>
              </a:solidFill>
            </a:endParaRPr>
          </a:p>
          <a:p>
            <a:pPr algn="l"/>
            <a:endParaRPr lang="it-IT" sz="2400" dirty="0" smtClean="0">
              <a:solidFill>
                <a:schemeClr val="tx1"/>
              </a:solidFill>
            </a:endParaRPr>
          </a:p>
          <a:p>
            <a:pPr algn="l"/>
            <a:r>
              <a:rPr lang="it-IT" sz="2400" dirty="0" smtClean="0">
                <a:solidFill>
                  <a:schemeClr val="tx1"/>
                </a:solidFill>
              </a:rPr>
              <a:t>Ad esempio, sul treno fantastico di prima si avrebbe: </a:t>
            </a:r>
          </a:p>
          <a:p>
            <a:pPr algn="l"/>
            <a:endParaRPr lang="it-IT" sz="2400" dirty="0" smtClean="0">
              <a:solidFill>
                <a:schemeClr val="tx1"/>
              </a:solidFill>
            </a:endParaRPr>
          </a:p>
          <a:p>
            <a:pPr algn="l"/>
            <a:endParaRPr lang="it-IT" sz="2400" dirty="0" smtClean="0">
              <a:solidFill>
                <a:schemeClr val="tx1"/>
              </a:solidFill>
            </a:endParaRPr>
          </a:p>
          <a:p>
            <a:pPr algn="l"/>
            <a:endParaRPr lang="it-IT" sz="2400" dirty="0" smtClean="0">
              <a:solidFill>
                <a:schemeClr val="tx1"/>
              </a:solidFill>
            </a:endParaRPr>
          </a:p>
          <a:p>
            <a:pPr algn="l"/>
            <a:r>
              <a:rPr lang="it-IT" sz="2400" dirty="0" smtClean="0">
                <a:solidFill>
                  <a:schemeClr val="tx1"/>
                </a:solidFill>
              </a:rPr>
              <a:t>Ovvero, se un fenomeno visto dai binari dura 1 secondo, per chi si trova sul treno dura invece 1,667 secondi, cioè 0,667 secondi in più. </a:t>
            </a:r>
          </a:p>
          <a:p>
            <a:pPr algn="l"/>
            <a:r>
              <a:rPr lang="it-IT" sz="2400" b="1" dirty="0" smtClean="0">
                <a:solidFill>
                  <a:srgbClr val="FF0000"/>
                </a:solidFill>
              </a:rPr>
              <a:t>I viaggiatori vedono così rallentare gli orologi di coloro che sono fermi. </a:t>
            </a:r>
          </a:p>
          <a:p>
            <a:pPr algn="l"/>
            <a:endParaRPr lang="it-IT" sz="2400" dirty="0" smtClean="0">
              <a:solidFill>
                <a:schemeClr val="tx1"/>
              </a:solidFill>
            </a:endParaRPr>
          </a:p>
          <a:p>
            <a:pPr algn="l"/>
            <a:endParaRPr lang="it-IT" sz="4000" dirty="0" smtClean="0">
              <a:solidFill>
                <a:schemeClr val="tx1"/>
              </a:solidFill>
            </a:endParaRPr>
          </a:p>
          <a:p>
            <a:pPr algn="l"/>
            <a:endParaRPr lang="it-IT" sz="2800" dirty="0">
              <a:solidFill>
                <a:schemeClr val="tx1"/>
              </a:solidFill>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7" name="Rectangle 3"/>
          <p:cNvSpPr>
            <a:spLocks noChangeArrowheads="1"/>
          </p:cNvSpPr>
          <p:nvPr/>
        </p:nvSpPr>
        <p:spPr bwMode="auto">
          <a:xfrm>
            <a:off x="0" y="971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25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2534" name="Rectangle 6"/>
          <p:cNvSpPr>
            <a:spLocks noChangeArrowheads="1"/>
          </p:cNvSpPr>
          <p:nvPr/>
        </p:nvSpPr>
        <p:spPr bwMode="auto">
          <a:xfrm>
            <a:off x="0" y="2171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31747" name="Object 3"/>
          <p:cNvGraphicFramePr>
            <a:graphicFrameLocks noChangeAspect="1"/>
          </p:cNvGraphicFramePr>
          <p:nvPr/>
        </p:nvGraphicFramePr>
        <p:xfrm>
          <a:off x="3854450" y="1901825"/>
          <a:ext cx="1579563" cy="1193800"/>
        </p:xfrm>
        <a:graphic>
          <a:graphicData uri="http://schemas.openxmlformats.org/presentationml/2006/ole">
            <p:oleObj spid="_x0000_s33794" name="Equazione" r:id="rId3" imgW="939600" imgH="711000" progId="Equation.3">
              <p:embed/>
            </p:oleObj>
          </a:graphicData>
        </a:graphic>
      </p:graphicFrame>
      <p:graphicFrame>
        <p:nvGraphicFramePr>
          <p:cNvPr id="31748" name="Object 4"/>
          <p:cNvGraphicFramePr>
            <a:graphicFrameLocks noChangeAspect="1"/>
          </p:cNvGraphicFramePr>
          <p:nvPr/>
        </p:nvGraphicFramePr>
        <p:xfrm>
          <a:off x="2287588" y="3414713"/>
          <a:ext cx="5037137" cy="1193800"/>
        </p:xfrm>
        <a:graphic>
          <a:graphicData uri="http://schemas.openxmlformats.org/presentationml/2006/ole">
            <p:oleObj spid="_x0000_s33795" name="Equazione" r:id="rId4" imgW="2997000" imgH="711000" progId="Equation.3">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0"/>
            <a:ext cx="7772400" cy="1470025"/>
          </a:xfrm>
        </p:spPr>
        <p:txBody>
          <a:bodyPr>
            <a:normAutofit/>
          </a:bodyPr>
          <a:lstStyle/>
          <a:p>
            <a:r>
              <a:rPr lang="it-IT" sz="4000" b="1" dirty="0" smtClean="0">
                <a:solidFill>
                  <a:srgbClr val="FF0000"/>
                </a:solidFill>
              </a:rPr>
              <a:t>Contesto</a:t>
            </a:r>
            <a:endParaRPr lang="it-IT" sz="4000" b="1" dirty="0">
              <a:solidFill>
                <a:srgbClr val="FF0000"/>
              </a:solidFill>
            </a:endParaRPr>
          </a:p>
        </p:txBody>
      </p:sp>
      <p:sp>
        <p:nvSpPr>
          <p:cNvPr id="3" name="Sottotitolo 2"/>
          <p:cNvSpPr>
            <a:spLocks noGrp="1"/>
          </p:cNvSpPr>
          <p:nvPr>
            <p:ph type="subTitle" idx="1"/>
          </p:nvPr>
        </p:nvSpPr>
        <p:spPr>
          <a:xfrm>
            <a:off x="683568" y="1052736"/>
            <a:ext cx="7776864" cy="5112568"/>
          </a:xfrm>
        </p:spPr>
        <p:txBody>
          <a:bodyPr>
            <a:normAutofit/>
          </a:bodyPr>
          <a:lstStyle/>
          <a:p>
            <a:r>
              <a:rPr lang="it-IT" dirty="0" smtClean="0">
                <a:solidFill>
                  <a:schemeClr val="tx1"/>
                </a:solidFill>
              </a:rPr>
              <a:t>Alla </a:t>
            </a:r>
            <a:r>
              <a:rPr lang="it-IT" dirty="0">
                <a:solidFill>
                  <a:schemeClr val="tx1"/>
                </a:solidFill>
              </a:rPr>
              <a:t>fine dell’800 </a:t>
            </a:r>
            <a:r>
              <a:rPr lang="it-IT" dirty="0" smtClean="0">
                <a:solidFill>
                  <a:schemeClr val="tx1"/>
                </a:solidFill>
              </a:rPr>
              <a:t>nel campo della Fisica era </a:t>
            </a:r>
            <a:r>
              <a:rPr lang="it-IT" dirty="0">
                <a:solidFill>
                  <a:schemeClr val="tx1"/>
                </a:solidFill>
              </a:rPr>
              <a:t>tutto chiaro: i fenomeni elettrici, quelli magnetici e quelli luminosi erano </a:t>
            </a:r>
            <a:r>
              <a:rPr lang="it-IT" dirty="0" smtClean="0">
                <a:solidFill>
                  <a:schemeClr val="tx1"/>
                </a:solidFill>
              </a:rPr>
              <a:t>stati unificati e potevano essere considerati aspetti </a:t>
            </a:r>
            <a:r>
              <a:rPr lang="it-IT" dirty="0">
                <a:solidFill>
                  <a:schemeClr val="tx1"/>
                </a:solidFill>
              </a:rPr>
              <a:t>della medesima realtà, denominata </a:t>
            </a:r>
            <a:r>
              <a:rPr lang="it-IT" b="1" dirty="0">
                <a:solidFill>
                  <a:schemeClr val="tx1"/>
                </a:solidFill>
              </a:rPr>
              <a:t>campo elettromagnetico</a:t>
            </a:r>
            <a:r>
              <a:rPr lang="it-IT" dirty="0">
                <a:solidFill>
                  <a:schemeClr val="tx1"/>
                </a:solidFill>
              </a:rPr>
              <a:t>. </a:t>
            </a:r>
          </a:p>
          <a:p>
            <a:r>
              <a:rPr lang="it-IT" dirty="0" smtClean="0">
                <a:solidFill>
                  <a:schemeClr val="tx1"/>
                </a:solidFill>
              </a:rPr>
              <a:t/>
            </a:r>
            <a:br>
              <a:rPr lang="it-IT" dirty="0" smtClean="0">
                <a:solidFill>
                  <a:schemeClr val="tx1"/>
                </a:solidFill>
              </a:rPr>
            </a:br>
            <a:r>
              <a:rPr lang="it-IT" b="1" dirty="0" smtClean="0">
                <a:solidFill>
                  <a:schemeClr val="tx1"/>
                </a:solidFill>
              </a:rPr>
              <a:t>Sembrava </a:t>
            </a:r>
            <a:r>
              <a:rPr lang="it-IT" b="1" dirty="0">
                <a:solidFill>
                  <a:schemeClr val="tx1"/>
                </a:solidFill>
              </a:rPr>
              <a:t>così che in fisica fosse rimasto poco altro da scoprire.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0"/>
            <a:ext cx="7772400" cy="1470025"/>
          </a:xfrm>
        </p:spPr>
        <p:txBody>
          <a:bodyPr>
            <a:normAutofit/>
          </a:bodyPr>
          <a:lstStyle/>
          <a:p>
            <a:r>
              <a:rPr lang="it-IT" sz="4000" b="1" dirty="0" smtClean="0">
                <a:solidFill>
                  <a:srgbClr val="FF0000"/>
                </a:solidFill>
              </a:rPr>
              <a:t>La relatività secondo Galileo (1632)</a:t>
            </a:r>
            <a:endParaRPr lang="it-IT" sz="4000" b="1" dirty="0">
              <a:solidFill>
                <a:srgbClr val="FF0000"/>
              </a:solidFill>
            </a:endParaRPr>
          </a:p>
        </p:txBody>
      </p:sp>
      <p:sp>
        <p:nvSpPr>
          <p:cNvPr id="3" name="Sottotitolo 2"/>
          <p:cNvSpPr>
            <a:spLocks noGrp="1"/>
          </p:cNvSpPr>
          <p:nvPr>
            <p:ph type="subTitle" idx="1"/>
          </p:nvPr>
        </p:nvSpPr>
        <p:spPr>
          <a:xfrm>
            <a:off x="683568" y="1340768"/>
            <a:ext cx="7776864" cy="4824536"/>
          </a:xfrm>
        </p:spPr>
        <p:txBody>
          <a:bodyPr>
            <a:normAutofit/>
          </a:bodyPr>
          <a:lstStyle/>
          <a:p>
            <a:r>
              <a:rPr lang="it-IT" b="1" i="1" dirty="0" smtClean="0">
                <a:solidFill>
                  <a:schemeClr val="tx1"/>
                </a:solidFill>
              </a:rPr>
              <a:t>Principio </a:t>
            </a:r>
            <a:r>
              <a:rPr lang="it-IT" b="1" i="1" dirty="0">
                <a:solidFill>
                  <a:schemeClr val="tx1"/>
                </a:solidFill>
              </a:rPr>
              <a:t>di relatività </a:t>
            </a:r>
            <a:r>
              <a:rPr lang="it-IT" b="1" i="1" dirty="0" smtClean="0">
                <a:solidFill>
                  <a:schemeClr val="tx1"/>
                </a:solidFill>
              </a:rPr>
              <a:t>galileiano</a:t>
            </a:r>
            <a:endParaRPr lang="it-IT" b="1" dirty="0">
              <a:solidFill>
                <a:schemeClr val="tx1"/>
              </a:solidFill>
            </a:endParaRPr>
          </a:p>
          <a:p>
            <a:r>
              <a:rPr lang="it-IT" dirty="0" smtClean="0">
                <a:solidFill>
                  <a:schemeClr val="tx1"/>
                </a:solidFill>
              </a:rPr>
              <a:t>“è </a:t>
            </a:r>
            <a:r>
              <a:rPr lang="it-IT" dirty="0">
                <a:solidFill>
                  <a:schemeClr val="tx1"/>
                </a:solidFill>
              </a:rPr>
              <a:t>impossibile distinguere, sulla base di misure meccaniche, un sistema in moto rettilineo uniforme da uno in quiete</a:t>
            </a:r>
            <a:r>
              <a:rPr lang="it-IT" dirty="0" smtClean="0">
                <a:solidFill>
                  <a:schemeClr val="tx1"/>
                </a:solidFill>
              </a:rPr>
              <a:t>.”</a:t>
            </a:r>
          </a:p>
          <a:p>
            <a:pPr algn="l"/>
            <a:r>
              <a:rPr lang="it-IT" sz="2800" dirty="0">
                <a:solidFill>
                  <a:schemeClr val="tx1"/>
                </a:solidFill>
              </a:rPr>
              <a:t>Nel 1632 nell’opera “discorsi e dimostrazioni intorno a due nuove scienze” Galileo suggerì che tutte le leggi fisiche siano le stesse indipendentemente dallo stato di moto, finché la velocità a cui ci si sposta resta costante.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0"/>
            <a:ext cx="7772400" cy="1470025"/>
          </a:xfrm>
        </p:spPr>
        <p:txBody>
          <a:bodyPr>
            <a:normAutofit/>
          </a:bodyPr>
          <a:lstStyle/>
          <a:p>
            <a:r>
              <a:rPr lang="it-IT" sz="4000" b="1" dirty="0" smtClean="0">
                <a:solidFill>
                  <a:srgbClr val="FF0000"/>
                </a:solidFill>
              </a:rPr>
              <a:t>Le trasformazioni Galileiane</a:t>
            </a:r>
            <a:endParaRPr lang="it-IT" sz="4000" b="1" dirty="0">
              <a:solidFill>
                <a:srgbClr val="FF0000"/>
              </a:solidFill>
            </a:endParaRPr>
          </a:p>
        </p:txBody>
      </p:sp>
      <p:sp>
        <p:nvSpPr>
          <p:cNvPr id="3" name="Sottotitolo 2"/>
          <p:cNvSpPr>
            <a:spLocks noGrp="1"/>
          </p:cNvSpPr>
          <p:nvPr>
            <p:ph type="subTitle" idx="1"/>
          </p:nvPr>
        </p:nvSpPr>
        <p:spPr>
          <a:xfrm>
            <a:off x="395536" y="1124744"/>
            <a:ext cx="8208912" cy="2088232"/>
          </a:xfrm>
        </p:spPr>
        <p:txBody>
          <a:bodyPr>
            <a:normAutofit/>
          </a:bodyPr>
          <a:lstStyle/>
          <a:p>
            <a:pPr algn="l"/>
            <a:r>
              <a:rPr lang="it-IT" sz="2400" dirty="0" smtClean="0">
                <a:solidFill>
                  <a:schemeClr val="tx1"/>
                </a:solidFill>
              </a:rPr>
              <a:t>Siano dati due sistemi di riferimento </a:t>
            </a:r>
            <a:r>
              <a:rPr lang="it-IT" sz="2400" dirty="0">
                <a:solidFill>
                  <a:schemeClr val="tx1"/>
                </a:solidFill>
              </a:rPr>
              <a:t>inerziali, </a:t>
            </a:r>
            <a:r>
              <a:rPr lang="it-IT" sz="2400" dirty="0" smtClean="0">
                <a:solidFill>
                  <a:schemeClr val="tx1"/>
                </a:solidFill>
              </a:rPr>
              <a:t>K e K’, il </a:t>
            </a:r>
            <a:r>
              <a:rPr lang="it-IT" sz="2400" dirty="0">
                <a:solidFill>
                  <a:schemeClr val="tx1"/>
                </a:solidFill>
              </a:rPr>
              <a:t>secondo </a:t>
            </a:r>
            <a:r>
              <a:rPr lang="it-IT" sz="2400" dirty="0" smtClean="0">
                <a:solidFill>
                  <a:schemeClr val="tx1"/>
                </a:solidFill>
              </a:rPr>
              <a:t>viaggiante rispetto </a:t>
            </a:r>
            <a:r>
              <a:rPr lang="it-IT" sz="2400" dirty="0">
                <a:solidFill>
                  <a:schemeClr val="tx1"/>
                </a:solidFill>
              </a:rPr>
              <a:t>al </a:t>
            </a:r>
            <a:r>
              <a:rPr lang="it-IT" sz="2400" dirty="0" smtClean="0">
                <a:solidFill>
                  <a:schemeClr val="tx1"/>
                </a:solidFill>
              </a:rPr>
              <a:t>primo con una velocità </a:t>
            </a:r>
            <a:r>
              <a:rPr lang="it-IT" sz="2400" i="1" dirty="0" smtClean="0">
                <a:solidFill>
                  <a:schemeClr val="tx1"/>
                </a:solidFill>
              </a:rPr>
              <a:t>V</a:t>
            </a:r>
            <a:r>
              <a:rPr lang="it-IT" sz="2400" dirty="0" smtClean="0">
                <a:solidFill>
                  <a:schemeClr val="tx1"/>
                </a:solidFill>
              </a:rPr>
              <a:t>, </a:t>
            </a:r>
            <a:r>
              <a:rPr lang="it-IT" sz="2400" dirty="0">
                <a:solidFill>
                  <a:schemeClr val="tx1"/>
                </a:solidFill>
              </a:rPr>
              <a:t>scorrendo lungo l’asse x in modo che x e x’ coincidano. Nel momento in cui le due origini O e O’ corrispondono, gli orologi dei due sistemi si fanno scattare di modo che  t = t’ = 0</a:t>
            </a:r>
            <a:r>
              <a:rPr lang="it-IT" sz="2400" dirty="0" smtClean="0">
                <a:solidFill>
                  <a:schemeClr val="tx1"/>
                </a:solidFill>
              </a:rPr>
              <a:t>.</a:t>
            </a:r>
            <a:endParaRPr lang="it-IT" sz="2800" dirty="0">
              <a:solidFill>
                <a:schemeClr val="tx1"/>
              </a:solidFill>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7" name="Rectangle 3"/>
          <p:cNvSpPr>
            <a:spLocks noChangeArrowheads="1"/>
          </p:cNvSpPr>
          <p:nvPr/>
        </p:nvSpPr>
        <p:spPr bwMode="auto">
          <a:xfrm>
            <a:off x="0" y="971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pic>
        <p:nvPicPr>
          <p:cNvPr id="9" name="Picture 2" descr="http://www.batmath.it/fisica/a_relativita/images/galil/galil.3.gif"/>
          <p:cNvPicPr>
            <a:picLocks noChangeAspect="1" noChangeArrowheads="1"/>
          </p:cNvPicPr>
          <p:nvPr/>
        </p:nvPicPr>
        <p:blipFill>
          <a:blip r:embed="rId2" cstate="print"/>
          <a:srcRect/>
          <a:stretch>
            <a:fillRect/>
          </a:stretch>
        </p:blipFill>
        <p:spPr bwMode="auto">
          <a:xfrm>
            <a:off x="1835696" y="3068960"/>
            <a:ext cx="5317514" cy="345638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0"/>
            <a:ext cx="7772400" cy="1470025"/>
          </a:xfrm>
        </p:spPr>
        <p:txBody>
          <a:bodyPr>
            <a:normAutofit/>
          </a:bodyPr>
          <a:lstStyle/>
          <a:p>
            <a:r>
              <a:rPr lang="it-IT" sz="4000" b="1" dirty="0" smtClean="0">
                <a:solidFill>
                  <a:srgbClr val="FF0000"/>
                </a:solidFill>
              </a:rPr>
              <a:t>Le trasformazioni Galileiane</a:t>
            </a:r>
            <a:endParaRPr lang="it-IT" sz="4000" b="1" dirty="0">
              <a:solidFill>
                <a:srgbClr val="FF0000"/>
              </a:solidFill>
            </a:endParaRPr>
          </a:p>
        </p:txBody>
      </p:sp>
      <p:sp>
        <p:nvSpPr>
          <p:cNvPr id="3" name="Sottotitolo 2"/>
          <p:cNvSpPr>
            <a:spLocks noGrp="1"/>
          </p:cNvSpPr>
          <p:nvPr>
            <p:ph type="subTitle" idx="1"/>
          </p:nvPr>
        </p:nvSpPr>
        <p:spPr>
          <a:xfrm>
            <a:off x="395536" y="1124744"/>
            <a:ext cx="8208912" cy="1296144"/>
          </a:xfrm>
        </p:spPr>
        <p:txBody>
          <a:bodyPr>
            <a:normAutofit/>
          </a:bodyPr>
          <a:lstStyle/>
          <a:p>
            <a:pPr algn="l"/>
            <a:r>
              <a:rPr lang="it-IT" sz="2400" dirty="0" smtClean="0">
                <a:solidFill>
                  <a:schemeClr val="tx1"/>
                </a:solidFill>
              </a:rPr>
              <a:t>Le </a:t>
            </a:r>
            <a:r>
              <a:rPr lang="it-IT" sz="2400" i="1" dirty="0" smtClean="0">
                <a:solidFill>
                  <a:schemeClr val="tx1"/>
                </a:solidFill>
              </a:rPr>
              <a:t>trasformazioni galileiane</a:t>
            </a:r>
            <a:r>
              <a:rPr lang="it-IT" sz="2400" dirty="0" smtClean="0">
                <a:solidFill>
                  <a:schemeClr val="tx1"/>
                </a:solidFill>
              </a:rPr>
              <a:t> consentono di passare dalle coordinate  </a:t>
            </a:r>
            <a:r>
              <a:rPr lang="it-IT" sz="2400" i="1" dirty="0" smtClean="0">
                <a:solidFill>
                  <a:schemeClr val="tx1"/>
                </a:solidFill>
              </a:rPr>
              <a:t>(x, y, z, t)</a:t>
            </a:r>
            <a:r>
              <a:rPr lang="it-IT" sz="2400" dirty="0" smtClean="0">
                <a:solidFill>
                  <a:schemeClr val="tx1"/>
                </a:solidFill>
              </a:rPr>
              <a:t> del primo sistema </a:t>
            </a:r>
            <a:r>
              <a:rPr lang="it-IT" sz="2400" i="1" dirty="0" smtClean="0">
                <a:solidFill>
                  <a:schemeClr val="tx1"/>
                </a:solidFill>
              </a:rPr>
              <a:t>K</a:t>
            </a:r>
            <a:r>
              <a:rPr lang="it-IT" sz="2400" dirty="0" smtClean="0">
                <a:solidFill>
                  <a:schemeClr val="tx1"/>
                </a:solidFill>
              </a:rPr>
              <a:t> a quelle </a:t>
            </a:r>
            <a:r>
              <a:rPr lang="it-IT" sz="2400" i="1" dirty="0" smtClean="0">
                <a:solidFill>
                  <a:schemeClr val="tx1"/>
                </a:solidFill>
              </a:rPr>
              <a:t>(x’, y’, z’, t’)</a:t>
            </a:r>
            <a:r>
              <a:rPr lang="it-IT" sz="2400" dirty="0" smtClean="0">
                <a:solidFill>
                  <a:schemeClr val="tx1"/>
                </a:solidFill>
              </a:rPr>
              <a:t> del secondo sistema </a:t>
            </a:r>
            <a:r>
              <a:rPr lang="it-IT" sz="2400" i="1" dirty="0" smtClean="0">
                <a:solidFill>
                  <a:schemeClr val="tx1"/>
                </a:solidFill>
              </a:rPr>
              <a:t>K’</a:t>
            </a:r>
            <a:r>
              <a:rPr lang="it-IT" sz="2400" dirty="0" smtClean="0">
                <a:solidFill>
                  <a:schemeClr val="tx1"/>
                </a:solidFill>
              </a:rPr>
              <a:t> .</a:t>
            </a:r>
          </a:p>
          <a:p>
            <a:pPr algn="l"/>
            <a:endParaRPr lang="it-IT" sz="4000" dirty="0" smtClean="0">
              <a:solidFill>
                <a:schemeClr val="tx1"/>
              </a:solidFill>
            </a:endParaRPr>
          </a:p>
          <a:p>
            <a:pPr algn="l"/>
            <a:endParaRPr lang="it-IT" sz="2800" dirty="0">
              <a:solidFill>
                <a:schemeClr val="tx1"/>
              </a:solidFill>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1025" name="Object 1"/>
          <p:cNvGraphicFramePr>
            <a:graphicFrameLocks noChangeAspect="1"/>
          </p:cNvGraphicFramePr>
          <p:nvPr/>
        </p:nvGraphicFramePr>
        <p:xfrm>
          <a:off x="3635896" y="1988840"/>
          <a:ext cx="1887537" cy="2352675"/>
        </p:xfrm>
        <a:graphic>
          <a:graphicData uri="http://schemas.openxmlformats.org/presentationml/2006/ole">
            <p:oleObj spid="_x0000_s1025" name="Equazione" r:id="rId3" imgW="711000" imgH="914400" progId="Equation.3">
              <p:embed/>
            </p:oleObj>
          </a:graphicData>
        </a:graphic>
      </p:graphicFrame>
      <p:sp>
        <p:nvSpPr>
          <p:cNvPr id="1027" name="Rectangle 3"/>
          <p:cNvSpPr>
            <a:spLocks noChangeArrowheads="1"/>
          </p:cNvSpPr>
          <p:nvPr/>
        </p:nvSpPr>
        <p:spPr bwMode="auto">
          <a:xfrm>
            <a:off x="0" y="971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 name="CasellaDiTesto 6"/>
          <p:cNvSpPr txBox="1"/>
          <p:nvPr/>
        </p:nvSpPr>
        <p:spPr>
          <a:xfrm>
            <a:off x="539552" y="4581128"/>
            <a:ext cx="7920880" cy="1200329"/>
          </a:xfrm>
          <a:prstGeom prst="rect">
            <a:avLst/>
          </a:prstGeom>
          <a:noFill/>
        </p:spPr>
        <p:txBody>
          <a:bodyPr wrap="square" rtlCol="0">
            <a:spAutoFit/>
          </a:bodyPr>
          <a:lstStyle/>
          <a:p>
            <a:r>
              <a:rPr lang="it-IT" sz="2400" dirty="0" smtClean="0"/>
              <a:t>Dalle trasformazioni galileiane si ricava la Legge di composizione delle velocità:</a:t>
            </a:r>
            <a:br>
              <a:rPr lang="it-IT" sz="2400" dirty="0" smtClean="0"/>
            </a:br>
            <a:endParaRPr lang="it-IT" sz="2400" dirty="0"/>
          </a:p>
        </p:txBody>
      </p:sp>
      <p:graphicFrame>
        <p:nvGraphicFramePr>
          <p:cNvPr id="1028" name="Object 4"/>
          <p:cNvGraphicFramePr>
            <a:graphicFrameLocks noChangeAspect="1"/>
          </p:cNvGraphicFramePr>
          <p:nvPr/>
        </p:nvGraphicFramePr>
        <p:xfrm>
          <a:off x="4860032" y="5229200"/>
          <a:ext cx="1550988" cy="1044575"/>
        </p:xfrm>
        <a:graphic>
          <a:graphicData uri="http://schemas.openxmlformats.org/presentationml/2006/ole">
            <p:oleObj spid="_x0000_s1028" name="Equazione" r:id="rId4" imgW="583920" imgH="40608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0"/>
            <a:ext cx="7772400" cy="1470025"/>
          </a:xfrm>
        </p:spPr>
        <p:txBody>
          <a:bodyPr>
            <a:normAutofit/>
          </a:bodyPr>
          <a:lstStyle/>
          <a:p>
            <a:r>
              <a:rPr lang="it-IT" sz="4000" b="1" dirty="0" smtClean="0">
                <a:solidFill>
                  <a:srgbClr val="FF0000"/>
                </a:solidFill>
              </a:rPr>
              <a:t>Le trasformazioni Galileiane</a:t>
            </a:r>
            <a:endParaRPr lang="it-IT" sz="4000" b="1" dirty="0">
              <a:solidFill>
                <a:srgbClr val="FF0000"/>
              </a:solidFill>
            </a:endParaRPr>
          </a:p>
        </p:txBody>
      </p:sp>
      <p:sp>
        <p:nvSpPr>
          <p:cNvPr id="3" name="Sottotitolo 2"/>
          <p:cNvSpPr>
            <a:spLocks noGrp="1"/>
          </p:cNvSpPr>
          <p:nvPr>
            <p:ph type="subTitle" idx="1"/>
          </p:nvPr>
        </p:nvSpPr>
        <p:spPr>
          <a:xfrm>
            <a:off x="683568" y="1124744"/>
            <a:ext cx="7776864" cy="3168352"/>
          </a:xfrm>
        </p:spPr>
        <p:txBody>
          <a:bodyPr>
            <a:normAutofit/>
          </a:bodyPr>
          <a:lstStyle/>
          <a:p>
            <a:pPr algn="l"/>
            <a:r>
              <a:rPr lang="it-IT" sz="2400" dirty="0" smtClean="0">
                <a:solidFill>
                  <a:schemeClr val="tx1"/>
                </a:solidFill>
              </a:rPr>
              <a:t>Si osservava come le leggi della meccanica di Newton presentavano esattamente la stessa espressione, sia in un riferimento inerziale K, sia in un riferimento inerziale K’, con velocità </a:t>
            </a:r>
            <a:r>
              <a:rPr lang="it-IT" sz="2400" i="1" dirty="0" smtClean="0">
                <a:solidFill>
                  <a:schemeClr val="tx1"/>
                </a:solidFill>
              </a:rPr>
              <a:t>v</a:t>
            </a:r>
            <a:r>
              <a:rPr lang="it-IT" sz="2400" dirty="0" smtClean="0">
                <a:solidFill>
                  <a:schemeClr val="tx1"/>
                </a:solidFill>
              </a:rPr>
              <a:t> rispetto al primo, quando si applicavano le trasformazioni galileiane.</a:t>
            </a:r>
            <a:br>
              <a:rPr lang="it-IT" sz="2400" dirty="0" smtClean="0">
                <a:solidFill>
                  <a:schemeClr val="tx1"/>
                </a:solidFill>
              </a:rPr>
            </a:br>
            <a:endParaRPr lang="it-IT" sz="600" dirty="0" smtClean="0">
              <a:solidFill>
                <a:schemeClr val="tx1"/>
              </a:solidFill>
            </a:endParaRPr>
          </a:p>
          <a:p>
            <a:pPr algn="l"/>
            <a:r>
              <a:rPr lang="it-IT" sz="2400" i="1" dirty="0" smtClean="0">
                <a:solidFill>
                  <a:schemeClr val="tx1"/>
                </a:solidFill>
              </a:rPr>
              <a:t>Si diceva quindi che le leggi della meccanica erano invarianti rispetto alle trasformazioni galileiane.</a:t>
            </a:r>
          </a:p>
          <a:p>
            <a:pPr algn="l"/>
            <a:endParaRPr lang="it-IT" sz="4000" dirty="0" smtClean="0">
              <a:solidFill>
                <a:schemeClr val="tx1"/>
              </a:solidFill>
            </a:endParaRPr>
          </a:p>
          <a:p>
            <a:pPr algn="l"/>
            <a:endParaRPr lang="it-IT" sz="2800" dirty="0">
              <a:solidFill>
                <a:schemeClr val="tx1"/>
              </a:solidFill>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7" name="Rectangle 3"/>
          <p:cNvSpPr>
            <a:spLocks noChangeArrowheads="1"/>
          </p:cNvSpPr>
          <p:nvPr/>
        </p:nvSpPr>
        <p:spPr bwMode="auto">
          <a:xfrm>
            <a:off x="0" y="971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8" name="CasellaDiTesto 7"/>
          <p:cNvSpPr txBox="1"/>
          <p:nvPr/>
        </p:nvSpPr>
        <p:spPr>
          <a:xfrm>
            <a:off x="3563888" y="4293096"/>
            <a:ext cx="2088232" cy="646331"/>
          </a:xfrm>
          <a:prstGeom prst="rect">
            <a:avLst/>
          </a:prstGeom>
          <a:noFill/>
          <a:ln w="19050">
            <a:solidFill>
              <a:schemeClr val="tx1"/>
            </a:solidFill>
          </a:ln>
        </p:spPr>
        <p:txBody>
          <a:bodyPr wrap="square" rtlCol="0">
            <a:spAutoFit/>
          </a:bodyPr>
          <a:lstStyle/>
          <a:p>
            <a:pPr algn="ctr"/>
            <a:r>
              <a:rPr lang="it-IT" dirty="0" smtClean="0"/>
              <a:t>Trasformazioni Galileiane</a:t>
            </a:r>
            <a:endParaRPr lang="it-IT" dirty="0"/>
          </a:p>
        </p:txBody>
      </p:sp>
      <p:sp>
        <p:nvSpPr>
          <p:cNvPr id="10" name="Freccia a destra 9"/>
          <p:cNvSpPr/>
          <p:nvPr/>
        </p:nvSpPr>
        <p:spPr>
          <a:xfrm>
            <a:off x="1979712" y="4437112"/>
            <a:ext cx="151216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a destra 10"/>
          <p:cNvSpPr/>
          <p:nvPr/>
        </p:nvSpPr>
        <p:spPr>
          <a:xfrm>
            <a:off x="5652120" y="4437112"/>
            <a:ext cx="151216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p:cNvSpPr txBox="1"/>
          <p:nvPr/>
        </p:nvSpPr>
        <p:spPr>
          <a:xfrm>
            <a:off x="611560" y="4293096"/>
            <a:ext cx="1224136" cy="646331"/>
          </a:xfrm>
          <a:prstGeom prst="rect">
            <a:avLst/>
          </a:prstGeom>
          <a:noFill/>
        </p:spPr>
        <p:txBody>
          <a:bodyPr wrap="square" rtlCol="0">
            <a:spAutoFit/>
          </a:bodyPr>
          <a:lstStyle/>
          <a:p>
            <a:r>
              <a:rPr lang="it-IT" dirty="0" smtClean="0"/>
              <a:t>Leggi delle Meccanica</a:t>
            </a:r>
            <a:endParaRPr lang="it-IT" dirty="0"/>
          </a:p>
        </p:txBody>
      </p:sp>
      <p:sp>
        <p:nvSpPr>
          <p:cNvPr id="13" name="CasellaDiTesto 12"/>
          <p:cNvSpPr txBox="1"/>
          <p:nvPr/>
        </p:nvSpPr>
        <p:spPr>
          <a:xfrm>
            <a:off x="7236296" y="4293096"/>
            <a:ext cx="1224136" cy="1200329"/>
          </a:xfrm>
          <a:prstGeom prst="rect">
            <a:avLst/>
          </a:prstGeom>
          <a:noFill/>
        </p:spPr>
        <p:txBody>
          <a:bodyPr wrap="square" rtlCol="0">
            <a:spAutoFit/>
          </a:bodyPr>
          <a:lstStyle/>
          <a:p>
            <a:pPr algn="ctr"/>
            <a:r>
              <a:rPr lang="it-IT" dirty="0" smtClean="0"/>
              <a:t>Leggi delle Meccanica</a:t>
            </a:r>
            <a:br>
              <a:rPr lang="it-IT" dirty="0" smtClean="0"/>
            </a:br>
            <a:r>
              <a:rPr lang="it-IT" dirty="0" smtClean="0"/>
              <a:t>(stessa forma)</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0"/>
            <a:ext cx="9144000" cy="1470025"/>
          </a:xfrm>
        </p:spPr>
        <p:txBody>
          <a:bodyPr>
            <a:normAutofit/>
          </a:bodyPr>
          <a:lstStyle/>
          <a:p>
            <a:r>
              <a:rPr lang="it-IT" sz="4000" b="1" dirty="0" smtClean="0">
                <a:solidFill>
                  <a:srgbClr val="FF0000"/>
                </a:solidFill>
              </a:rPr>
              <a:t>Qualcosa di strano in Elettromagnetismo</a:t>
            </a:r>
            <a:endParaRPr lang="it-IT" sz="4000" b="1" dirty="0">
              <a:solidFill>
                <a:srgbClr val="FF0000"/>
              </a:solidFill>
            </a:endParaRPr>
          </a:p>
        </p:txBody>
      </p:sp>
      <p:sp>
        <p:nvSpPr>
          <p:cNvPr id="3" name="Sottotitolo 2"/>
          <p:cNvSpPr>
            <a:spLocks noGrp="1"/>
          </p:cNvSpPr>
          <p:nvPr>
            <p:ph type="subTitle" idx="1"/>
          </p:nvPr>
        </p:nvSpPr>
        <p:spPr>
          <a:xfrm>
            <a:off x="611560" y="1412776"/>
            <a:ext cx="7776864" cy="2736304"/>
          </a:xfrm>
        </p:spPr>
        <p:txBody>
          <a:bodyPr>
            <a:normAutofit/>
          </a:bodyPr>
          <a:lstStyle/>
          <a:p>
            <a:pPr algn="l"/>
            <a:r>
              <a:rPr lang="it-IT" sz="2400" dirty="0" smtClean="0">
                <a:solidFill>
                  <a:schemeClr val="tx1"/>
                </a:solidFill>
              </a:rPr>
              <a:t>Le leggi newtoniane della Meccanica, le trasformazioni galileiane e il principio di relatività galileiano, erano coerenti tra loro e confermate da secoli di esperimenti, </a:t>
            </a:r>
            <a:r>
              <a:rPr lang="it-IT" sz="2400" dirty="0" err="1" smtClean="0">
                <a:solidFill>
                  <a:schemeClr val="tx1"/>
                </a:solidFill>
              </a:rPr>
              <a:t>ma…</a:t>
            </a:r>
            <a:endParaRPr lang="it-IT" sz="2400" dirty="0" smtClean="0">
              <a:solidFill>
                <a:schemeClr val="tx1"/>
              </a:solidFill>
            </a:endParaRPr>
          </a:p>
          <a:p>
            <a:pPr algn="l"/>
            <a:endParaRPr lang="it-IT" sz="600" dirty="0">
              <a:solidFill>
                <a:schemeClr val="tx1"/>
              </a:solidFill>
            </a:endParaRPr>
          </a:p>
          <a:p>
            <a:pPr algn="l"/>
            <a:r>
              <a:rPr lang="it-IT" sz="2400" u="sng" dirty="0" smtClean="0">
                <a:solidFill>
                  <a:schemeClr val="tx1"/>
                </a:solidFill>
              </a:rPr>
              <a:t>qualcosa di strano avveniva in Elettromagnetismo</a:t>
            </a:r>
            <a:r>
              <a:rPr lang="it-IT" sz="2400" dirty="0" smtClean="0">
                <a:solidFill>
                  <a:schemeClr val="tx1"/>
                </a:solidFill>
              </a:rPr>
              <a:t>:</a:t>
            </a:r>
            <a:br>
              <a:rPr lang="it-IT" sz="2400" dirty="0" smtClean="0">
                <a:solidFill>
                  <a:schemeClr val="tx1"/>
                </a:solidFill>
              </a:rPr>
            </a:br>
            <a:r>
              <a:rPr lang="it-IT" sz="2400" dirty="0" smtClean="0">
                <a:solidFill>
                  <a:schemeClr val="tx1"/>
                </a:solidFill>
              </a:rPr>
              <a:t>applicando le trasformazioni galileiane alle equazioni di Maxwell, queste cambiavano forma.</a:t>
            </a:r>
          </a:p>
          <a:p>
            <a:pPr algn="l"/>
            <a:endParaRPr lang="it-IT" sz="2800" dirty="0">
              <a:solidFill>
                <a:schemeClr val="tx1"/>
              </a:solidFill>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7" name="Rectangle 3"/>
          <p:cNvSpPr>
            <a:spLocks noChangeArrowheads="1"/>
          </p:cNvSpPr>
          <p:nvPr/>
        </p:nvSpPr>
        <p:spPr bwMode="auto">
          <a:xfrm>
            <a:off x="0" y="971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6" name="CasellaDiTesto 5"/>
          <p:cNvSpPr txBox="1"/>
          <p:nvPr/>
        </p:nvSpPr>
        <p:spPr>
          <a:xfrm>
            <a:off x="3563888" y="4293096"/>
            <a:ext cx="2088232" cy="646331"/>
          </a:xfrm>
          <a:prstGeom prst="rect">
            <a:avLst/>
          </a:prstGeom>
          <a:noFill/>
          <a:ln w="19050">
            <a:solidFill>
              <a:schemeClr val="tx1"/>
            </a:solidFill>
          </a:ln>
        </p:spPr>
        <p:txBody>
          <a:bodyPr wrap="square" rtlCol="0">
            <a:spAutoFit/>
          </a:bodyPr>
          <a:lstStyle/>
          <a:p>
            <a:pPr algn="ctr"/>
            <a:r>
              <a:rPr lang="it-IT" dirty="0" smtClean="0"/>
              <a:t>Trasformazioni Galileiane</a:t>
            </a:r>
            <a:endParaRPr lang="it-IT" dirty="0"/>
          </a:p>
        </p:txBody>
      </p:sp>
      <p:sp>
        <p:nvSpPr>
          <p:cNvPr id="7" name="Freccia a destra 6"/>
          <p:cNvSpPr/>
          <p:nvPr/>
        </p:nvSpPr>
        <p:spPr>
          <a:xfrm>
            <a:off x="1979712" y="4437112"/>
            <a:ext cx="151216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a destra 7"/>
          <p:cNvSpPr/>
          <p:nvPr/>
        </p:nvSpPr>
        <p:spPr>
          <a:xfrm>
            <a:off x="5652120" y="4437112"/>
            <a:ext cx="151216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611560" y="4293096"/>
            <a:ext cx="1224136" cy="646331"/>
          </a:xfrm>
          <a:prstGeom prst="rect">
            <a:avLst/>
          </a:prstGeom>
          <a:noFill/>
        </p:spPr>
        <p:txBody>
          <a:bodyPr wrap="square" rtlCol="0">
            <a:spAutoFit/>
          </a:bodyPr>
          <a:lstStyle/>
          <a:p>
            <a:r>
              <a:rPr lang="it-IT" dirty="0" smtClean="0"/>
              <a:t>Equazioni di Maxwell</a:t>
            </a:r>
            <a:endParaRPr lang="it-IT" dirty="0"/>
          </a:p>
        </p:txBody>
      </p:sp>
      <p:sp>
        <p:nvSpPr>
          <p:cNvPr id="10" name="CasellaDiTesto 9"/>
          <p:cNvSpPr txBox="1"/>
          <p:nvPr/>
        </p:nvSpPr>
        <p:spPr>
          <a:xfrm>
            <a:off x="7164288" y="4077072"/>
            <a:ext cx="1224136" cy="1200329"/>
          </a:xfrm>
          <a:prstGeom prst="rect">
            <a:avLst/>
          </a:prstGeom>
          <a:noFill/>
        </p:spPr>
        <p:txBody>
          <a:bodyPr wrap="square" rtlCol="0">
            <a:spAutoFit/>
          </a:bodyPr>
          <a:lstStyle/>
          <a:p>
            <a:pPr algn="ctr"/>
            <a:r>
              <a:rPr lang="it-IT" dirty="0" smtClean="0"/>
              <a:t>Equazioni diverse da quelle di Maxwell</a:t>
            </a:r>
            <a:endParaRPr lang="it-IT" dirty="0"/>
          </a:p>
        </p:txBody>
      </p:sp>
      <p:sp>
        <p:nvSpPr>
          <p:cNvPr id="11" name="Sottotitolo 2"/>
          <p:cNvSpPr txBox="1">
            <a:spLocks/>
          </p:cNvSpPr>
          <p:nvPr/>
        </p:nvSpPr>
        <p:spPr>
          <a:xfrm>
            <a:off x="683568" y="5301208"/>
            <a:ext cx="7776864" cy="1224136"/>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2400" b="0" i="0" u="none" strike="noStrike" kern="1200" cap="none" spc="0" normalizeH="0" baseline="0" noProof="0" dirty="0" smtClean="0">
                <a:ln>
                  <a:noFill/>
                </a:ln>
                <a:solidFill>
                  <a:schemeClr val="tx1"/>
                </a:solidFill>
                <a:effectLst/>
                <a:uLnTx/>
                <a:uFillTx/>
                <a:latin typeface="+mn-lt"/>
                <a:ea typeface="+mn-ea"/>
                <a:cs typeface="+mn-cs"/>
              </a:rPr>
              <a:t>Era evidente che le equazioni</a:t>
            </a:r>
            <a:r>
              <a:rPr kumimoji="0" lang="it-IT" sz="2400" b="0" i="0" u="none" strike="noStrike" kern="1200" cap="none" spc="0" normalizeH="0" noProof="0" dirty="0" smtClean="0">
                <a:ln>
                  <a:noFill/>
                </a:ln>
                <a:solidFill>
                  <a:schemeClr val="tx1"/>
                </a:solidFill>
                <a:effectLst/>
                <a:uLnTx/>
                <a:uFillTx/>
                <a:latin typeface="+mn-lt"/>
                <a:ea typeface="+mn-ea"/>
                <a:cs typeface="+mn-cs"/>
              </a:rPr>
              <a:t> di Maxwell non fossero invarianti alle trasformazioni galileiane.</a:t>
            </a:r>
            <a:endParaRPr kumimoji="0" lang="it-IT"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0"/>
            <a:ext cx="7772400" cy="1470025"/>
          </a:xfrm>
        </p:spPr>
        <p:txBody>
          <a:bodyPr>
            <a:normAutofit/>
          </a:bodyPr>
          <a:lstStyle/>
          <a:p>
            <a:r>
              <a:rPr lang="it-IT" sz="4000" b="1" dirty="0" smtClean="0">
                <a:solidFill>
                  <a:srgbClr val="FF0000"/>
                </a:solidFill>
              </a:rPr>
              <a:t>Quindi l’etere?</a:t>
            </a:r>
            <a:endParaRPr lang="it-IT" sz="4000" b="1" dirty="0">
              <a:solidFill>
                <a:srgbClr val="FF0000"/>
              </a:solidFill>
            </a:endParaRPr>
          </a:p>
        </p:txBody>
      </p:sp>
      <p:sp>
        <p:nvSpPr>
          <p:cNvPr id="3" name="Sottotitolo 2"/>
          <p:cNvSpPr>
            <a:spLocks noGrp="1"/>
          </p:cNvSpPr>
          <p:nvPr>
            <p:ph type="subTitle" idx="1"/>
          </p:nvPr>
        </p:nvSpPr>
        <p:spPr>
          <a:xfrm>
            <a:off x="683568" y="1124744"/>
            <a:ext cx="7776864" cy="4680520"/>
          </a:xfrm>
        </p:spPr>
        <p:txBody>
          <a:bodyPr>
            <a:normAutofit/>
          </a:bodyPr>
          <a:lstStyle/>
          <a:p>
            <a:pPr algn="l"/>
            <a:r>
              <a:rPr lang="it-IT" sz="2400" dirty="0" smtClean="0">
                <a:solidFill>
                  <a:schemeClr val="tx1"/>
                </a:solidFill>
              </a:rPr>
              <a:t>Fu naturale chiedersi allora in quale riferimento le equazioni dell’elettromagnetismo assumono la forma (corretta) che aveva trovato appunto Maxwell. </a:t>
            </a:r>
            <a:br>
              <a:rPr lang="it-IT" sz="2400" dirty="0" smtClean="0">
                <a:solidFill>
                  <a:schemeClr val="tx1"/>
                </a:solidFill>
              </a:rPr>
            </a:br>
            <a:r>
              <a:rPr lang="it-IT" sz="2400" dirty="0" smtClean="0">
                <a:solidFill>
                  <a:schemeClr val="tx1"/>
                </a:solidFill>
              </a:rPr>
              <a:t>La risposta fu scontata: </a:t>
            </a:r>
            <a:br>
              <a:rPr lang="it-IT" sz="2400" dirty="0" smtClean="0">
                <a:solidFill>
                  <a:schemeClr val="tx1"/>
                </a:solidFill>
              </a:rPr>
            </a:br>
            <a:r>
              <a:rPr lang="it-IT" sz="2400" u="sng" dirty="0" smtClean="0">
                <a:solidFill>
                  <a:schemeClr val="tx1"/>
                </a:solidFill>
              </a:rPr>
              <a:t>Le equazione dell’elettromagnetismo assumono la forma trovata da Maxwell nel riferimento solidale con il cosiddetto </a:t>
            </a:r>
            <a:r>
              <a:rPr lang="it-IT" sz="2400" i="1" u="sng" dirty="0" smtClean="0">
                <a:solidFill>
                  <a:schemeClr val="tx1"/>
                </a:solidFill>
              </a:rPr>
              <a:t>etere </a:t>
            </a:r>
            <a:r>
              <a:rPr lang="it-IT" sz="2400" i="1" u="sng" dirty="0">
                <a:solidFill>
                  <a:schemeClr val="tx1"/>
                </a:solidFill>
              </a:rPr>
              <a:t>cosmico</a:t>
            </a:r>
            <a:r>
              <a:rPr lang="it-IT" sz="2400" dirty="0">
                <a:solidFill>
                  <a:schemeClr val="tx1"/>
                </a:solidFill>
              </a:rPr>
              <a:t>, </a:t>
            </a:r>
            <a:r>
              <a:rPr lang="it-IT" sz="2400" dirty="0" smtClean="0">
                <a:solidFill>
                  <a:schemeClr val="tx1"/>
                </a:solidFill>
              </a:rPr>
              <a:t>il mezzo </a:t>
            </a:r>
            <a:r>
              <a:rPr lang="it-IT" sz="2400" dirty="0">
                <a:solidFill>
                  <a:schemeClr val="tx1"/>
                </a:solidFill>
              </a:rPr>
              <a:t>che avrebbe dovuto pervadere l’intero universo e consentire con le variazioni di qualche sua proprietà la propagazione delle onde elettromagnetiche</a:t>
            </a:r>
            <a:r>
              <a:rPr lang="it-IT" sz="2400" dirty="0" smtClean="0">
                <a:solidFill>
                  <a:schemeClr val="tx1"/>
                </a:solidFill>
              </a:rPr>
              <a:t>.</a:t>
            </a:r>
            <a:br>
              <a:rPr lang="it-IT" sz="2400" dirty="0" smtClean="0">
                <a:solidFill>
                  <a:schemeClr val="tx1"/>
                </a:solidFill>
              </a:rPr>
            </a:br>
            <a:r>
              <a:rPr lang="it-IT" sz="2400" dirty="0" smtClean="0">
                <a:solidFill>
                  <a:schemeClr val="tx1"/>
                </a:solidFill>
              </a:rPr>
              <a:t>Di conseguenza, quando si diceva che il valore della velocità delle onde elettromagnetiche (e della luce) era </a:t>
            </a:r>
            <a:r>
              <a:rPr lang="it-IT" sz="2400" i="1" dirty="0" smtClean="0">
                <a:solidFill>
                  <a:srgbClr val="FF0000"/>
                </a:solidFill>
              </a:rPr>
              <a:t>c, </a:t>
            </a:r>
            <a:r>
              <a:rPr lang="it-IT" sz="2400" dirty="0" smtClean="0">
                <a:solidFill>
                  <a:schemeClr val="tx1"/>
                </a:solidFill>
              </a:rPr>
              <a:t>questo sarebbe dovuto essere vero solo rispetto all’etere.</a:t>
            </a:r>
          </a:p>
          <a:p>
            <a:pPr algn="l"/>
            <a:endParaRPr lang="it-IT" sz="2800" dirty="0">
              <a:solidFill>
                <a:schemeClr val="tx1"/>
              </a:solidFill>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7" name="Rectangle 3"/>
          <p:cNvSpPr>
            <a:spLocks noChangeArrowheads="1"/>
          </p:cNvSpPr>
          <p:nvPr/>
        </p:nvSpPr>
        <p:spPr bwMode="auto">
          <a:xfrm>
            <a:off x="0" y="971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0"/>
            <a:ext cx="7772400" cy="1470025"/>
          </a:xfrm>
        </p:spPr>
        <p:txBody>
          <a:bodyPr>
            <a:normAutofit/>
          </a:bodyPr>
          <a:lstStyle/>
          <a:p>
            <a:r>
              <a:rPr lang="it-IT" sz="4000" b="1" dirty="0" err="1" smtClean="0">
                <a:solidFill>
                  <a:srgbClr val="FF0000"/>
                </a:solidFill>
              </a:rPr>
              <a:t>Michelson-Morley</a:t>
            </a:r>
            <a:r>
              <a:rPr lang="it-IT" sz="4000" b="1" dirty="0" smtClean="0">
                <a:solidFill>
                  <a:srgbClr val="FF0000"/>
                </a:solidFill>
              </a:rPr>
              <a:t>, e poi?</a:t>
            </a:r>
            <a:endParaRPr lang="it-IT" sz="4000" b="1" dirty="0">
              <a:solidFill>
                <a:srgbClr val="FF0000"/>
              </a:solidFill>
            </a:endParaRPr>
          </a:p>
        </p:txBody>
      </p:sp>
      <p:sp>
        <p:nvSpPr>
          <p:cNvPr id="3" name="Sottotitolo 2"/>
          <p:cNvSpPr>
            <a:spLocks noGrp="1"/>
          </p:cNvSpPr>
          <p:nvPr>
            <p:ph type="subTitle" idx="1"/>
          </p:nvPr>
        </p:nvSpPr>
        <p:spPr>
          <a:xfrm>
            <a:off x="683568" y="1124744"/>
            <a:ext cx="7776864" cy="4680520"/>
          </a:xfrm>
        </p:spPr>
        <p:txBody>
          <a:bodyPr>
            <a:normAutofit lnSpcReduction="10000"/>
          </a:bodyPr>
          <a:lstStyle/>
          <a:p>
            <a:pPr algn="l"/>
            <a:r>
              <a:rPr lang="it-IT" sz="2400" dirty="0" smtClean="0">
                <a:solidFill>
                  <a:schemeClr val="tx1"/>
                </a:solidFill>
              </a:rPr>
              <a:t>Se un sistema di riferimento si muoveva rispetto all’etere, la velocità della luce rispetto a questo riferimento non poteva più essere </a:t>
            </a:r>
            <a:r>
              <a:rPr lang="it-IT" sz="2400" i="1" dirty="0" smtClean="0">
                <a:solidFill>
                  <a:srgbClr val="FF0000"/>
                </a:solidFill>
              </a:rPr>
              <a:t>c, </a:t>
            </a:r>
            <a:r>
              <a:rPr lang="it-IT" sz="2400" dirty="0" smtClean="0">
                <a:solidFill>
                  <a:schemeClr val="tx1"/>
                </a:solidFill>
              </a:rPr>
              <a:t>ma un valore diverso.</a:t>
            </a:r>
            <a:br>
              <a:rPr lang="it-IT" sz="2400" dirty="0" smtClean="0">
                <a:solidFill>
                  <a:schemeClr val="tx1"/>
                </a:solidFill>
              </a:rPr>
            </a:br>
            <a:r>
              <a:rPr lang="it-IT" sz="2400" dirty="0" smtClean="0">
                <a:solidFill>
                  <a:schemeClr val="tx1"/>
                </a:solidFill>
              </a:rPr>
              <a:t>Furono fatti moltissimi  esperimenti per verificare questo, il più famoso fu quello di </a:t>
            </a:r>
            <a:r>
              <a:rPr lang="it-IT" sz="2400" dirty="0" err="1" smtClean="0">
                <a:solidFill>
                  <a:schemeClr val="tx1"/>
                </a:solidFill>
              </a:rPr>
              <a:t>Michelson-Morley</a:t>
            </a:r>
            <a:r>
              <a:rPr lang="it-IT" sz="2400" dirty="0" smtClean="0">
                <a:solidFill>
                  <a:schemeClr val="tx1"/>
                </a:solidFill>
              </a:rPr>
              <a:t> del 1887, ma furono tutti fallimentari, perché usciva sempre che</a:t>
            </a:r>
            <a:br>
              <a:rPr lang="it-IT" sz="2400" dirty="0" smtClean="0">
                <a:solidFill>
                  <a:schemeClr val="tx1"/>
                </a:solidFill>
              </a:rPr>
            </a:br>
            <a:r>
              <a:rPr lang="it-IT" sz="2400" b="1" dirty="0" smtClean="0">
                <a:solidFill>
                  <a:schemeClr val="tx1"/>
                </a:solidFill>
              </a:rPr>
              <a:t>la velocità della luce era sempre e comunque uguale a </a:t>
            </a:r>
            <a:r>
              <a:rPr lang="it-IT" sz="2400" b="1" i="1" dirty="0" smtClean="0">
                <a:solidFill>
                  <a:srgbClr val="FF0000"/>
                </a:solidFill>
              </a:rPr>
              <a:t>c, </a:t>
            </a:r>
            <a:r>
              <a:rPr lang="it-IT" sz="2400" b="1" dirty="0" smtClean="0">
                <a:solidFill>
                  <a:schemeClr val="tx1"/>
                </a:solidFill>
              </a:rPr>
              <a:t>rispetto a qualunque sistema di riferimento inerziale</a:t>
            </a:r>
            <a:r>
              <a:rPr lang="it-IT" sz="2400" dirty="0" smtClean="0">
                <a:solidFill>
                  <a:schemeClr val="tx1"/>
                </a:solidFill>
              </a:rPr>
              <a:t>.</a:t>
            </a:r>
          </a:p>
          <a:p>
            <a:pPr algn="l"/>
            <a:r>
              <a:rPr lang="it-IT" sz="2400" dirty="0" smtClean="0">
                <a:solidFill>
                  <a:schemeClr val="tx1"/>
                </a:solidFill>
              </a:rPr>
              <a:t>Si giunse così ad una fase di stallo. </a:t>
            </a:r>
            <a:br>
              <a:rPr lang="it-IT" sz="2400" dirty="0" smtClean="0">
                <a:solidFill>
                  <a:schemeClr val="tx1"/>
                </a:solidFill>
              </a:rPr>
            </a:br>
            <a:r>
              <a:rPr lang="it-IT" sz="2400" dirty="0" smtClean="0">
                <a:solidFill>
                  <a:schemeClr val="tx1"/>
                </a:solidFill>
              </a:rPr>
              <a:t>Le trasformazioni galileiano “distorcevano” le Leggi di Maxwell, le onde elettromagnetiche non rispettavano la legge di composizione delle </a:t>
            </a:r>
            <a:r>
              <a:rPr lang="it-IT" sz="2400" dirty="0" err="1" smtClean="0">
                <a:solidFill>
                  <a:schemeClr val="tx1"/>
                </a:solidFill>
              </a:rPr>
              <a:t>velocità…</a:t>
            </a:r>
            <a:r>
              <a:rPr lang="it-IT" sz="2400" dirty="0" smtClean="0">
                <a:solidFill>
                  <a:schemeClr val="tx1"/>
                </a:solidFill>
              </a:rPr>
              <a:t/>
            </a:r>
            <a:br>
              <a:rPr lang="it-IT" sz="2400" dirty="0" smtClean="0">
                <a:solidFill>
                  <a:schemeClr val="tx1"/>
                </a:solidFill>
              </a:rPr>
            </a:br>
            <a:endParaRPr lang="it-IT" sz="2400" dirty="0" smtClean="0">
              <a:solidFill>
                <a:schemeClr val="tx1"/>
              </a:solidFill>
            </a:endParaRPr>
          </a:p>
          <a:p>
            <a:pPr algn="l"/>
            <a:endParaRPr lang="it-IT" sz="2800" dirty="0">
              <a:solidFill>
                <a:schemeClr val="tx1"/>
              </a:solidFill>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7" name="Rectangle 3"/>
          <p:cNvSpPr>
            <a:spLocks noChangeArrowheads="1"/>
          </p:cNvSpPr>
          <p:nvPr/>
        </p:nvSpPr>
        <p:spPr bwMode="auto">
          <a:xfrm>
            <a:off x="0" y="971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697</Words>
  <Application>Microsoft Office PowerPoint</Application>
  <PresentationFormat>Presentazione su schermo (4:3)</PresentationFormat>
  <Paragraphs>77</Paragraphs>
  <Slides>15</Slides>
  <Notes>2</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15</vt:i4>
      </vt:variant>
    </vt:vector>
  </HeadingPairs>
  <TitlesOfParts>
    <vt:vector size="17" baseType="lpstr">
      <vt:lpstr>Tema di Office</vt:lpstr>
      <vt:lpstr>Equazione</vt:lpstr>
      <vt:lpstr>Diapositiva 1</vt:lpstr>
      <vt:lpstr>Contesto</vt:lpstr>
      <vt:lpstr>La relatività secondo Galileo (1632)</vt:lpstr>
      <vt:lpstr>Le trasformazioni Galileiane</vt:lpstr>
      <vt:lpstr>Le trasformazioni Galileiane</vt:lpstr>
      <vt:lpstr>Le trasformazioni Galileiane</vt:lpstr>
      <vt:lpstr>Qualcosa di strano in Elettromagnetismo</vt:lpstr>
      <vt:lpstr>Quindi l’etere?</vt:lpstr>
      <vt:lpstr>Michelson-Morley, e poi?</vt:lpstr>
      <vt:lpstr>e poi Einstein!</vt:lpstr>
      <vt:lpstr>Composizione delle velocità</vt:lpstr>
      <vt:lpstr>Le trasformazioni di Lorentz</vt:lpstr>
      <vt:lpstr>Conseguenze delle trasformazioni di Lorentz</vt:lpstr>
      <vt:lpstr>Contrazione delle Lunghezze</vt:lpstr>
      <vt:lpstr>Dilatazione degli Intervalli Temporali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Antonio Palladino</dc:creator>
  <cp:lastModifiedBy>Antonio Palladino</cp:lastModifiedBy>
  <cp:revision>41</cp:revision>
  <dcterms:created xsi:type="dcterms:W3CDTF">2016-06-15T13:45:10Z</dcterms:created>
  <dcterms:modified xsi:type="dcterms:W3CDTF">2016-06-17T06:03:23Z</dcterms:modified>
</cp:coreProperties>
</file>