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1" r:id="rId5"/>
    <p:sldId id="259" r:id="rId6"/>
    <p:sldId id="260" r:id="rId7"/>
    <p:sldId id="264" r:id="rId8"/>
    <p:sldId id="263" r:id="rId9"/>
    <p:sldId id="262" r:id="rId10"/>
    <p:sldId id="265" r:id="rId11"/>
    <p:sldId id="268" r:id="rId12"/>
    <p:sldId id="267" r:id="rId13"/>
    <p:sldId id="266"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4660"/>
  </p:normalViewPr>
  <p:slideViewPr>
    <p:cSldViewPr>
      <p:cViewPr varScale="1">
        <p:scale>
          <a:sx n="106" d="100"/>
          <a:sy n="106" d="100"/>
        </p:scale>
        <p:origin x="-11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D86C8A-FB79-4E31-9025-94483B03B9B4}" type="datetimeFigureOut">
              <a:rPr lang="it-IT" smtClean="0"/>
              <a:pPr/>
              <a:t>17/06/2016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6CC1F7-2457-47FA-BBF1-C554549345F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36CC1F7-2457-47FA-BBF1-C554549345F7}" type="slidenum">
              <a:rPr lang="it-IT" smtClean="0"/>
              <a:pPr/>
              <a:t>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36CC1F7-2457-47FA-BBF1-C554549345F7}" type="slidenum">
              <a:rPr lang="it-IT" smtClean="0"/>
              <a:pPr/>
              <a:t>11</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36CC1F7-2457-47FA-BBF1-C554549345F7}" type="slidenum">
              <a:rPr lang="it-IT" smtClean="0"/>
              <a:pPr/>
              <a:t>12</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36CC1F7-2457-47FA-BBF1-C554549345F7}" type="slidenum">
              <a:rPr lang="it-IT" smtClean="0"/>
              <a:pPr/>
              <a:t>13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E265FB6-E00E-42F7-8BDA-4E94C7C72AE9}" type="datetimeFigureOut">
              <a:rPr lang="it-IT" smtClean="0"/>
              <a:pPr/>
              <a:t>17/06/2016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494101-6064-43AC-8776-46D32E0647A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65FB6-E00E-42F7-8BDA-4E94C7C72AE9}" type="datetimeFigureOut">
              <a:rPr lang="it-IT" smtClean="0"/>
              <a:pPr/>
              <a:t>17/06/2016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94101-6064-43AC-8776-46D32E0647A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251520" y="5013176"/>
            <a:ext cx="8748464" cy="161161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rgbClr val="FF0000"/>
                </a:solidFill>
                <a:effectLst/>
                <a:uLnTx/>
                <a:uFillTx/>
                <a:latin typeface="+mj-lt"/>
                <a:ea typeface="+mj-ea"/>
                <a:cs typeface="+mj-cs"/>
              </a:rPr>
              <a:t>Breve Introduzione </a:t>
            </a:r>
            <a:endParaRPr kumimoji="0" lang="it-IT" sz="4400" b="0" i="0" u="none" strike="noStrike" kern="1200" cap="none" spc="0" normalizeH="0" baseline="0" noProof="0" dirty="0" smtClean="0">
              <a:ln>
                <a:noFill/>
              </a:ln>
              <a:solidFill>
                <a:srgbClr val="FF000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rgbClr val="FF0000"/>
                </a:solidFill>
                <a:effectLst/>
                <a:uLnTx/>
                <a:uFillTx/>
                <a:latin typeface="+mj-lt"/>
                <a:ea typeface="+mj-ea"/>
                <a:cs typeface="+mj-cs"/>
              </a:rPr>
              <a:t>alla </a:t>
            </a:r>
            <a:br>
              <a:rPr kumimoji="0" lang="it-IT" sz="4400" b="0" i="0" u="none" strike="noStrike" kern="1200" cap="none" spc="0" normalizeH="0" baseline="0" noProof="0" dirty="0" smtClean="0">
                <a:ln>
                  <a:noFill/>
                </a:ln>
                <a:solidFill>
                  <a:srgbClr val="FF0000"/>
                </a:solidFill>
                <a:effectLst/>
                <a:uLnTx/>
                <a:uFillTx/>
                <a:latin typeface="+mj-lt"/>
                <a:ea typeface="+mj-ea"/>
                <a:cs typeface="+mj-cs"/>
              </a:rPr>
            </a:br>
            <a:r>
              <a:rPr kumimoji="0" lang="it-IT" sz="4400" b="0" i="0" u="none" strike="noStrike" kern="1200" cap="none" spc="0" normalizeH="0" baseline="0" noProof="0" dirty="0" smtClean="0">
                <a:ln>
                  <a:noFill/>
                </a:ln>
                <a:solidFill>
                  <a:srgbClr val="FF0000"/>
                </a:solidFill>
                <a:effectLst/>
                <a:uLnTx/>
                <a:uFillTx/>
                <a:latin typeface="+mj-lt"/>
                <a:ea typeface="+mj-ea"/>
                <a:cs typeface="+mj-cs"/>
              </a:rPr>
              <a:t>Relatività </a:t>
            </a:r>
            <a:r>
              <a:rPr kumimoji="0" lang="it-IT" sz="4400" b="0" i="0" u="none" strike="noStrike" kern="1200" cap="none" spc="-400" normalizeH="0" baseline="0" noProof="0" dirty="0" smtClean="0">
                <a:ln>
                  <a:noFill/>
                </a:ln>
                <a:solidFill>
                  <a:srgbClr val="FF0000"/>
                </a:solidFill>
                <a:effectLst/>
                <a:uLnTx/>
                <a:uFillTx/>
                <a:latin typeface="+mj-lt"/>
                <a:ea typeface="+mj-ea"/>
                <a:cs typeface="+mj-cs"/>
              </a:rPr>
              <a:t>Generale</a:t>
            </a:r>
            <a:endParaRPr kumimoji="0" lang="it-IT" sz="4400" b="0" i="0" u="none" strike="noStrike" kern="1200" cap="none" spc="-400" normalizeH="0" baseline="0" noProof="0" dirty="0">
              <a:ln>
                <a:noFill/>
              </a:ln>
              <a:solidFill>
                <a:srgbClr val="FF0000"/>
              </a:solidFill>
              <a:effectLst/>
              <a:uLnTx/>
              <a:uFillTx/>
              <a:latin typeface="+mj-lt"/>
              <a:ea typeface="+mj-ea"/>
              <a:cs typeface="+mj-cs"/>
            </a:endParaRPr>
          </a:p>
        </p:txBody>
      </p:sp>
      <p:pic>
        <p:nvPicPr>
          <p:cNvPr id="5122" name="Picture 2" descr="http://cache1.asset-cache.net/gc/172857512-general-relativity-gettyimages.jpg?v=1&amp;c=IWSAsset&amp;k=2&amp;d=cPb%2F%2BDAlQRL5k8nUkrgGwIDJNqXAWUQgWAgSvQZjIw4N0NfV%2FTs9od13cmF0btfh"/>
          <p:cNvPicPr>
            <a:picLocks noChangeAspect="1" noChangeArrowheads="1"/>
          </p:cNvPicPr>
          <p:nvPr/>
        </p:nvPicPr>
        <p:blipFill>
          <a:blip r:embed="rId2" cstate="print"/>
          <a:srcRect/>
          <a:stretch>
            <a:fillRect/>
          </a:stretch>
        </p:blipFill>
        <p:spPr bwMode="auto">
          <a:xfrm>
            <a:off x="0" y="-27384"/>
            <a:ext cx="9144000" cy="493743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descr="https://wikimedia.org/api/rest_v1/media/math/render/svg/b3c207724d62a522c3518e55b09c0c62937fdc0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988" name="AutoShape 4" descr="https://wikimedia.org/api/rest_v1/media/math/render/svg/b3c207724d62a522c3518e55b09c0c62937fdc0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990" name="AutoShape 6" descr="Risultati immagini per equazione di camp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992" name="AutoShape 8" descr="Risultati immagini per equazione di camp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1" name="Immagine 10" descr="luniverso-di-einstein-12-638.jpg"/>
          <p:cNvPicPr>
            <a:picLocks noChangeAspect="1"/>
          </p:cNvPicPr>
          <p:nvPr/>
        </p:nvPicPr>
        <p:blipFill>
          <a:blip r:embed="rId2" cstate="print"/>
          <a:stretch>
            <a:fillRect/>
          </a:stretch>
        </p:blipFill>
        <p:spPr>
          <a:xfrm>
            <a:off x="160120" y="116632"/>
            <a:ext cx="8876376" cy="666423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1052736"/>
          </a:xfrm>
        </p:spPr>
        <p:txBody>
          <a:bodyPr>
            <a:normAutofit/>
          </a:bodyPr>
          <a:lstStyle/>
          <a:p>
            <a:r>
              <a:rPr lang="it-IT" sz="4000" b="1" dirty="0" smtClean="0">
                <a:solidFill>
                  <a:srgbClr val="FF0000"/>
                </a:solidFill>
              </a:rPr>
              <a:t>Conferme sperimentali - 1</a:t>
            </a:r>
            <a:endParaRPr lang="it-IT" sz="4000" b="1" dirty="0">
              <a:solidFill>
                <a:srgbClr val="FF0000"/>
              </a:solidFill>
            </a:endParaRPr>
          </a:p>
        </p:txBody>
      </p:sp>
      <p:sp>
        <p:nvSpPr>
          <p:cNvPr id="3" name="Sottotitolo 2"/>
          <p:cNvSpPr>
            <a:spLocks noGrp="1"/>
          </p:cNvSpPr>
          <p:nvPr>
            <p:ph type="subTitle" idx="1"/>
          </p:nvPr>
        </p:nvSpPr>
        <p:spPr>
          <a:xfrm>
            <a:off x="323528" y="1340768"/>
            <a:ext cx="8208912" cy="4752528"/>
          </a:xfrm>
        </p:spPr>
        <p:txBody>
          <a:bodyPr>
            <a:noAutofit/>
          </a:bodyPr>
          <a:lstStyle/>
          <a:p>
            <a:pPr algn="l"/>
            <a:r>
              <a:rPr lang="it-IT" sz="2400" dirty="0" smtClean="0">
                <a:solidFill>
                  <a:schemeClr val="tx1"/>
                </a:solidFill>
              </a:rPr>
              <a:t>Uno dei primi successi della relatività generale fu rappresentato dalla spiegazione che essa seppe dare del problema dell’orbita di Mercurio. </a:t>
            </a:r>
            <a:r>
              <a:rPr lang="it-IT" sz="2400" dirty="0" smtClean="0">
                <a:solidFill>
                  <a:schemeClr val="tx1"/>
                </a:solidFill>
              </a:rPr>
              <a:t>All’epoca restava ancora </a:t>
            </a:r>
            <a:r>
              <a:rPr lang="it-IT" sz="2400" dirty="0" smtClean="0">
                <a:solidFill>
                  <a:schemeClr val="tx1"/>
                </a:solidFill>
              </a:rPr>
              <a:t>inspiegabile, secondo la teoria classica della gravitazione di Newton, uno spostamento della direzione del suo perielio (cioè il punto di maggior vicinanza al Sole) di 43 </a:t>
            </a:r>
            <a:r>
              <a:rPr lang="it-IT" sz="2400" dirty="0" err="1" smtClean="0">
                <a:solidFill>
                  <a:schemeClr val="tx1"/>
                </a:solidFill>
              </a:rPr>
              <a:t>arc</a:t>
            </a:r>
            <a:r>
              <a:rPr lang="it-IT" sz="2400" dirty="0" smtClean="0">
                <a:solidFill>
                  <a:schemeClr val="tx1"/>
                </a:solidFill>
              </a:rPr>
              <a:t>/s per secolo; tale spostamento ha costituito un rompicapo per gli astronomi della fine del sec. XIX. La relatività generale spiega lo spostamento del perielio di Mercurio come un effetto naturale del moto di Mercurio nello spazio-tempo curvo attorno al Sole. Recenti misure radar del moto di Mercurio hanno confermato questo accordo con una precisione di circa lo 0,5%.</a:t>
            </a:r>
          </a:p>
          <a:p>
            <a:pPr algn="l"/>
            <a:endParaRPr lang="it-IT" sz="2200" b="1" dirty="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260648"/>
            <a:ext cx="7772400" cy="1052736"/>
          </a:xfrm>
        </p:spPr>
        <p:txBody>
          <a:bodyPr>
            <a:normAutofit/>
          </a:bodyPr>
          <a:lstStyle/>
          <a:p>
            <a:r>
              <a:rPr lang="it-IT" sz="4000" b="1" dirty="0" smtClean="0">
                <a:solidFill>
                  <a:srgbClr val="FF0000"/>
                </a:solidFill>
              </a:rPr>
              <a:t>Conferme sperimentali - 2</a:t>
            </a:r>
            <a:endParaRPr lang="it-IT" sz="4000" b="1" dirty="0">
              <a:solidFill>
                <a:srgbClr val="FF0000"/>
              </a:solidFill>
            </a:endParaRPr>
          </a:p>
        </p:txBody>
      </p:sp>
      <p:sp>
        <p:nvSpPr>
          <p:cNvPr id="3" name="Sottotitolo 2"/>
          <p:cNvSpPr>
            <a:spLocks noGrp="1"/>
          </p:cNvSpPr>
          <p:nvPr>
            <p:ph type="subTitle" idx="1"/>
          </p:nvPr>
        </p:nvSpPr>
        <p:spPr>
          <a:xfrm>
            <a:off x="323528" y="1196752"/>
            <a:ext cx="8208912" cy="3744416"/>
          </a:xfrm>
        </p:spPr>
        <p:txBody>
          <a:bodyPr>
            <a:noAutofit/>
          </a:bodyPr>
          <a:lstStyle/>
          <a:p>
            <a:pPr algn="l"/>
            <a:r>
              <a:rPr lang="it-IT" sz="2400" dirty="0" smtClean="0">
                <a:solidFill>
                  <a:schemeClr val="tx1"/>
                </a:solidFill>
              </a:rPr>
              <a:t>La verifica della seconda previsione di Einstein fu ancora più sensazionale. </a:t>
            </a:r>
            <a:r>
              <a:rPr lang="it-IT" sz="2400" dirty="0" smtClean="0">
                <a:solidFill>
                  <a:schemeClr val="tx1"/>
                </a:solidFill>
              </a:rPr>
              <a:t>Einstein </a:t>
            </a:r>
            <a:r>
              <a:rPr lang="it-IT" sz="2400" dirty="0" smtClean="0">
                <a:solidFill>
                  <a:schemeClr val="tx1"/>
                </a:solidFill>
              </a:rPr>
              <a:t>aveva calcolato che un raggio di luce che sfiorasse la superficie del sole sarebbe stato incurvato rispetto a una linea retta di 1,75 secondi di </a:t>
            </a:r>
            <a:r>
              <a:rPr lang="it-IT" sz="2400" dirty="0" smtClean="0">
                <a:solidFill>
                  <a:schemeClr val="tx1"/>
                </a:solidFill>
              </a:rPr>
              <a:t>arco. Nel </a:t>
            </a:r>
            <a:r>
              <a:rPr lang="it-IT" sz="2400" dirty="0" smtClean="0">
                <a:solidFill>
                  <a:schemeClr val="tx1"/>
                </a:solidFill>
              </a:rPr>
              <a:t>1919 la </a:t>
            </a:r>
            <a:r>
              <a:rPr lang="it-IT" sz="2400" dirty="0" err="1" smtClean="0">
                <a:solidFill>
                  <a:schemeClr val="tx1"/>
                </a:solidFill>
              </a:rPr>
              <a:t>Royal</a:t>
            </a:r>
            <a:r>
              <a:rPr lang="it-IT" sz="2400" dirty="0" smtClean="0">
                <a:solidFill>
                  <a:schemeClr val="tx1"/>
                </a:solidFill>
              </a:rPr>
              <a:t> </a:t>
            </a:r>
            <a:r>
              <a:rPr lang="it-IT" sz="2400" dirty="0" err="1" smtClean="0">
                <a:solidFill>
                  <a:schemeClr val="tx1"/>
                </a:solidFill>
              </a:rPr>
              <a:t>Astronomical</a:t>
            </a:r>
            <a:r>
              <a:rPr lang="it-IT" sz="2400" dirty="0" smtClean="0">
                <a:solidFill>
                  <a:schemeClr val="tx1"/>
                </a:solidFill>
              </a:rPr>
              <a:t> Society inglese </a:t>
            </a:r>
            <a:r>
              <a:rPr lang="it-IT" sz="2400" dirty="0" smtClean="0">
                <a:solidFill>
                  <a:schemeClr val="tx1"/>
                </a:solidFill>
              </a:rPr>
              <a:t>organizzò </a:t>
            </a:r>
            <a:r>
              <a:rPr lang="it-IT" sz="2400" dirty="0" smtClean="0">
                <a:solidFill>
                  <a:schemeClr val="tx1"/>
                </a:solidFill>
              </a:rPr>
              <a:t>una spedizione per effettuare tale verifica, assistendo a un’eclissi totale che era visibile </a:t>
            </a:r>
            <a:r>
              <a:rPr lang="it-IT" sz="2400" dirty="0" smtClean="0">
                <a:solidFill>
                  <a:schemeClr val="tx1"/>
                </a:solidFill>
              </a:rPr>
              <a:t>al </a:t>
            </a:r>
            <a:r>
              <a:rPr lang="it-IT" sz="2400" dirty="0" smtClean="0">
                <a:solidFill>
                  <a:schemeClr val="tx1"/>
                </a:solidFill>
              </a:rPr>
              <a:t>largo delle coste occidentali dell’Africa. Le stelle mostrarono effettivamente un cambiamento di </a:t>
            </a:r>
            <a:r>
              <a:rPr lang="it-IT" sz="2400" dirty="0" smtClean="0">
                <a:solidFill>
                  <a:schemeClr val="tx1"/>
                </a:solidFill>
              </a:rPr>
              <a:t>posizione rispetto alla posizione che avrebbero dovuto assumere in assenza di curvatura. Einstein divenne una celebrità.</a:t>
            </a:r>
            <a:endParaRPr lang="it-IT" sz="2400" dirty="0" smtClean="0">
              <a:solidFill>
                <a:schemeClr val="tx1"/>
              </a:solidFill>
            </a:endParaRPr>
          </a:p>
          <a:p>
            <a:pPr algn="l"/>
            <a:endParaRPr lang="it-IT" sz="2200" b="1" dirty="0" smtClean="0">
              <a:solidFill>
                <a:schemeClr val="tx1"/>
              </a:solidFill>
            </a:endParaRPr>
          </a:p>
        </p:txBody>
      </p:sp>
      <p:pic>
        <p:nvPicPr>
          <p:cNvPr id="45058" name="Picture 2" descr="http://www.castfvg.it/articoli/storia/Eddington_file/Deflessione%20della%20luce.jpg"/>
          <p:cNvPicPr>
            <a:picLocks noChangeAspect="1" noChangeArrowheads="1"/>
          </p:cNvPicPr>
          <p:nvPr/>
        </p:nvPicPr>
        <p:blipFill>
          <a:blip r:embed="rId3" cstate="print"/>
          <a:srcRect/>
          <a:stretch>
            <a:fillRect/>
          </a:stretch>
        </p:blipFill>
        <p:spPr bwMode="auto">
          <a:xfrm>
            <a:off x="683568" y="5013176"/>
            <a:ext cx="8054785" cy="172819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1052736"/>
          </a:xfrm>
        </p:spPr>
        <p:txBody>
          <a:bodyPr>
            <a:normAutofit/>
          </a:bodyPr>
          <a:lstStyle/>
          <a:p>
            <a:r>
              <a:rPr lang="it-IT" sz="4000" b="1" dirty="0" smtClean="0">
                <a:solidFill>
                  <a:srgbClr val="FF0000"/>
                </a:solidFill>
              </a:rPr>
              <a:t>Conferme sperimentali - 2</a:t>
            </a:r>
            <a:endParaRPr lang="it-IT" sz="4000" b="1" dirty="0">
              <a:solidFill>
                <a:srgbClr val="FF0000"/>
              </a:solidFill>
            </a:endParaRPr>
          </a:p>
        </p:txBody>
      </p:sp>
      <p:sp>
        <p:nvSpPr>
          <p:cNvPr id="3" name="Sottotitolo 2"/>
          <p:cNvSpPr>
            <a:spLocks noGrp="1"/>
          </p:cNvSpPr>
          <p:nvPr>
            <p:ph type="subTitle" idx="1"/>
          </p:nvPr>
        </p:nvSpPr>
        <p:spPr>
          <a:xfrm>
            <a:off x="467544" y="1700808"/>
            <a:ext cx="8208912" cy="1656184"/>
          </a:xfrm>
        </p:spPr>
        <p:txBody>
          <a:bodyPr>
            <a:noAutofit/>
          </a:bodyPr>
          <a:lstStyle/>
          <a:p>
            <a:r>
              <a:rPr lang="it-IT" sz="4000" dirty="0" smtClean="0">
                <a:solidFill>
                  <a:schemeClr val="tx1"/>
                </a:solidFill>
              </a:rPr>
              <a:t>Le conferme sperimentali della teoria della relatività sono </a:t>
            </a:r>
            <a:r>
              <a:rPr lang="it-IT" sz="4000" dirty="0" err="1" smtClean="0">
                <a:solidFill>
                  <a:schemeClr val="tx1"/>
                </a:solidFill>
              </a:rPr>
              <a:t>innumerevoli…</a:t>
            </a:r>
            <a:endParaRPr lang="it-IT" sz="4000" dirty="0" smtClean="0">
              <a:solidFill>
                <a:schemeClr val="tx1"/>
              </a:solidFill>
            </a:endParaRPr>
          </a:p>
          <a:p>
            <a:pPr algn="l"/>
            <a:endParaRPr lang="it-IT" sz="2200" b="1"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0"/>
            <a:ext cx="7772400" cy="1470025"/>
          </a:xfrm>
        </p:spPr>
        <p:txBody>
          <a:bodyPr>
            <a:normAutofit/>
          </a:bodyPr>
          <a:lstStyle/>
          <a:p>
            <a:r>
              <a:rPr lang="it-IT" sz="4000" b="1" dirty="0" smtClean="0">
                <a:solidFill>
                  <a:srgbClr val="FF0000"/>
                </a:solidFill>
              </a:rPr>
              <a:t>Contesto</a:t>
            </a:r>
            <a:endParaRPr lang="it-IT" sz="4000" b="1" dirty="0">
              <a:solidFill>
                <a:srgbClr val="FF0000"/>
              </a:solidFill>
            </a:endParaRPr>
          </a:p>
        </p:txBody>
      </p:sp>
      <p:sp>
        <p:nvSpPr>
          <p:cNvPr id="3" name="Sottotitolo 2"/>
          <p:cNvSpPr>
            <a:spLocks noGrp="1"/>
          </p:cNvSpPr>
          <p:nvPr>
            <p:ph type="subTitle" idx="1"/>
          </p:nvPr>
        </p:nvSpPr>
        <p:spPr>
          <a:xfrm>
            <a:off x="683568" y="1052736"/>
            <a:ext cx="7776864" cy="5112568"/>
          </a:xfrm>
        </p:spPr>
        <p:txBody>
          <a:bodyPr>
            <a:normAutofit/>
          </a:bodyPr>
          <a:lstStyle/>
          <a:p>
            <a:pPr algn="l"/>
            <a:r>
              <a:rPr lang="it-IT" dirty="0" smtClean="0">
                <a:solidFill>
                  <a:schemeClr val="tx1"/>
                </a:solidFill>
              </a:rPr>
              <a:t>La teoria della relatività ristretta aveva brillantemente risolto il problema dell’unificazione delle leggi della meccanica di Newton con le Equazioni di Maxwell</a:t>
            </a:r>
            <a:r>
              <a:rPr lang="it-IT" b="1" dirty="0" smtClean="0">
                <a:solidFill>
                  <a:schemeClr val="tx1"/>
                </a:solidFill>
              </a:rPr>
              <a:t>. </a:t>
            </a:r>
          </a:p>
          <a:p>
            <a:pPr algn="l"/>
            <a:r>
              <a:rPr lang="it-IT" b="1" dirty="0" err="1" smtClean="0">
                <a:solidFill>
                  <a:schemeClr val="tx1"/>
                </a:solidFill>
              </a:rPr>
              <a:t>Ma…</a:t>
            </a:r>
            <a:r>
              <a:rPr lang="it-IT" b="1" dirty="0" smtClean="0">
                <a:solidFill>
                  <a:schemeClr val="tx1"/>
                </a:solidFill>
              </a:rPr>
              <a:t> </a:t>
            </a:r>
            <a:r>
              <a:rPr lang="it-IT" b="1" dirty="0" smtClean="0">
                <a:solidFill>
                  <a:schemeClr val="tx1"/>
                </a:solidFill>
              </a:rPr>
              <a:t>nasceva subito una nuova contraddizione, con la teoria della Gravitazione Universale, </a:t>
            </a:r>
            <a:r>
              <a:rPr lang="it-IT" dirty="0" smtClean="0">
                <a:solidFill>
                  <a:schemeClr val="tx1"/>
                </a:solidFill>
              </a:rPr>
              <a:t>sempre </a:t>
            </a:r>
            <a:r>
              <a:rPr lang="it-IT" b="1" dirty="0" smtClean="0">
                <a:solidFill>
                  <a:schemeClr val="tx1"/>
                </a:solidFill>
              </a:rPr>
              <a:t>di Newton.</a:t>
            </a:r>
          </a:p>
          <a:p>
            <a:pPr algn="l"/>
            <a:endParaRPr lang="it-IT" b="1" dirty="0" smtClean="0">
              <a:solidFill>
                <a:schemeClr val="tx1"/>
              </a:solidFill>
            </a:endParaRPr>
          </a:p>
          <a:p>
            <a:endParaRPr lang="it-IT"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
            <a:ext cx="7772400" cy="1052736"/>
          </a:xfrm>
        </p:spPr>
        <p:txBody>
          <a:bodyPr>
            <a:normAutofit/>
          </a:bodyPr>
          <a:lstStyle/>
          <a:p>
            <a:r>
              <a:rPr lang="it-IT" sz="4000" b="1" dirty="0" smtClean="0">
                <a:solidFill>
                  <a:srgbClr val="FF0000"/>
                </a:solidFill>
              </a:rPr>
              <a:t>Cosa non andava ancora?</a:t>
            </a:r>
            <a:endParaRPr lang="it-IT" sz="4000" b="1" dirty="0">
              <a:solidFill>
                <a:srgbClr val="FF0000"/>
              </a:solidFill>
            </a:endParaRPr>
          </a:p>
        </p:txBody>
      </p:sp>
      <p:sp>
        <p:nvSpPr>
          <p:cNvPr id="3" name="Sottotitolo 2"/>
          <p:cNvSpPr>
            <a:spLocks noGrp="1"/>
          </p:cNvSpPr>
          <p:nvPr>
            <p:ph type="subTitle" idx="1"/>
          </p:nvPr>
        </p:nvSpPr>
        <p:spPr>
          <a:xfrm>
            <a:off x="467544" y="908720"/>
            <a:ext cx="7992888" cy="5256584"/>
          </a:xfrm>
        </p:spPr>
        <p:txBody>
          <a:bodyPr>
            <a:normAutofit fontScale="85000" lnSpcReduction="10000"/>
          </a:bodyPr>
          <a:lstStyle/>
          <a:p>
            <a:pPr marL="514350" indent="-514350" algn="l">
              <a:buFont typeface="+mj-lt"/>
              <a:buAutoNum type="arabicPeriod"/>
            </a:pPr>
            <a:r>
              <a:rPr lang="it-IT" dirty="0" smtClean="0">
                <a:solidFill>
                  <a:schemeClr val="tx1"/>
                </a:solidFill>
              </a:rPr>
              <a:t>secondo </a:t>
            </a:r>
            <a:r>
              <a:rPr lang="it-IT" dirty="0" smtClean="0">
                <a:solidFill>
                  <a:schemeClr val="tx1"/>
                </a:solidFill>
              </a:rPr>
              <a:t>la relatività ristretta, nessuna </a:t>
            </a:r>
            <a:r>
              <a:rPr lang="it-IT" i="1" dirty="0" smtClean="0">
                <a:solidFill>
                  <a:schemeClr val="tx1"/>
                </a:solidFill>
              </a:rPr>
              <a:t>informazione</a:t>
            </a:r>
            <a:r>
              <a:rPr lang="it-IT" dirty="0" smtClean="0">
                <a:solidFill>
                  <a:schemeClr val="tx1"/>
                </a:solidFill>
              </a:rPr>
              <a:t> può viaggiare più veloce della </a:t>
            </a:r>
            <a:r>
              <a:rPr lang="it-IT" dirty="0" smtClean="0">
                <a:solidFill>
                  <a:schemeClr val="tx1"/>
                </a:solidFill>
              </a:rPr>
              <a:t>luce (a parte Superman). </a:t>
            </a:r>
            <a:r>
              <a:rPr lang="it-IT" dirty="0" smtClean="0">
                <a:solidFill>
                  <a:schemeClr val="tx1"/>
                </a:solidFill>
              </a:rPr>
              <a:t>D'altro canto, </a:t>
            </a:r>
            <a:r>
              <a:rPr lang="it-IT" u="sng" dirty="0" smtClean="0">
                <a:solidFill>
                  <a:schemeClr val="tx1"/>
                </a:solidFill>
              </a:rPr>
              <a:t>secondo la teoria di Newton </a:t>
            </a:r>
            <a:r>
              <a:rPr lang="it-IT" u="sng" dirty="0" smtClean="0">
                <a:solidFill>
                  <a:schemeClr val="tx1"/>
                </a:solidFill>
              </a:rPr>
              <a:t>la forza di gravità ha </a:t>
            </a:r>
            <a:r>
              <a:rPr lang="it-IT" u="sng" dirty="0" smtClean="0">
                <a:solidFill>
                  <a:schemeClr val="tx1"/>
                </a:solidFill>
              </a:rPr>
              <a:t>effetto istantaneo</a:t>
            </a:r>
            <a:r>
              <a:rPr lang="it-IT" dirty="0" smtClean="0">
                <a:solidFill>
                  <a:schemeClr val="tx1"/>
                </a:solidFill>
              </a:rPr>
              <a:t>: se il Sole si dovesse spostare in una direzione, la forza che </a:t>
            </a:r>
            <a:r>
              <a:rPr lang="it-IT" dirty="0" smtClean="0">
                <a:solidFill>
                  <a:schemeClr val="tx1"/>
                </a:solidFill>
              </a:rPr>
              <a:t>esso esercita </a:t>
            </a:r>
            <a:r>
              <a:rPr lang="it-IT" dirty="0" smtClean="0">
                <a:solidFill>
                  <a:schemeClr val="tx1"/>
                </a:solidFill>
              </a:rPr>
              <a:t>sulla Terra cambierebbe immediatamente, senza ritardo. L'informazione </a:t>
            </a:r>
            <a:r>
              <a:rPr lang="it-IT" dirty="0" smtClean="0">
                <a:solidFill>
                  <a:schemeClr val="tx1"/>
                </a:solidFill>
              </a:rPr>
              <a:t>“</a:t>
            </a:r>
            <a:r>
              <a:rPr lang="it-IT" i="1" dirty="0" smtClean="0">
                <a:solidFill>
                  <a:schemeClr val="tx1"/>
                </a:solidFill>
              </a:rPr>
              <a:t>il </a:t>
            </a:r>
            <a:r>
              <a:rPr lang="it-IT" i="1" dirty="0" smtClean="0">
                <a:solidFill>
                  <a:schemeClr val="tx1"/>
                </a:solidFill>
              </a:rPr>
              <a:t>Sole si </a:t>
            </a:r>
            <a:r>
              <a:rPr lang="it-IT" i="1" dirty="0" smtClean="0">
                <a:solidFill>
                  <a:schemeClr val="tx1"/>
                </a:solidFill>
              </a:rPr>
              <a:t>sposta”</a:t>
            </a:r>
            <a:r>
              <a:rPr lang="it-IT" dirty="0" smtClean="0">
                <a:solidFill>
                  <a:schemeClr val="tx1"/>
                </a:solidFill>
              </a:rPr>
              <a:t> </a:t>
            </a:r>
            <a:r>
              <a:rPr lang="it-IT" dirty="0" smtClean="0">
                <a:solidFill>
                  <a:schemeClr val="tx1"/>
                </a:solidFill>
              </a:rPr>
              <a:t>è quindi trasmessa istantaneamente, e quindi a velocità maggiori di </a:t>
            </a:r>
            <a:r>
              <a:rPr lang="it-IT" i="1" dirty="0" smtClean="0">
                <a:solidFill>
                  <a:srgbClr val="FF0000"/>
                </a:solidFill>
              </a:rPr>
              <a:t>c</a:t>
            </a:r>
            <a:r>
              <a:rPr lang="it-IT" dirty="0" smtClean="0">
                <a:solidFill>
                  <a:schemeClr val="tx1"/>
                </a:solidFill>
              </a:rPr>
              <a:t>;</a:t>
            </a:r>
          </a:p>
          <a:p>
            <a:pPr marL="514350" indent="-514350" algn="l">
              <a:buFont typeface="+mj-lt"/>
              <a:buAutoNum type="arabicPeriod"/>
            </a:pPr>
            <a:r>
              <a:rPr lang="it-IT" dirty="0" smtClean="0">
                <a:solidFill>
                  <a:schemeClr val="tx1"/>
                </a:solidFill>
              </a:rPr>
              <a:t>l</a:t>
            </a:r>
            <a:r>
              <a:rPr lang="it-IT" u="sng" dirty="0" smtClean="0">
                <a:solidFill>
                  <a:schemeClr val="tx1"/>
                </a:solidFill>
              </a:rPr>
              <a:t>a legge di gravitazione universale non </a:t>
            </a:r>
            <a:r>
              <a:rPr lang="it-IT" u="sng" dirty="0" smtClean="0">
                <a:solidFill>
                  <a:schemeClr val="tx1"/>
                </a:solidFill>
              </a:rPr>
              <a:t>è invariante rispetto alle trasformazioni di </a:t>
            </a:r>
            <a:r>
              <a:rPr lang="it-IT" u="sng" dirty="0" err="1" smtClean="0">
                <a:solidFill>
                  <a:schemeClr val="tx1"/>
                </a:solidFill>
              </a:rPr>
              <a:t>Lorentz</a:t>
            </a:r>
            <a:r>
              <a:rPr lang="it-IT" dirty="0" smtClean="0">
                <a:solidFill>
                  <a:schemeClr val="tx1"/>
                </a:solidFill>
              </a:rPr>
              <a:t>: la forza di gravità non rispetta quindi il (nuovo) principio di relatività.</a:t>
            </a:r>
            <a:endParaRPr lang="it-IT" b="1" dirty="0" smtClean="0">
              <a:solidFill>
                <a:schemeClr val="tx1"/>
              </a:solidFill>
            </a:endParaRPr>
          </a:p>
          <a:p>
            <a:pPr algn="l"/>
            <a:endParaRPr lang="it-IT" b="1" dirty="0" smtClean="0">
              <a:solidFill>
                <a:schemeClr val="tx1"/>
              </a:solidFill>
            </a:endParaRPr>
          </a:p>
          <a:p>
            <a:endParaRPr lang="it-IT"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
            <a:ext cx="7772400" cy="1052736"/>
          </a:xfrm>
        </p:spPr>
        <p:txBody>
          <a:bodyPr>
            <a:normAutofit/>
          </a:bodyPr>
          <a:lstStyle/>
          <a:p>
            <a:r>
              <a:rPr lang="it-IT" sz="4000" b="1" dirty="0" smtClean="0">
                <a:solidFill>
                  <a:srgbClr val="FF0000"/>
                </a:solidFill>
              </a:rPr>
              <a:t>Principio di Equivalenza (1907)</a:t>
            </a:r>
            <a:endParaRPr lang="it-IT" sz="4000" b="1" dirty="0">
              <a:solidFill>
                <a:srgbClr val="FF0000"/>
              </a:solidFill>
            </a:endParaRPr>
          </a:p>
        </p:txBody>
      </p:sp>
      <p:sp>
        <p:nvSpPr>
          <p:cNvPr id="3" name="Sottotitolo 2"/>
          <p:cNvSpPr>
            <a:spLocks noGrp="1"/>
          </p:cNvSpPr>
          <p:nvPr>
            <p:ph type="subTitle" idx="1"/>
          </p:nvPr>
        </p:nvSpPr>
        <p:spPr>
          <a:xfrm>
            <a:off x="467544" y="908720"/>
            <a:ext cx="8208912" cy="2736304"/>
          </a:xfrm>
        </p:spPr>
        <p:txBody>
          <a:bodyPr>
            <a:noAutofit/>
          </a:bodyPr>
          <a:lstStyle/>
          <a:p>
            <a:pPr algn="l"/>
            <a:r>
              <a:rPr lang="it-IT" sz="2200" dirty="0" smtClean="0">
                <a:solidFill>
                  <a:schemeClr val="tx1"/>
                </a:solidFill>
              </a:rPr>
              <a:t>Nel 1908 Einstein formulò un famoso esperimento mentale. Si consideri un osservatore dentro una stanza chiusa. </a:t>
            </a:r>
            <a:r>
              <a:rPr lang="it-IT" sz="2200" dirty="0" smtClean="0">
                <a:solidFill>
                  <a:schemeClr val="tx1"/>
                </a:solidFill>
              </a:rPr>
              <a:t>	</a:t>
            </a:r>
            <a:br>
              <a:rPr lang="it-IT" sz="2200" dirty="0" smtClean="0">
                <a:solidFill>
                  <a:schemeClr val="tx1"/>
                </a:solidFill>
              </a:rPr>
            </a:br>
            <a:r>
              <a:rPr lang="it-IT" sz="2200" dirty="0" smtClean="0">
                <a:solidFill>
                  <a:schemeClr val="tx1"/>
                </a:solidFill>
              </a:rPr>
              <a:t>Se </a:t>
            </a:r>
            <a:r>
              <a:rPr lang="it-IT" sz="2200" dirty="0" smtClean="0">
                <a:solidFill>
                  <a:schemeClr val="tx1"/>
                </a:solidFill>
              </a:rPr>
              <a:t>la stanza è </a:t>
            </a:r>
            <a:r>
              <a:rPr lang="it-IT" sz="2200" dirty="0" smtClean="0">
                <a:solidFill>
                  <a:schemeClr val="tx1"/>
                </a:solidFill>
              </a:rPr>
              <a:t>in </a:t>
            </a:r>
            <a:r>
              <a:rPr lang="it-IT" sz="2200" b="1" dirty="0" smtClean="0">
                <a:solidFill>
                  <a:schemeClr val="tx1"/>
                </a:solidFill>
              </a:rPr>
              <a:t>caduta libera</a:t>
            </a:r>
            <a:r>
              <a:rPr lang="it-IT" sz="2200" dirty="0" smtClean="0">
                <a:solidFill>
                  <a:schemeClr val="tx1"/>
                </a:solidFill>
              </a:rPr>
              <a:t> verso </a:t>
            </a:r>
            <a:r>
              <a:rPr lang="it-IT" sz="2200" dirty="0" smtClean="0">
                <a:solidFill>
                  <a:schemeClr val="tx1"/>
                </a:solidFill>
              </a:rPr>
              <a:t>(ad esempio) la Terra, l'osservatore al suo interno </a:t>
            </a:r>
            <a:r>
              <a:rPr lang="it-IT" sz="2200" dirty="0" smtClean="0">
                <a:solidFill>
                  <a:schemeClr val="tx1"/>
                </a:solidFill>
              </a:rPr>
              <a:t>si sente senza peso e non avverte </a:t>
            </a:r>
            <a:r>
              <a:rPr lang="it-IT" sz="2200" dirty="0" smtClean="0">
                <a:solidFill>
                  <a:schemeClr val="tx1"/>
                </a:solidFill>
              </a:rPr>
              <a:t>alcuna forza di gravità: se lascia cadere una moneta, osserva che questa non cade al suolo ma resta sospesa a </a:t>
            </a:r>
            <a:r>
              <a:rPr lang="it-IT" sz="2200" dirty="0" smtClean="0">
                <a:solidFill>
                  <a:schemeClr val="tx1"/>
                </a:solidFill>
              </a:rPr>
              <a:t>mezz'aria, senza peso. </a:t>
            </a:r>
          </a:p>
        </p:txBody>
      </p:sp>
      <p:pic>
        <p:nvPicPr>
          <p:cNvPr id="37890" name="Picture 2" descr="http://motherboard-images.vice.com/content-images/contentimage/23587/1436868722992820.jpg"/>
          <p:cNvPicPr>
            <a:picLocks noChangeAspect="1" noChangeArrowheads="1"/>
          </p:cNvPicPr>
          <p:nvPr/>
        </p:nvPicPr>
        <p:blipFill>
          <a:blip r:embed="rId2" cstate="print"/>
          <a:srcRect/>
          <a:stretch>
            <a:fillRect/>
          </a:stretch>
        </p:blipFill>
        <p:spPr bwMode="auto">
          <a:xfrm>
            <a:off x="4788024" y="3501008"/>
            <a:ext cx="4066442" cy="2671044"/>
          </a:xfrm>
          <a:prstGeom prst="rect">
            <a:avLst/>
          </a:prstGeom>
          <a:noFill/>
        </p:spPr>
      </p:pic>
      <p:sp>
        <p:nvSpPr>
          <p:cNvPr id="5" name="CasellaDiTesto 4"/>
          <p:cNvSpPr txBox="1"/>
          <p:nvPr/>
        </p:nvSpPr>
        <p:spPr>
          <a:xfrm>
            <a:off x="467544" y="3501008"/>
            <a:ext cx="4176464" cy="2123658"/>
          </a:xfrm>
          <a:prstGeom prst="rect">
            <a:avLst/>
          </a:prstGeom>
          <a:noFill/>
        </p:spPr>
        <p:txBody>
          <a:bodyPr wrap="square" rtlCol="0">
            <a:spAutoFit/>
          </a:bodyPr>
          <a:lstStyle/>
          <a:p>
            <a:r>
              <a:rPr lang="it-IT" sz="2200" dirty="0" smtClean="0"/>
              <a:t>L'osservatore non ha nessun modo e nessuno strumento per capire se sta cadendo verso un pianeta con moto accelerato o se invece si trova in una zona dell'universo senza campi gravitazionali.</a:t>
            </a:r>
            <a:endParaRPr lang="it-IT" sz="22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
            <a:ext cx="7772400" cy="1052736"/>
          </a:xfrm>
        </p:spPr>
        <p:txBody>
          <a:bodyPr>
            <a:normAutofit/>
          </a:bodyPr>
          <a:lstStyle/>
          <a:p>
            <a:r>
              <a:rPr lang="it-IT" sz="4000" b="1" dirty="0" smtClean="0">
                <a:solidFill>
                  <a:srgbClr val="FF0000"/>
                </a:solidFill>
              </a:rPr>
              <a:t>Principio di Equivalenza (1907)</a:t>
            </a:r>
            <a:endParaRPr lang="it-IT" sz="4000" b="1" dirty="0">
              <a:solidFill>
                <a:srgbClr val="FF0000"/>
              </a:solidFill>
            </a:endParaRPr>
          </a:p>
        </p:txBody>
      </p:sp>
      <p:sp>
        <p:nvSpPr>
          <p:cNvPr id="3" name="Sottotitolo 2"/>
          <p:cNvSpPr>
            <a:spLocks noGrp="1"/>
          </p:cNvSpPr>
          <p:nvPr>
            <p:ph type="subTitle" idx="1"/>
          </p:nvPr>
        </p:nvSpPr>
        <p:spPr>
          <a:xfrm>
            <a:off x="467544" y="908720"/>
            <a:ext cx="6840760" cy="4680520"/>
          </a:xfrm>
        </p:spPr>
        <p:txBody>
          <a:bodyPr>
            <a:noAutofit/>
          </a:bodyPr>
          <a:lstStyle/>
          <a:p>
            <a:pPr algn="l"/>
            <a:r>
              <a:rPr lang="it-IT" sz="2200" dirty="0" smtClean="0">
                <a:solidFill>
                  <a:schemeClr val="tx1"/>
                </a:solidFill>
              </a:rPr>
              <a:t>Poi Einstein immaginò un secondo esperimento mentale.</a:t>
            </a:r>
            <a:r>
              <a:rPr lang="it-IT" sz="2200" dirty="0" smtClean="0">
                <a:solidFill>
                  <a:schemeClr val="tx1"/>
                </a:solidFill>
              </a:rPr>
              <a:t> Si consideri un osservatore dentro una stanza chiusa. </a:t>
            </a:r>
            <a:br>
              <a:rPr lang="it-IT" sz="2200" dirty="0" smtClean="0">
                <a:solidFill>
                  <a:schemeClr val="tx1"/>
                </a:solidFill>
              </a:rPr>
            </a:br>
            <a:r>
              <a:rPr lang="it-IT" sz="2200" dirty="0" smtClean="0">
                <a:solidFill>
                  <a:schemeClr val="tx1"/>
                </a:solidFill>
              </a:rPr>
              <a:t>A) Se la stanza si trova sulla superficie terrestre, l'osservatore percepisce una forza verso il basso dovuta alla gravità: come mostrato nella figura di destra, lanciando una palla in terra questa cade al suolo. </a:t>
            </a:r>
            <a:br>
              <a:rPr lang="it-IT" sz="2200" dirty="0" smtClean="0">
                <a:solidFill>
                  <a:schemeClr val="tx1"/>
                </a:solidFill>
              </a:rPr>
            </a:br>
            <a:r>
              <a:rPr lang="it-IT" sz="2200" dirty="0" smtClean="0">
                <a:solidFill>
                  <a:schemeClr val="tx1"/>
                </a:solidFill>
              </a:rPr>
              <a:t>B) Se la stanza è invece nello spazio, lontana da campi gravitazionali, contenuta in un razzo che sta accelerando verso l'alto, l'osservatore percepisce anche in questo caso una forza verso il basso, dovuta all'inerzia del suo corpo (come la forza che percepiamo normalmente quando l’ascensore parte ed arriva).</a:t>
            </a:r>
          </a:p>
        </p:txBody>
      </p:sp>
      <p:pic>
        <p:nvPicPr>
          <p:cNvPr id="36866" name="Picture 2" descr="https://upload.wikimedia.org/wikipedia/commons/thumb/1/11/Elevator_gravity.svg/400px-Elevator_gravity.svg.png"/>
          <p:cNvPicPr>
            <a:picLocks noChangeAspect="1" noChangeArrowheads="1"/>
          </p:cNvPicPr>
          <p:nvPr/>
        </p:nvPicPr>
        <p:blipFill>
          <a:blip r:embed="rId2" cstate="print"/>
          <a:srcRect r="51819"/>
          <a:stretch>
            <a:fillRect/>
          </a:stretch>
        </p:blipFill>
        <p:spPr bwMode="auto">
          <a:xfrm>
            <a:off x="7563408" y="3212976"/>
            <a:ext cx="1580592" cy="2230760"/>
          </a:xfrm>
          <a:prstGeom prst="rect">
            <a:avLst/>
          </a:prstGeom>
          <a:noFill/>
        </p:spPr>
      </p:pic>
      <p:pic>
        <p:nvPicPr>
          <p:cNvPr id="5" name="Picture 2" descr="https://upload.wikimedia.org/wikipedia/commons/thumb/1/11/Elevator_gravity.svg/400px-Elevator_gravity.svg.png"/>
          <p:cNvPicPr>
            <a:picLocks noChangeAspect="1" noChangeArrowheads="1"/>
          </p:cNvPicPr>
          <p:nvPr/>
        </p:nvPicPr>
        <p:blipFill>
          <a:blip r:embed="rId2" cstate="print"/>
          <a:srcRect l="49139"/>
          <a:stretch>
            <a:fillRect/>
          </a:stretch>
        </p:blipFill>
        <p:spPr bwMode="auto">
          <a:xfrm>
            <a:off x="7451730" y="908720"/>
            <a:ext cx="1722358" cy="2302768"/>
          </a:xfrm>
          <a:prstGeom prst="rect">
            <a:avLst/>
          </a:prstGeom>
          <a:noFill/>
        </p:spPr>
      </p:pic>
      <p:sp>
        <p:nvSpPr>
          <p:cNvPr id="6" name="CasellaDiTesto 5"/>
          <p:cNvSpPr txBox="1"/>
          <p:nvPr/>
        </p:nvSpPr>
        <p:spPr>
          <a:xfrm>
            <a:off x="323528" y="5445224"/>
            <a:ext cx="8640960" cy="1107996"/>
          </a:xfrm>
          <a:prstGeom prst="rect">
            <a:avLst/>
          </a:prstGeom>
          <a:noFill/>
        </p:spPr>
        <p:txBody>
          <a:bodyPr wrap="square" rtlCol="0">
            <a:spAutoFit/>
          </a:bodyPr>
          <a:lstStyle/>
          <a:p>
            <a:r>
              <a:rPr lang="it-IT" sz="2200" dirty="0" smtClean="0"/>
              <a:t>L'osservatore non può in alcun modo capire se l'accelerazione che sente sia dovuta ad un campo gravitazionale o ad un'accelerazione e quindi c’è </a:t>
            </a:r>
            <a:r>
              <a:rPr lang="it-IT" sz="2200" b="1" dirty="0" smtClean="0"/>
              <a:t>equivalenza</a:t>
            </a:r>
            <a:r>
              <a:rPr lang="it-IT" sz="2200" dirty="0" smtClean="0"/>
              <a:t> tra le due situazioni.</a:t>
            </a:r>
            <a:endParaRPr lang="it-IT"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
            <a:ext cx="7772400" cy="1052736"/>
          </a:xfrm>
        </p:spPr>
        <p:txBody>
          <a:bodyPr>
            <a:normAutofit/>
          </a:bodyPr>
          <a:lstStyle/>
          <a:p>
            <a:r>
              <a:rPr lang="it-IT" sz="4000" b="1" dirty="0" smtClean="0">
                <a:solidFill>
                  <a:srgbClr val="FF0000"/>
                </a:solidFill>
              </a:rPr>
              <a:t>Principio di Equivalenza</a:t>
            </a:r>
            <a:endParaRPr lang="it-IT" sz="4000" b="1" dirty="0">
              <a:solidFill>
                <a:srgbClr val="FF0000"/>
              </a:solidFill>
            </a:endParaRPr>
          </a:p>
        </p:txBody>
      </p:sp>
      <p:sp>
        <p:nvSpPr>
          <p:cNvPr id="3" name="Sottotitolo 2"/>
          <p:cNvSpPr>
            <a:spLocks noGrp="1"/>
          </p:cNvSpPr>
          <p:nvPr>
            <p:ph type="subTitle" idx="1"/>
          </p:nvPr>
        </p:nvSpPr>
        <p:spPr>
          <a:xfrm>
            <a:off x="467544" y="1340768"/>
            <a:ext cx="8208912" cy="1584176"/>
          </a:xfrm>
        </p:spPr>
        <p:txBody>
          <a:bodyPr>
            <a:noAutofit/>
          </a:bodyPr>
          <a:lstStyle/>
          <a:p>
            <a:r>
              <a:rPr lang="it-IT" dirty="0" smtClean="0">
                <a:solidFill>
                  <a:schemeClr val="tx1"/>
                </a:solidFill>
              </a:rPr>
              <a:t>Il Principio di Equivalenza asserisce in altre parole che </a:t>
            </a:r>
            <a:r>
              <a:rPr lang="it-IT" b="1" dirty="0" smtClean="0">
                <a:solidFill>
                  <a:schemeClr val="tx1"/>
                </a:solidFill>
              </a:rPr>
              <a:t>gli effetti locali della gravità e dell’accelerazione sono equivalenti</a:t>
            </a:r>
            <a:r>
              <a:rPr lang="it-IT" dirty="0" smtClean="0">
                <a:solidFill>
                  <a:schemeClr val="tx1"/>
                </a:solidFill>
              </a:rPr>
              <a:t>.</a:t>
            </a:r>
            <a:endParaRPr lang="it-IT" sz="2800" b="1" dirty="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1052736"/>
          </a:xfrm>
        </p:spPr>
        <p:txBody>
          <a:bodyPr>
            <a:normAutofit fontScale="90000"/>
          </a:bodyPr>
          <a:lstStyle/>
          <a:p>
            <a:r>
              <a:rPr lang="it-IT" sz="4000" b="1" dirty="0" smtClean="0">
                <a:solidFill>
                  <a:srgbClr val="FF0000"/>
                </a:solidFill>
              </a:rPr>
              <a:t>Conseguenze del </a:t>
            </a:r>
            <a:br>
              <a:rPr lang="it-IT" sz="4000" b="1" dirty="0" smtClean="0">
                <a:solidFill>
                  <a:srgbClr val="FF0000"/>
                </a:solidFill>
              </a:rPr>
            </a:br>
            <a:r>
              <a:rPr lang="it-IT" sz="4000" b="1" dirty="0" smtClean="0">
                <a:solidFill>
                  <a:srgbClr val="FF0000"/>
                </a:solidFill>
              </a:rPr>
              <a:t>Principio di Equivalenza</a:t>
            </a:r>
            <a:endParaRPr lang="it-IT" sz="4000" b="1" dirty="0">
              <a:solidFill>
                <a:srgbClr val="FF0000"/>
              </a:solidFill>
            </a:endParaRPr>
          </a:p>
        </p:txBody>
      </p:sp>
      <p:sp>
        <p:nvSpPr>
          <p:cNvPr id="3" name="Sottotitolo 2"/>
          <p:cNvSpPr>
            <a:spLocks noGrp="1"/>
          </p:cNvSpPr>
          <p:nvPr>
            <p:ph type="subTitle" idx="1"/>
          </p:nvPr>
        </p:nvSpPr>
        <p:spPr>
          <a:xfrm>
            <a:off x="467544" y="1772816"/>
            <a:ext cx="8208912" cy="4320480"/>
          </a:xfrm>
        </p:spPr>
        <p:txBody>
          <a:bodyPr>
            <a:noAutofit/>
          </a:bodyPr>
          <a:lstStyle/>
          <a:p>
            <a:pPr algn="l"/>
            <a:r>
              <a:rPr lang="it-IT" sz="2200" dirty="0" smtClean="0">
                <a:solidFill>
                  <a:schemeClr val="tx1"/>
                </a:solidFill>
              </a:rPr>
              <a:t>Dal Principio di Equivalenza Einstein dedusse che la gravità doveva piegare la luce. </a:t>
            </a:r>
            <a:br>
              <a:rPr lang="it-IT" sz="2200" dirty="0" smtClean="0">
                <a:solidFill>
                  <a:schemeClr val="tx1"/>
                </a:solidFill>
              </a:rPr>
            </a:br>
            <a:r>
              <a:rPr lang="it-IT" sz="2200" dirty="0" smtClean="0">
                <a:solidFill>
                  <a:schemeClr val="tx1"/>
                </a:solidFill>
              </a:rPr>
              <a:t>Supponiamo di avere come prima, la stanza accelerata verso l’alto.</a:t>
            </a:r>
            <a:br>
              <a:rPr lang="it-IT" sz="2200" dirty="0" smtClean="0">
                <a:solidFill>
                  <a:schemeClr val="tx1"/>
                </a:solidFill>
              </a:rPr>
            </a:br>
            <a:r>
              <a:rPr lang="it-IT" sz="2200" dirty="0" smtClean="0">
                <a:solidFill>
                  <a:schemeClr val="tx1"/>
                </a:solidFill>
              </a:rPr>
              <a:t>Da un forellino nella parete sinistra della stanza accelerata entra un raggio di luce. Nel frattempo che la luce raggiunge la parete destra, la stanza si è spostata verso l’alto e quindi il raggio colpisce la parete destra un po’ più in basso rispetto alla parete sinistra. In altre parole, la traiettoria della luce non è più rettilinea, ma curvata verso il basso.</a:t>
            </a:r>
            <a:br>
              <a:rPr lang="it-IT" sz="2200" dirty="0" smtClean="0">
                <a:solidFill>
                  <a:schemeClr val="tx1"/>
                </a:solidFill>
              </a:rPr>
            </a:br>
            <a:r>
              <a:rPr lang="it-IT" sz="2200" dirty="0" smtClean="0">
                <a:solidFill>
                  <a:schemeClr val="tx1"/>
                </a:solidFill>
              </a:rPr>
              <a:t>Il principio di equivalenza afferma che dovrebbe verificarsi la stessa cosa quando la stanza è ferma in un campo gravitazionale.</a:t>
            </a:r>
            <a:br>
              <a:rPr lang="it-IT" sz="2200" dirty="0" smtClean="0">
                <a:solidFill>
                  <a:schemeClr val="tx1"/>
                </a:solidFill>
              </a:rPr>
            </a:br>
            <a:r>
              <a:rPr lang="it-IT" sz="2200" dirty="0" smtClean="0">
                <a:solidFill>
                  <a:schemeClr val="tx1"/>
                </a:solidFill>
              </a:rPr>
              <a:t>E quindi, </a:t>
            </a:r>
            <a:r>
              <a:rPr lang="it-IT" sz="2200" b="1" dirty="0" smtClean="0">
                <a:solidFill>
                  <a:schemeClr val="tx1"/>
                </a:solidFill>
              </a:rPr>
              <a:t>quando la luce passa in un campo gravitazionale, dovrebbe incurvarsi.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1052736"/>
          </a:xfrm>
        </p:spPr>
        <p:txBody>
          <a:bodyPr>
            <a:normAutofit/>
          </a:bodyPr>
          <a:lstStyle/>
          <a:p>
            <a:r>
              <a:rPr lang="it-IT" sz="4000" b="1" dirty="0" smtClean="0">
                <a:solidFill>
                  <a:srgbClr val="FF0000"/>
                </a:solidFill>
              </a:rPr>
              <a:t>Ancora al </a:t>
            </a:r>
            <a:r>
              <a:rPr lang="it-IT" sz="4000" b="1" dirty="0" err="1" smtClean="0">
                <a:solidFill>
                  <a:srgbClr val="FF0000"/>
                </a:solidFill>
              </a:rPr>
              <a:t>lavoro…</a:t>
            </a:r>
            <a:endParaRPr lang="it-IT" sz="4000" b="1" dirty="0">
              <a:solidFill>
                <a:srgbClr val="FF0000"/>
              </a:solidFill>
            </a:endParaRPr>
          </a:p>
        </p:txBody>
      </p:sp>
      <p:sp>
        <p:nvSpPr>
          <p:cNvPr id="3" name="Sottotitolo 2"/>
          <p:cNvSpPr>
            <a:spLocks noGrp="1"/>
          </p:cNvSpPr>
          <p:nvPr>
            <p:ph type="subTitle" idx="1"/>
          </p:nvPr>
        </p:nvSpPr>
        <p:spPr>
          <a:xfrm>
            <a:off x="539552" y="1556792"/>
            <a:ext cx="8208912" cy="3744416"/>
          </a:xfrm>
        </p:spPr>
        <p:txBody>
          <a:bodyPr>
            <a:noAutofit/>
          </a:bodyPr>
          <a:lstStyle/>
          <a:p>
            <a:pPr algn="l"/>
            <a:r>
              <a:rPr lang="it-IT" sz="2200" dirty="0" smtClean="0">
                <a:solidFill>
                  <a:schemeClr val="tx1"/>
                </a:solidFill>
              </a:rPr>
              <a:t>Era evidente ad Einstein che lo Spazio-tempo in presenza di masse si incurva e si distorce, tanto da riuscire a piegare le traiettorie dei raggi luminosi.</a:t>
            </a:r>
          </a:p>
          <a:p>
            <a:pPr algn="l"/>
            <a:r>
              <a:rPr lang="it-IT" sz="2200" dirty="0" smtClean="0">
                <a:solidFill>
                  <a:schemeClr val="tx1"/>
                </a:solidFill>
              </a:rPr>
              <a:t>Mancava ancora una formulazione matematica rigorosa di tale teoria, piuttosto complicata da descrivere. Bisognava descrivere due fenomeni interrelati:</a:t>
            </a:r>
          </a:p>
          <a:p>
            <a:pPr marL="457200" indent="-457200" algn="l">
              <a:buFont typeface="+mj-lt"/>
              <a:buAutoNum type="arabicPeriod"/>
            </a:pPr>
            <a:r>
              <a:rPr lang="it-IT" sz="2200" dirty="0" err="1" smtClean="0">
                <a:solidFill>
                  <a:schemeClr val="tx1"/>
                </a:solidFill>
              </a:rPr>
              <a:t>iI</a:t>
            </a:r>
            <a:r>
              <a:rPr lang="it-IT" sz="2200" dirty="0" smtClean="0">
                <a:solidFill>
                  <a:schemeClr val="tx1"/>
                </a:solidFill>
              </a:rPr>
              <a:t> modo con cui un campo gravitazionale agisce sulla materia, dicendole come muoversi, e</a:t>
            </a:r>
          </a:p>
          <a:p>
            <a:pPr marL="457200" indent="-457200" algn="l">
              <a:buFont typeface="+mj-lt"/>
              <a:buAutoNum type="arabicPeriod"/>
            </a:pPr>
            <a:r>
              <a:rPr lang="it-IT" sz="2200" dirty="0" smtClean="0">
                <a:solidFill>
                  <a:schemeClr val="tx1"/>
                </a:solidFill>
              </a:rPr>
              <a:t>il modo in cui la materia stessa genera campi gravitazionali nello spazio-tempo, dicendo allo spazio-tempo come curvarsi.</a:t>
            </a:r>
          </a:p>
        </p:txBody>
      </p:sp>
      <p:sp>
        <p:nvSpPr>
          <p:cNvPr id="5" name="CasellaDiTesto 4"/>
          <p:cNvSpPr txBox="1"/>
          <p:nvPr/>
        </p:nvSpPr>
        <p:spPr>
          <a:xfrm>
            <a:off x="3059832" y="5661248"/>
            <a:ext cx="5616624" cy="1015663"/>
          </a:xfrm>
          <a:prstGeom prst="rect">
            <a:avLst/>
          </a:prstGeom>
          <a:noFill/>
        </p:spPr>
        <p:txBody>
          <a:bodyPr wrap="square" rtlCol="0">
            <a:spAutoFit/>
          </a:bodyPr>
          <a:lstStyle/>
          <a:p>
            <a:r>
              <a:rPr lang="it-IT" sz="2000" dirty="0" smtClean="0">
                <a:solidFill>
                  <a:srgbClr val="FF0000"/>
                </a:solidFill>
              </a:rPr>
              <a:t>« La materia dice allo spaziotempo come incurvarsi, </a:t>
            </a:r>
            <a:endParaRPr lang="it-IT" sz="2000" dirty="0" smtClean="0">
              <a:solidFill>
                <a:srgbClr val="FF0000"/>
              </a:solidFill>
            </a:endParaRPr>
          </a:p>
          <a:p>
            <a:r>
              <a:rPr lang="it-IT" sz="2000" dirty="0" smtClean="0">
                <a:solidFill>
                  <a:srgbClr val="FF0000"/>
                </a:solidFill>
              </a:rPr>
              <a:t>e </a:t>
            </a:r>
            <a:r>
              <a:rPr lang="it-IT" sz="2000" dirty="0" smtClean="0">
                <a:solidFill>
                  <a:srgbClr val="FF0000"/>
                </a:solidFill>
              </a:rPr>
              <a:t>lo spazio curvo dice alla materia come muoversi » </a:t>
            </a:r>
            <a:r>
              <a:rPr lang="it-IT" sz="2000" dirty="0" smtClean="0">
                <a:solidFill>
                  <a:srgbClr val="FF0000"/>
                </a:solidFill>
              </a:rPr>
              <a:t> </a:t>
            </a:r>
          </a:p>
          <a:p>
            <a:pPr algn="r"/>
            <a:r>
              <a:rPr lang="it-IT" sz="2000" i="1" dirty="0" smtClean="0">
                <a:solidFill>
                  <a:srgbClr val="FF0000"/>
                </a:solidFill>
              </a:rPr>
              <a:t>John </a:t>
            </a:r>
            <a:r>
              <a:rPr lang="it-IT" sz="2000" i="1" dirty="0" err="1" smtClean="0">
                <a:solidFill>
                  <a:srgbClr val="FF0000"/>
                </a:solidFill>
              </a:rPr>
              <a:t>Wheeler</a:t>
            </a:r>
            <a:endParaRPr lang="it-IT" sz="2000" i="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772400" cy="1052736"/>
          </a:xfrm>
        </p:spPr>
        <p:txBody>
          <a:bodyPr>
            <a:normAutofit/>
          </a:bodyPr>
          <a:lstStyle/>
          <a:p>
            <a:r>
              <a:rPr lang="it-IT" sz="4000" b="1" dirty="0" smtClean="0">
                <a:solidFill>
                  <a:srgbClr val="FF0000"/>
                </a:solidFill>
              </a:rPr>
              <a:t>Relatività Generale</a:t>
            </a:r>
            <a:endParaRPr lang="it-IT" sz="4000" b="1" dirty="0">
              <a:solidFill>
                <a:srgbClr val="FF0000"/>
              </a:solidFill>
            </a:endParaRPr>
          </a:p>
        </p:txBody>
      </p:sp>
      <p:sp>
        <p:nvSpPr>
          <p:cNvPr id="3" name="Sottotitolo 2"/>
          <p:cNvSpPr>
            <a:spLocks noGrp="1"/>
          </p:cNvSpPr>
          <p:nvPr>
            <p:ph type="subTitle" idx="1"/>
          </p:nvPr>
        </p:nvSpPr>
        <p:spPr>
          <a:xfrm>
            <a:off x="467544" y="1772816"/>
            <a:ext cx="8208912" cy="1224136"/>
          </a:xfrm>
        </p:spPr>
        <p:txBody>
          <a:bodyPr>
            <a:noAutofit/>
          </a:bodyPr>
          <a:lstStyle/>
          <a:p>
            <a:pPr algn="l"/>
            <a:r>
              <a:rPr lang="it-IT" sz="2200" dirty="0" smtClean="0">
                <a:solidFill>
                  <a:schemeClr val="tx1"/>
                </a:solidFill>
              </a:rPr>
              <a:t>Finalmente, nel 1915 Einstein riuscì a combinare la matematica piuttosto complesso del calcolo tensoriale per scoprire la sua famosa equazione di campo: </a:t>
            </a:r>
          </a:p>
          <a:p>
            <a:pPr algn="l"/>
            <a:endParaRPr lang="it-IT" sz="2200" b="1" dirty="0" smtClean="0">
              <a:solidFill>
                <a:schemeClr val="tx1"/>
              </a:solidFill>
            </a:endParaRPr>
          </a:p>
        </p:txBody>
      </p:sp>
      <p:sp>
        <p:nvSpPr>
          <p:cNvPr id="41986" name="AutoShape 2" descr="https://wikimedia.org/api/rest_v1/media/math/render/svg/b3c207724d62a522c3518e55b09c0c62937fdc0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988" name="AutoShape 4" descr="https://wikimedia.org/api/rest_v1/media/math/render/svg/b3c207724d62a522c3518e55b09c0c62937fdc0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990" name="AutoShape 6" descr="Risultati immagini per equazione di camp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41992" name="AutoShape 8" descr="Risultati immagini per equazione di camp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8" name="Immagine 7" descr="201482055821_equazione-di-einstein.jpg"/>
          <p:cNvPicPr>
            <a:picLocks noChangeAspect="1"/>
          </p:cNvPicPr>
          <p:nvPr/>
        </p:nvPicPr>
        <p:blipFill>
          <a:blip r:embed="rId2" cstate="print"/>
          <a:stretch>
            <a:fillRect/>
          </a:stretch>
        </p:blipFill>
        <p:spPr>
          <a:xfrm>
            <a:off x="2483768" y="3068960"/>
            <a:ext cx="4257675" cy="1905000"/>
          </a:xfrm>
          <a:prstGeom prst="rect">
            <a:avLst/>
          </a:prstGeom>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656</Words>
  <Application>Microsoft Office PowerPoint</Application>
  <PresentationFormat>Presentazione su schermo (4:3)</PresentationFormat>
  <Paragraphs>38</Paragraphs>
  <Slides>13</Slides>
  <Notes>4</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Diapositiva 1</vt:lpstr>
      <vt:lpstr>Contesto</vt:lpstr>
      <vt:lpstr>Cosa non andava ancora?</vt:lpstr>
      <vt:lpstr>Principio di Equivalenza (1907)</vt:lpstr>
      <vt:lpstr>Principio di Equivalenza (1907)</vt:lpstr>
      <vt:lpstr>Principio di Equivalenza</vt:lpstr>
      <vt:lpstr>Conseguenze del  Principio di Equivalenza</vt:lpstr>
      <vt:lpstr>Ancora al lavoro…</vt:lpstr>
      <vt:lpstr>Relatività Generale</vt:lpstr>
      <vt:lpstr>Diapositiva 10</vt:lpstr>
      <vt:lpstr>Conferme sperimentali - 1</vt:lpstr>
      <vt:lpstr>Conferme sperimentali - 2</vt:lpstr>
      <vt:lpstr>Conferme sperimentali - 2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Antonio Palladino</dc:creator>
  <cp:lastModifiedBy>Antonio Palladino</cp:lastModifiedBy>
  <cp:revision>62</cp:revision>
  <dcterms:created xsi:type="dcterms:W3CDTF">2016-06-15T13:45:10Z</dcterms:created>
  <dcterms:modified xsi:type="dcterms:W3CDTF">2016-06-17T07:03:39Z</dcterms:modified>
</cp:coreProperties>
</file>