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19" r:id="rId3"/>
    <p:sldId id="325" r:id="rId4"/>
    <p:sldId id="346" r:id="rId5"/>
    <p:sldId id="357" r:id="rId6"/>
    <p:sldId id="348" r:id="rId7"/>
    <p:sldId id="345" r:id="rId8"/>
    <p:sldId id="353" r:id="rId9"/>
    <p:sldId id="356" r:id="rId10"/>
    <p:sldId id="344" r:id="rId11"/>
    <p:sldId id="354" r:id="rId12"/>
    <p:sldId id="351" r:id="rId13"/>
    <p:sldId id="355" r:id="rId14"/>
    <p:sldId id="358" r:id="rId15"/>
    <p:sldId id="359" r:id="rId16"/>
    <p:sldId id="352" r:id="rId17"/>
    <p:sldId id="332" r:id="rId18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0000"/>
    <a:srgbClr val="FB6DEA"/>
    <a:srgbClr val="FF0000"/>
    <a:srgbClr val="FDA1F0"/>
    <a:srgbClr val="B0DCA0"/>
    <a:srgbClr val="8FAFD5"/>
    <a:srgbClr val="FBD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 snapToObjects="1">
      <p:cViewPr>
        <p:scale>
          <a:sx n="80" d="100"/>
          <a:sy n="80" d="100"/>
        </p:scale>
        <p:origin x="-7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3AE4307C-1D4B-404B-90C4-EAF8D190E183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2F2B6A75-CCF3-4E15-8C23-B12E2C53A2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FDE396EA-FD7A-4C8D-841A-C6646501828D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4EA0C103-0516-4BD3-AF2B-B00B23EC48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353E9-CF75-4AF0-ADD3-7B63EBBA72D8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AE86-F054-48CD-90B5-33800D5F7BFF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C354-3EC5-4D20-A9ED-EB3B13159A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51FE-92A8-4A40-861D-7E0CE6909FDB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F748-C4A2-4739-B8B0-78AF2C7B27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9D7D-0BE5-4E97-BD2A-4AD42891C34D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6F07-5E75-47C1-8E6E-49C7EFDC1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FB1B-A468-47D2-86AB-4A9CFCA2F845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7FE1-80E0-45C5-86D9-30D0D6686F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C81-C410-4CB1-B0E3-7DD39427D35E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30FA-BD63-47C5-80AF-EB77D1690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1A15-9AF0-4CBA-B124-AABF28796F19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54B5-E8F8-4E61-967D-27F463B898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5BD4-BD79-4300-878E-16BDB1E384BD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7BB6-27FB-4BD8-A4AA-7D54686A85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B682-D1C3-4F4D-AC83-AF4E614609F3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AEA0-E373-4760-8CD6-553F5C2024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5A30-092C-4E8C-A1B5-5E4835635433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5390-E784-4E2B-B68E-BA71D82F7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FF04-D466-4AF6-9F3B-5EB11E5A1046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7E3-95CC-49C7-A913-E2850547D4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CC2E-304F-4C64-A4E2-562B37B0384E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A804-D55D-4F86-83D6-F731670410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CBD534D-984E-4922-9EDE-92D92E0E3B2D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D55B6E-7EF3-4FE8-A8F2-89BEBEF881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tudiamo-insieme.blogspot.com/2013/10/differenza-fra-massa-e-peso.html" TargetMode="External"/><Relationship Id="rId3" Type="http://schemas.openxmlformats.org/officeDocument/2006/relationships/hyperlink" Target="https://www.chimica-online.it/download/legame_ionico.htm" TargetMode="External"/><Relationship Id="rId7" Type="http://schemas.openxmlformats.org/officeDocument/2006/relationships/hyperlink" Target="https://www.tes.com/lessons/fxYYpb9Ut3k9iw" TargetMode="External"/><Relationship Id="rId2" Type="http://schemas.openxmlformats.org/officeDocument/2006/relationships/hyperlink" Target="https://digilander.libero.it/prof_giuseppe.dinoi/legame_covalente_pur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iencehunter.it/2017/12/27/peso-e-massa-sorelle-separate-alla-nascita/" TargetMode="External"/><Relationship Id="rId11" Type="http://schemas.openxmlformats.org/officeDocument/2006/relationships/hyperlink" Target="https://library.weschool.com/lezione/portatori-di-carica-nei-metalli-e-nei-semiconduttori-differenza-5385.html" TargetMode="External"/><Relationship Id="rId5" Type="http://schemas.openxmlformats.org/officeDocument/2006/relationships/hyperlink" Target="https://digilander.libero.it/asfury/diodo/diodo.htm" TargetMode="External"/><Relationship Id="rId10" Type="http://schemas.openxmlformats.org/officeDocument/2006/relationships/hyperlink" Target="http://iamtechnical.com/introduction-semiconductors" TargetMode="External"/><Relationship Id="rId4" Type="http://schemas.openxmlformats.org/officeDocument/2006/relationships/hyperlink" Target="http://www.gianlucalauretani.it/legame-metallico/" TargetMode="External"/><Relationship Id="rId9" Type="http://schemas.openxmlformats.org/officeDocument/2006/relationships/hyperlink" Target="file:///C:\Users\Pirillo\Desktop\PROPRIET&#224;-dei-materiali-per-le-1AM-1BM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s://www.google.it/url?sa=i&amp;rct=j&amp;q=&amp;esrc=s&amp;source=images&amp;cd=&amp;ved=2ahUKEwj5266z_PffAhVS_aQKHcD7B6cQjRx6BAgBEAU&amp;url=http%3A%2F%2Ffumanescuola.it%2Fistituto%2FMedia%2520S%2520Anna%2Fricerca%2FCORRENTE%2520ELETTRICA%2Fscritti%2FLe%2520grandezze%2520elettriche.htm&amp;psig=AOvVaw1LPENLp3Q7WcNdteDEWtnC&amp;ust=154792287544552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19722C8-AAF3-4A9A-95D7-E2F7AE464A2A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2051" name="Segnaposto data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405615-1B14-4949-A702-3D398DB95CD0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2052" name="Segnaposto piè di pagina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2053" name="Titolo 1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ea typeface="ＭＳ Ｐゴシック" pitchFamily="34" charset="-128"/>
              </a:rPr>
              <a:t>I SEMICONDUTTORI</a:t>
            </a:r>
          </a:p>
        </p:txBody>
      </p:sp>
      <p:sp>
        <p:nvSpPr>
          <p:cNvPr id="13" name="Titolo 11"/>
          <p:cNvSpPr txBox="1">
            <a:spLocks/>
          </p:cNvSpPr>
          <p:nvPr/>
        </p:nvSpPr>
        <p:spPr bwMode="auto">
          <a:xfrm>
            <a:off x="609600" y="2500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1600" i="0" dirty="0">
                <a:solidFill>
                  <a:srgbClr val="002060"/>
                </a:solidFill>
                <a:latin typeface="+mj-lt"/>
                <a:ea typeface="ＭＳ Ｐゴシック" pitchFamily="-106" charset="-128"/>
                <a:cs typeface="ＭＳ Ｐゴシック" charset="0"/>
              </a:rPr>
              <a:t>A CURA DEL PROF. </a:t>
            </a:r>
            <a:r>
              <a:rPr lang="it-IT" sz="1600" i="0">
                <a:solidFill>
                  <a:srgbClr val="002060"/>
                </a:solidFill>
                <a:latin typeface="+mj-lt"/>
                <a:ea typeface="ＭＳ Ｐゴシック" pitchFamily="-106" charset="-128"/>
                <a:cs typeface="ＭＳ Ｐゴシック" charset="0"/>
              </a:rPr>
              <a:t>HAJJ ALI’</a:t>
            </a:r>
            <a:endParaRPr lang="it-IT" sz="1600" i="0" dirty="0">
              <a:solidFill>
                <a:srgbClr val="002060"/>
              </a:solidFill>
              <a:latin typeface="+mj-lt"/>
              <a:ea typeface="ＭＳ Ｐゴシック" pitchFamily="-106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semiconduttore tipo n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EAB6026-40A9-4B47-B6C5-10BA68AD0EED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10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2875" y="500063"/>
            <a:ext cx="8858250" cy="10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i="0" dirty="0"/>
              <a:t>Si abbia una barretta di silicio monocristallino nella quale sia stata iniettata in modo uniforme, una piccola quantità di un elemento </a:t>
            </a:r>
            <a:r>
              <a:rPr lang="it-IT" sz="2000" i="0" dirty="0"/>
              <a:t>pentavalente</a:t>
            </a:r>
            <a:r>
              <a:rPr lang="it-IT" sz="2000" b="0" i="0" dirty="0"/>
              <a:t> (atomi donatori), ad esempio fosforo (P), arsenico (As), antimonio (</a:t>
            </a:r>
            <a:r>
              <a:rPr lang="it-IT" sz="2000" b="0" i="0" dirty="0" err="1"/>
              <a:t>Sb</a:t>
            </a:r>
            <a:r>
              <a:rPr lang="it-IT" sz="2000" b="0" i="0" dirty="0"/>
              <a:t>).</a:t>
            </a:r>
            <a:endParaRPr lang="it-IT" sz="2000" dirty="0"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388" y="5572125"/>
            <a:ext cx="88709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0" i="0" dirty="0">
                <a:solidFill>
                  <a:srgbClr val="000000"/>
                </a:solidFill>
                <a:latin typeface="+mj-lt"/>
              </a:rPr>
              <a:t>Si crea una </a:t>
            </a:r>
            <a:r>
              <a:rPr lang="it-IT" i="0" dirty="0">
                <a:solidFill>
                  <a:srgbClr val="000000"/>
                </a:solidFill>
                <a:latin typeface="+mj-lt"/>
              </a:rPr>
              <a:t>concentrazione</a:t>
            </a:r>
            <a:r>
              <a:rPr lang="it-IT" b="0" i="0" dirty="0">
                <a:solidFill>
                  <a:srgbClr val="000000"/>
                </a:solidFill>
                <a:latin typeface="+mj-lt"/>
              </a:rPr>
              <a:t> di portatori di </a:t>
            </a:r>
            <a:r>
              <a:rPr lang="it-IT" i="0" dirty="0">
                <a:solidFill>
                  <a:srgbClr val="000000"/>
                </a:solidFill>
                <a:latin typeface="+mj-lt"/>
              </a:rPr>
              <a:t>cariche negative </a:t>
            </a:r>
            <a:r>
              <a:rPr lang="it-IT" b="0" i="0" dirty="0">
                <a:solidFill>
                  <a:srgbClr val="000000"/>
                </a:solidFill>
                <a:latin typeface="+mj-lt"/>
              </a:rPr>
              <a:t>(elettroni) </a:t>
            </a:r>
            <a:r>
              <a:rPr lang="it-IT" i="0" dirty="0">
                <a:solidFill>
                  <a:srgbClr val="000000"/>
                </a:solidFill>
                <a:latin typeface="+mj-lt"/>
              </a:rPr>
              <a:t>maggiore</a:t>
            </a:r>
            <a:r>
              <a:rPr lang="it-IT" b="0" i="0" dirty="0">
                <a:solidFill>
                  <a:srgbClr val="000000"/>
                </a:solidFill>
                <a:latin typeface="+mj-lt"/>
              </a:rPr>
              <a:t> rispetto alle </a:t>
            </a:r>
            <a:r>
              <a:rPr lang="it-IT" i="0" dirty="0">
                <a:solidFill>
                  <a:srgbClr val="000000"/>
                </a:solidFill>
                <a:latin typeface="+mj-lt"/>
              </a:rPr>
              <a:t>cariche</a:t>
            </a:r>
            <a:r>
              <a:rPr lang="it-IT" b="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i="0" dirty="0">
                <a:solidFill>
                  <a:srgbClr val="000000"/>
                </a:solidFill>
                <a:latin typeface="+mj-lt"/>
              </a:rPr>
              <a:t>positive</a:t>
            </a:r>
            <a:r>
              <a:rPr lang="it-IT" b="0" i="0" dirty="0">
                <a:solidFill>
                  <a:srgbClr val="000000"/>
                </a:solidFill>
                <a:latin typeface="+mj-lt"/>
              </a:rPr>
              <a:t> (lacune)</a:t>
            </a:r>
          </a:p>
        </p:txBody>
      </p:sp>
      <p:pic>
        <p:nvPicPr>
          <p:cNvPr id="11270" name="Picture 10" descr="Introduction to Semiconductors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36700"/>
            <a:ext cx="431958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Segnaposto data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3EC5CA-56AC-47B7-B4D0-D16915468E18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1272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A0813B5C-6EFE-4ABC-A2F9-13AC4B13D3D1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11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9388" y="5214938"/>
            <a:ext cx="8658225" cy="110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200" b="0" i="0" dirty="0">
                <a:solidFill>
                  <a:srgbClr val="000000"/>
                </a:solidFill>
                <a:latin typeface="+mj-lt"/>
              </a:rPr>
              <a:t>Quattro elettroni dell’impurità si legano con i quattro atomi vicini del semiconduttore e un elettrone privo di legame covalente si aggiunge ad altri elettroni liberi.</a:t>
            </a:r>
          </a:p>
        </p:txBody>
      </p:sp>
      <p:pic>
        <p:nvPicPr>
          <p:cNvPr id="12292" name="Picture 10" descr="Introduction to Semiconductors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557213"/>
            <a:ext cx="455771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388" y="115888"/>
            <a:ext cx="86582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i="0" cap="small" dirty="0">
                <a:latin typeface="+mj-lt"/>
                <a:ea typeface="ＭＳ Ｐゴシック" pitchFamily="-106" charset="-128"/>
                <a:cs typeface="ＭＳ Ｐゴシック" charset="0"/>
              </a:rPr>
              <a:t> semiconduttore tipo n </a:t>
            </a: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endParaRPr lang="it-IT" sz="3000" i="0" dirty="0">
              <a:solidFill>
                <a:srgbClr val="006600"/>
              </a:solidFill>
              <a:latin typeface="Script MT Bold" pitchFamily="66" charset="0"/>
              <a:cs typeface="ＭＳ Ｐゴシック" charset="0"/>
            </a:endParaRPr>
          </a:p>
        </p:txBody>
      </p:sp>
      <p:sp>
        <p:nvSpPr>
          <p:cNvPr id="12294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547707-A05D-4803-A530-3E1EAADC0B05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2295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88F28E60-6F92-4288-BE80-2A689A3A747E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12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2875" y="500063"/>
            <a:ext cx="8858250" cy="10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i="0" dirty="0"/>
              <a:t>Si abbia una barretta di silicio monocristallino nella quale sia stata iniettata in modo uniforme, una piccola quantità di un elemento trivalente (atomi accettori), ad esempio alluminio,(Al) gallio (</a:t>
            </a:r>
            <a:r>
              <a:rPr lang="it-IT" sz="2000" b="0" i="0" dirty="0" err="1"/>
              <a:t>Ga</a:t>
            </a:r>
            <a:r>
              <a:rPr lang="it-IT" sz="2000" b="0" i="0" dirty="0"/>
              <a:t>), indio (In).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0175" y="5357813"/>
            <a:ext cx="8870950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0" i="0" dirty="0">
                <a:solidFill>
                  <a:srgbClr val="000000"/>
                </a:solidFill>
                <a:latin typeface="+mj-lt"/>
              </a:rPr>
              <a:t>Si crea una concentrazione di portatori di cariche positive (lacune) maggiore rispetto alle cariche negative (elettroni)</a:t>
            </a:r>
          </a:p>
        </p:txBody>
      </p:sp>
      <p:pic>
        <p:nvPicPr>
          <p:cNvPr id="13317" name="Picture 10" descr="Introduction to Semiconductors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500188"/>
            <a:ext cx="3721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88" y="115888"/>
            <a:ext cx="86582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i="0" cap="small" dirty="0">
                <a:latin typeface="+mj-lt"/>
                <a:ea typeface="ＭＳ Ｐゴシック" pitchFamily="-106" charset="-128"/>
                <a:cs typeface="ＭＳ Ｐゴシック" charset="0"/>
              </a:rPr>
              <a:t> semiconduttore tipo P </a:t>
            </a: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endParaRPr lang="it-IT" sz="3000" i="0" dirty="0">
              <a:solidFill>
                <a:srgbClr val="006600"/>
              </a:solidFill>
              <a:latin typeface="Script MT Bold" pitchFamily="66" charset="0"/>
              <a:cs typeface="ＭＳ Ｐゴシック" charset="0"/>
            </a:endParaRPr>
          </a:p>
        </p:txBody>
      </p:sp>
      <p:sp>
        <p:nvSpPr>
          <p:cNvPr id="13319" name="Segnaposto data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C7B20-4951-47F4-96DA-5EB926DE700B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3320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747F7199-5D7F-47ED-8C03-BA92F7653E64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13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pic>
        <p:nvPicPr>
          <p:cNvPr id="14339" name="Picture 6" descr="http://www.edutecnica.it/elettronica/semi/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20863"/>
            <a:ext cx="50720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1438" y="642938"/>
            <a:ext cx="8821737" cy="110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200" b="0" i="0" dirty="0">
                <a:solidFill>
                  <a:srgbClr val="000000"/>
                </a:solidFill>
                <a:latin typeface="+mj-lt"/>
              </a:rPr>
              <a:t>Tre elettroni dell’impurità si legano con i tre di valenza  di tre atomi vicini del semiconduttore mentre il quarto non completa il legame covalente  (crea una lacuna).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88" y="115888"/>
            <a:ext cx="86582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i="0" cap="small" dirty="0">
                <a:latin typeface="+mj-lt"/>
                <a:ea typeface="ＭＳ Ｐゴシック" pitchFamily="-106" charset="-128"/>
                <a:cs typeface="ＭＳ Ｐゴシック" charset="0"/>
              </a:rPr>
              <a:t> semiconduttore tipo P </a:t>
            </a: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  <a:t/>
            </a:r>
            <a:br>
              <a:rPr lang="it-IT" sz="3000" b="0" i="0" dirty="0">
                <a:latin typeface="+mj-lt"/>
                <a:ea typeface="ＭＳ Ｐゴシック" pitchFamily="-106" charset="-128"/>
                <a:cs typeface="ＭＳ Ｐゴシック" charset="0"/>
              </a:rPr>
            </a:br>
            <a:endParaRPr lang="it-IT" sz="3000" i="0" dirty="0">
              <a:solidFill>
                <a:srgbClr val="006600"/>
              </a:solidFill>
              <a:latin typeface="Script MT Bold" pitchFamily="66" charset="0"/>
              <a:cs typeface="ＭＳ Ｐゴシック" charset="0"/>
            </a:endParaRPr>
          </a:p>
        </p:txBody>
      </p:sp>
      <p:sp>
        <p:nvSpPr>
          <p:cNvPr id="14342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EFF1-6899-4E9A-8928-01D96E71143F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4343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Introduction to Semiconductors 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2179638"/>
            <a:ext cx="829468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giunzione p-n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52AD17A4-7A8B-4BC8-B64B-02BE890CB80D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14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438" y="500063"/>
            <a:ext cx="9001125" cy="1784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200" dirty="0">
                <a:latin typeface="+mj-lt"/>
              </a:rPr>
              <a:t>La superficie di separazione delle due zone N e P  è detta </a:t>
            </a:r>
            <a:r>
              <a:rPr lang="it-IT" sz="2200" u="sng" dirty="0">
                <a:solidFill>
                  <a:srgbClr val="C00000"/>
                </a:solidFill>
                <a:latin typeface="+mj-lt"/>
              </a:rPr>
              <a:t>giunzione</a:t>
            </a:r>
            <a:r>
              <a:rPr lang="it-IT" sz="2200" dirty="0">
                <a:latin typeface="+mj-lt"/>
              </a:rPr>
              <a:t>. </a:t>
            </a:r>
          </a:p>
          <a:p>
            <a:pPr>
              <a:defRPr/>
            </a:pPr>
            <a:r>
              <a:rPr lang="it-IT" sz="2200" b="0" i="0" dirty="0">
                <a:latin typeface="+mj-lt"/>
              </a:rPr>
              <a:t>Attraverso questa superficie di confine si diffondono le cariche libere delle due zona.</a:t>
            </a:r>
            <a:r>
              <a:rPr lang="it-IT" sz="2200" i="0" dirty="0">
                <a:latin typeface="+mj-lt"/>
              </a:rPr>
              <a:t> </a:t>
            </a:r>
          </a:p>
          <a:p>
            <a:pPr>
              <a:defRPr/>
            </a:pPr>
            <a:r>
              <a:rPr lang="it-IT" sz="2200" b="0" i="0" dirty="0">
                <a:latin typeface="+mj-lt"/>
              </a:rPr>
              <a:t>Il risultato è che le lacune tenderanno a migrare verso la zona N e gli elettroni a diffondere verso la zona P. </a:t>
            </a:r>
            <a:endParaRPr lang="it-IT" sz="2200" i="0" dirty="0"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438" y="5016500"/>
            <a:ext cx="9001125" cy="769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200" b="0" i="0" dirty="0">
                <a:latin typeface="+mj-lt"/>
              </a:rPr>
              <a:t>Questo movimento lascia dietro di se atomi carichi negativamente nella zona P e lascia ioni positivi nella zona N. </a:t>
            </a:r>
          </a:p>
        </p:txBody>
      </p:sp>
      <p:sp>
        <p:nvSpPr>
          <p:cNvPr id="15367" name="Segnaposto data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603999-DE08-4BE6-A976-445ECFD464D9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5368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giunzione p-n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C5468607-2CD3-4644-8604-DEB02ECFDDC4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15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438" y="500063"/>
            <a:ext cx="9001125" cy="1938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i="0" dirty="0"/>
              <a:t>Il movimento delle cariche attraverso al giunzione determina la comparsa di un </a:t>
            </a:r>
            <a:r>
              <a:rPr lang="it-IT" sz="2000" i="0" dirty="0"/>
              <a:t>campo elettrico (tensione di soglia) </a:t>
            </a:r>
            <a:r>
              <a:rPr lang="it-IT" sz="2000" b="0" i="0" dirty="0"/>
              <a:t>diretto dalla zona N alla zona P che, quando raggiunge un certo valore si oppone al moto delle cariche e lo porta alla situazione di equilibrio.</a:t>
            </a:r>
          </a:p>
          <a:p>
            <a:pPr>
              <a:defRPr/>
            </a:pPr>
            <a:r>
              <a:rPr lang="it-IT" sz="2000" b="0" i="0" dirty="0"/>
              <a:t>Di conseguenza, in prossimità della giunzione si crea una zona priva di cariche libere detta di </a:t>
            </a:r>
            <a:r>
              <a:rPr lang="it-IT" sz="2000" dirty="0"/>
              <a:t>svuotamento</a:t>
            </a:r>
            <a:r>
              <a:rPr lang="it-IT" sz="2000" b="0" i="0" dirty="0"/>
              <a:t> (</a:t>
            </a:r>
            <a:r>
              <a:rPr lang="it-IT" sz="2000" dirty="0" err="1">
                <a:solidFill>
                  <a:srgbClr val="C00000"/>
                </a:solidFill>
              </a:rPr>
              <a:t>depletion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layer</a:t>
            </a:r>
            <a:r>
              <a:rPr lang="it-IT" sz="2000" b="0" i="0" dirty="0"/>
              <a:t>).</a:t>
            </a:r>
            <a:endParaRPr lang="it-IT" sz="2000" i="0" dirty="0"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438" y="5457825"/>
            <a:ext cx="9001125" cy="10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i="0" dirty="0">
                <a:latin typeface="+mj-lt"/>
              </a:rPr>
              <a:t>La tensione di soglia </a:t>
            </a:r>
            <a:r>
              <a:rPr lang="it-IT" sz="2000" b="0" i="0" dirty="0">
                <a:latin typeface="+mj-lt"/>
              </a:rPr>
              <a:t>per il silicio  è di </a:t>
            </a:r>
            <a:r>
              <a:rPr lang="it-IT" sz="2000" i="0" dirty="0">
                <a:latin typeface="+mj-lt"/>
              </a:rPr>
              <a:t>0,65 V </a:t>
            </a:r>
            <a:r>
              <a:rPr lang="it-IT" sz="2000" b="0" i="0" dirty="0">
                <a:latin typeface="+mj-lt"/>
              </a:rPr>
              <a:t>approssimata a 0,7V, invece, nel germanio la tensione di soglia è molto più bassa quasi </a:t>
            </a:r>
            <a:r>
              <a:rPr lang="it-IT" sz="2000" i="0" dirty="0">
                <a:latin typeface="+mj-lt"/>
              </a:rPr>
              <a:t>0,3 V </a:t>
            </a:r>
            <a:r>
              <a:rPr lang="it-IT" sz="2000" b="0" i="0" dirty="0">
                <a:latin typeface="+mj-lt"/>
              </a:rPr>
              <a:t>e per questo è più adatto ad essere utilizzato come </a:t>
            </a:r>
            <a:r>
              <a:rPr lang="it-IT" sz="2000" i="0" u="sng" dirty="0">
                <a:latin typeface="+mj-lt"/>
              </a:rPr>
              <a:t>raddrizzatore</a:t>
            </a:r>
            <a:r>
              <a:rPr lang="it-IT" sz="2000" b="0" i="0" u="sng" dirty="0">
                <a:latin typeface="+mj-lt"/>
              </a:rPr>
              <a:t> (rettificatore).</a:t>
            </a:r>
            <a:endParaRPr lang="it-IT" sz="2000" b="0" i="0" dirty="0">
              <a:latin typeface="+mj-lt"/>
            </a:endParaRP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2438400"/>
            <a:ext cx="49736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Segnaposto data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F19FDA-10EF-4087-AC09-E0874F447530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6392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pic>
        <p:nvPicPr>
          <p:cNvPr id="16393" name="Picture 10" descr="Risultati immagini per gif animÃ¨ diode Ã  jonction p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747963"/>
            <a:ext cx="38973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per fissare i concetti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88493B45-2B7A-48AD-B0D4-7309C3E313FA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16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2875" y="500063"/>
            <a:ext cx="8858250" cy="5940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i="0" dirty="0"/>
              <a:t>1- Cosa si intende per resistività e conduttività?</a:t>
            </a:r>
          </a:p>
          <a:p>
            <a:pPr>
              <a:defRPr/>
            </a:pPr>
            <a:r>
              <a:rPr lang="it-IT" sz="2000" b="0" i="0" dirty="0"/>
              <a:t>2- Spiegare la differenza fra un materiale conduttore e isolante?</a:t>
            </a:r>
          </a:p>
          <a:p>
            <a:pPr>
              <a:defRPr/>
            </a:pPr>
            <a:r>
              <a:rPr lang="it-IT" sz="2000" b="0" i="0" dirty="0"/>
              <a:t>3- Quanti elettroni di valenza hanno: i conduttori, gli </a:t>
            </a:r>
            <a:r>
              <a:rPr lang="it-IT" sz="2000" b="0" i="0"/>
              <a:t>isolanti e i </a:t>
            </a:r>
            <a:r>
              <a:rPr lang="it-IT" sz="2000" b="0" i="0" dirty="0"/>
              <a:t>semiconduttori?</a:t>
            </a:r>
          </a:p>
          <a:p>
            <a:pPr>
              <a:defRPr/>
            </a:pPr>
            <a:r>
              <a:rPr lang="it-IT" sz="2000" b="0" i="0" dirty="0"/>
              <a:t>4- Cosa si intende di concentrazioni di portatori intrinseci in un semiconduttore?</a:t>
            </a:r>
          </a:p>
          <a:p>
            <a:pPr>
              <a:defRPr/>
            </a:pPr>
            <a:r>
              <a:rPr lang="it-IT" sz="2000" b="0" i="0" dirty="0"/>
              <a:t>5- Spiegare come dipende la conduttività in un semiconduttore con la temperatura?</a:t>
            </a:r>
          </a:p>
          <a:p>
            <a:pPr>
              <a:defRPr/>
            </a:pPr>
            <a:r>
              <a:rPr lang="it-IT" sz="2000" b="0" i="0" dirty="0"/>
              <a:t>6- Come si modifica un materiale semiconduttore quando viene drogato con impurità accettatrice? E con impurità donatrici?</a:t>
            </a:r>
          </a:p>
          <a:p>
            <a:pPr>
              <a:defRPr/>
            </a:pPr>
            <a:r>
              <a:rPr lang="it-IT" sz="2000" b="0" i="0" dirty="0"/>
              <a:t>7- Quando un materiale semiconduttore è intrinseco?</a:t>
            </a:r>
          </a:p>
          <a:p>
            <a:pPr>
              <a:defRPr/>
            </a:pPr>
            <a:r>
              <a:rPr lang="it-IT" sz="2000" b="0" i="0" dirty="0"/>
              <a:t>8- Quando si ha la relazione di equilibrio di un semiconduttore estrinseco?</a:t>
            </a:r>
          </a:p>
          <a:p>
            <a:pPr>
              <a:defRPr/>
            </a:pPr>
            <a:r>
              <a:rPr lang="it-IT" sz="2000" b="0" i="0" dirty="0"/>
              <a:t>9- Spiegare come si forma una lacune in un semiconduttore?</a:t>
            </a:r>
          </a:p>
          <a:p>
            <a:pPr>
              <a:defRPr/>
            </a:pPr>
            <a:r>
              <a:rPr lang="it-IT" sz="2000" b="0" i="0" dirty="0"/>
              <a:t>10- indicare la tensione di soglia per il silicio (Si) e il germanio (Ge).</a:t>
            </a:r>
          </a:p>
          <a:p>
            <a:pPr>
              <a:defRPr/>
            </a:pPr>
            <a:r>
              <a:rPr lang="it-IT" sz="2000" b="0" i="0" dirty="0"/>
              <a:t>11- quale dei due semiconduttori (Si e Ge) è idoneo per essere utilizzato come raddrizzatore?</a:t>
            </a:r>
          </a:p>
          <a:p>
            <a:pPr>
              <a:defRPr/>
            </a:pPr>
            <a:r>
              <a:rPr lang="it-IT" sz="2000" b="0" i="0" dirty="0"/>
              <a:t>12- cosa si intende per </a:t>
            </a:r>
            <a:r>
              <a:rPr lang="it-IT" sz="2000" dirty="0" err="1">
                <a:solidFill>
                  <a:srgbClr val="C00000"/>
                </a:solidFill>
              </a:rPr>
              <a:t>depletion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layer</a:t>
            </a:r>
            <a:r>
              <a:rPr lang="it-IT" sz="2000" dirty="0">
                <a:solidFill>
                  <a:srgbClr val="C00000"/>
                </a:solidFill>
              </a:rPr>
              <a:t>?</a:t>
            </a:r>
          </a:p>
          <a:p>
            <a:pPr>
              <a:defRPr/>
            </a:pPr>
            <a:r>
              <a:rPr lang="it-IT" sz="2000" b="0" i="0" dirty="0"/>
              <a:t>13- Cosa determina la tensione della zona di svuotamento.</a:t>
            </a:r>
          </a:p>
          <a:p>
            <a:pPr>
              <a:defRPr/>
            </a:pPr>
            <a:r>
              <a:rPr lang="it-IT" sz="2000" b="0" i="0" dirty="0"/>
              <a:t>14- spiegare la differenza fra un semiconduttore di tipo N e di tipo P.</a:t>
            </a:r>
          </a:p>
        </p:txBody>
      </p:sp>
      <p:sp>
        <p:nvSpPr>
          <p:cNvPr id="17413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45156-4DA4-470D-8143-715141BAFBA4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7414" name="Segnaposto piè di pagin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fonti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301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000" b="0" i="0" dirty="0">
                <a:latin typeface="+mj-lt"/>
                <a:hlinkClick r:id="rId2"/>
              </a:rPr>
              <a:t>https://digilander.libero.it/prof_giuseppe.dinoi/legame_covalente_puro.html</a:t>
            </a:r>
            <a:endParaRPr lang="it-IT" sz="1000" b="0" i="0" dirty="0">
              <a:latin typeface="+mj-lt"/>
            </a:endParaRPr>
          </a:p>
          <a:p>
            <a:pPr>
              <a:defRPr/>
            </a:pPr>
            <a:r>
              <a:rPr lang="it-IT" sz="1000" b="0" i="0" dirty="0">
                <a:latin typeface="+mj-lt"/>
                <a:hlinkClick r:id="rId3"/>
              </a:rPr>
              <a:t>https://www.chimica-online.it/download/legame_ionico.htm</a:t>
            </a:r>
            <a:r>
              <a:rPr lang="it-IT" sz="1000" b="0" i="0" dirty="0">
                <a:latin typeface="+mj-lt"/>
              </a:rPr>
              <a:t> </a:t>
            </a:r>
          </a:p>
          <a:p>
            <a:pPr>
              <a:defRPr/>
            </a:pPr>
            <a:r>
              <a:rPr lang="it-IT" sz="1000" b="0" i="0" dirty="0">
                <a:latin typeface="+mj-lt"/>
                <a:hlinkClick r:id="rId4"/>
              </a:rPr>
              <a:t>http://www.gianlucalauretani.it/legame-metallico/</a:t>
            </a:r>
            <a:r>
              <a:rPr lang="it-IT" sz="1000" b="0" i="0" dirty="0">
                <a:latin typeface="+mj-lt"/>
              </a:rPr>
              <a:t> </a:t>
            </a:r>
          </a:p>
          <a:p>
            <a:pPr>
              <a:defRPr/>
            </a:pPr>
            <a:r>
              <a:rPr lang="it-IT" sz="1000" dirty="0">
                <a:hlinkClick r:id="rId5"/>
              </a:rPr>
              <a:t>https://digilander.libero.it/asfury/diodo/diodo.htm</a:t>
            </a:r>
            <a:r>
              <a:rPr lang="it-IT" sz="1000" dirty="0"/>
              <a:t>                     </a:t>
            </a:r>
          </a:p>
          <a:p>
            <a:pPr>
              <a:defRPr/>
            </a:pPr>
            <a:r>
              <a:rPr lang="it-IT" sz="1000" dirty="0">
                <a:hlinkClick r:id="rId6"/>
              </a:rPr>
              <a:t>www.sciencehunter.it/2017/12/27/</a:t>
            </a:r>
            <a:r>
              <a:rPr lang="it-IT" sz="1000" dirty="0" err="1">
                <a:hlinkClick r:id="rId6"/>
              </a:rPr>
              <a:t>peso-e-massa-sorelle-separate-alla-nascita</a:t>
            </a:r>
            <a:r>
              <a:rPr lang="it-IT" sz="1000" dirty="0">
                <a:hlinkClick r:id="rId6"/>
              </a:rPr>
              <a:t>/</a:t>
            </a:r>
            <a:r>
              <a:rPr lang="it-IT" sz="1000" dirty="0"/>
              <a:t> </a:t>
            </a:r>
          </a:p>
          <a:p>
            <a:pPr>
              <a:defRPr/>
            </a:pPr>
            <a:r>
              <a:rPr lang="it-IT" sz="1000" dirty="0">
                <a:hlinkClick r:id="rId7"/>
              </a:rPr>
              <a:t>https://www.tes.com/lessons/fxYYpb9Ut3k9iw</a:t>
            </a:r>
            <a:r>
              <a:rPr lang="it-IT" sz="1000" dirty="0"/>
              <a:t> </a:t>
            </a:r>
          </a:p>
          <a:p>
            <a:pPr>
              <a:defRPr/>
            </a:pPr>
            <a:r>
              <a:rPr lang="it-IT" sz="1000" dirty="0">
                <a:hlinkClick r:id="rId8"/>
              </a:rPr>
              <a:t>http://studiamo-insieme.blogspot.com/2013/10/differenza-fra-massa-e-peso.html</a:t>
            </a:r>
            <a:endParaRPr lang="it-IT" sz="1000" dirty="0"/>
          </a:p>
          <a:p>
            <a:pPr>
              <a:defRPr/>
            </a:pPr>
            <a:r>
              <a:rPr lang="it-IT" sz="1000" dirty="0">
                <a:hlinkClick r:id="rId6"/>
              </a:rPr>
              <a:t>www.sciencehunter.it/2017/12/27/</a:t>
            </a:r>
            <a:r>
              <a:rPr lang="it-IT" sz="1000" dirty="0" err="1">
                <a:hlinkClick r:id="rId6"/>
              </a:rPr>
              <a:t>peso-e-massa-sorelle-separate-alla-nascita</a:t>
            </a:r>
            <a:r>
              <a:rPr lang="it-IT" sz="1000" dirty="0">
                <a:hlinkClick r:id="rId6"/>
              </a:rPr>
              <a:t>/</a:t>
            </a:r>
            <a:r>
              <a:rPr lang="it-IT" sz="1000" dirty="0"/>
              <a:t> </a:t>
            </a:r>
          </a:p>
          <a:p>
            <a:pPr>
              <a:defRPr/>
            </a:pPr>
            <a:r>
              <a:rPr lang="it-IT" sz="1000" dirty="0">
                <a:hlinkClick r:id="rId9" action="ppaction://hlinkfile"/>
              </a:rPr>
              <a:t>file:///C:/Users/Pirillo/Desktop/PROPRIETà-dei-materiali-per-le-1AM-1BM.pdf</a:t>
            </a:r>
            <a:r>
              <a:rPr lang="it-IT" sz="1000" dirty="0"/>
              <a:t> </a:t>
            </a:r>
          </a:p>
          <a:p>
            <a:pPr>
              <a:defRPr/>
            </a:pPr>
            <a:r>
              <a:rPr lang="it-IT" sz="1000" dirty="0">
                <a:hlinkClick r:id="rId10"/>
              </a:rPr>
              <a:t>http://iamtechnical.com/introduction-semiconductors</a:t>
            </a:r>
            <a:r>
              <a:rPr lang="it-IT" sz="1000" dirty="0"/>
              <a:t> </a:t>
            </a:r>
          </a:p>
          <a:p>
            <a:pPr>
              <a:defRPr/>
            </a:pPr>
            <a:r>
              <a:rPr lang="it-IT" sz="1000" dirty="0">
                <a:hlinkClick r:id="rId11"/>
              </a:rPr>
              <a:t>https://library.weschool.com/lezione/portatori-di-carica-nei-metalli-e-nei-semiconduttori-differenza-5385.html</a:t>
            </a:r>
            <a:r>
              <a:rPr lang="it-IT" sz="1000" dirty="0"/>
              <a:t> </a:t>
            </a:r>
          </a:p>
          <a:p>
            <a:pPr>
              <a:defRPr/>
            </a:pPr>
            <a:r>
              <a:rPr lang="it-IT" sz="1000" dirty="0"/>
              <a:t>Libro di testo:</a:t>
            </a:r>
          </a:p>
          <a:p>
            <a:pPr>
              <a:defRPr/>
            </a:pPr>
            <a:r>
              <a:rPr lang="it-IT" sz="1000" dirty="0"/>
              <a:t>Corso di tecnologie e progettazione di sistemi elettrici ed elettronici per l’articolazione elettronica degli istituti tecnici settore tecnologico</a:t>
            </a:r>
          </a:p>
          <a:p>
            <a:pPr>
              <a:defRPr/>
            </a:pPr>
            <a:r>
              <a:rPr lang="it-IT" sz="1000" dirty="0"/>
              <a:t>Casa editrice HOEPLI</a:t>
            </a:r>
          </a:p>
          <a:p>
            <a:pPr>
              <a:defRPr/>
            </a:pPr>
            <a:r>
              <a:rPr lang="it-IT" sz="1000" dirty="0"/>
              <a:t>Autore FAUSTO MARIA FERRI</a:t>
            </a:r>
          </a:p>
          <a:p>
            <a:pPr>
              <a:defRPr/>
            </a:pPr>
            <a:r>
              <a:rPr lang="it-IT" sz="1000" dirty="0"/>
              <a:t>Volume 1</a:t>
            </a:r>
          </a:p>
          <a:p>
            <a:pPr>
              <a:defRPr/>
            </a:pPr>
            <a:r>
              <a:rPr lang="it-IT" sz="1000" dirty="0"/>
              <a:t>ISBN 978 – 88 – 203 – 5014 – 7 </a:t>
            </a:r>
          </a:p>
          <a:p>
            <a:pPr>
              <a:defRPr/>
            </a:pPr>
            <a:endParaRPr lang="it-IT" sz="1000" b="0" i="0" dirty="0">
              <a:latin typeface="+mj-lt"/>
            </a:endParaRPr>
          </a:p>
          <a:p>
            <a:pPr>
              <a:defRPr/>
            </a:pPr>
            <a:endParaRPr lang="it-IT" sz="1000" b="0" i="0" dirty="0">
              <a:latin typeface="+mj-lt"/>
            </a:endParaRP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997CCFB5-1ACE-47A3-8462-20BDF7A4B4B6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17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66900" y="635317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800" dirty="0">
              <a:latin typeface="+mj-lt"/>
            </a:endParaRPr>
          </a:p>
        </p:txBody>
      </p:sp>
      <p:sp>
        <p:nvSpPr>
          <p:cNvPr id="18438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662AB-B3B3-4D00-912F-AAD3034A1CF4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8439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categorie degli elementi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862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5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Dal punto di vista elettrico, gli elementi possono essere suddivisi nelle seguenti tre categorie: </a:t>
            </a:r>
            <a:r>
              <a:rPr lang="it-IT" sz="2500" i="0" dirty="0">
                <a:solidFill>
                  <a:srgbClr val="C00000"/>
                </a:solidFill>
                <a:latin typeface="+mj-lt"/>
              </a:rPr>
              <a:t>conduttori – isolanti - semiconduttori</a:t>
            </a:r>
            <a:endParaRPr lang="it-IT" sz="25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0FC3A1A-FD73-4317-8366-0EE5718EE0E1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2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026025"/>
            <a:ext cx="17097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5026025"/>
            <a:ext cx="17621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42875" y="1362075"/>
            <a:ext cx="8837613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900" i="0" dirty="0">
                <a:latin typeface="+mj-lt"/>
              </a:rPr>
              <a:t>CONDUTTORI (conduttività </a:t>
            </a:r>
            <a:r>
              <a:rPr lang="it-IT" sz="1900" b="0" i="0" dirty="0"/>
              <a:t>≥ 10</a:t>
            </a:r>
            <a:r>
              <a:rPr lang="it-IT" sz="1900" b="0" i="0" baseline="30000" dirty="0"/>
              <a:t>7</a:t>
            </a:r>
            <a:r>
              <a:rPr lang="it-IT" sz="1900" b="0" i="0" dirty="0"/>
              <a:t> [S/m])</a:t>
            </a:r>
            <a:r>
              <a:rPr lang="it-IT" sz="19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it-IT" sz="1900" i="0" dirty="0">
                <a:solidFill>
                  <a:srgbClr val="C00000"/>
                </a:solidFill>
                <a:latin typeface="+mj-lt"/>
              </a:rPr>
              <a:t>sono quei materiali che lasciano passare la corrente elettrica</a:t>
            </a:r>
            <a:r>
              <a:rPr lang="it-IT" sz="19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di </a:t>
            </a:r>
            <a:r>
              <a:rPr lang="it-IT" sz="1900" b="0" i="0" dirty="0">
                <a:latin typeface="+mj-lt"/>
              </a:rPr>
              <a:t>conseguenza rendono disponibili alla conduzione un gran numero elevato di elettroni liberi che conferiscono loro un’elevata conducibilità elettrica .</a:t>
            </a:r>
          </a:p>
          <a:p>
            <a:pPr>
              <a:defRPr/>
            </a:pPr>
            <a:endParaRPr lang="it-IT" sz="1900" b="0" i="0" dirty="0">
              <a:latin typeface="+mj-lt"/>
            </a:endParaRPr>
          </a:p>
          <a:p>
            <a:pPr>
              <a:defRPr/>
            </a:pPr>
            <a:endParaRPr lang="it-IT" sz="1900" b="0" i="0" dirty="0">
              <a:latin typeface="+mj-lt"/>
            </a:endParaRPr>
          </a:p>
          <a:p>
            <a:pPr>
              <a:defRPr/>
            </a:pPr>
            <a:r>
              <a:rPr lang="it-IT" sz="19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defRPr/>
            </a:pPr>
            <a:endParaRPr lang="it-IT" sz="19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9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9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9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9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it-IT" sz="19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Sono formati da atomi che </a:t>
            </a:r>
            <a:r>
              <a:rPr lang="it-IT" sz="1900" b="0" i="0" dirty="0">
                <a:latin typeface="+mj-lt"/>
              </a:rPr>
              <a:t>nell’ultimo orbitale possiedono meno di quattro elettroni</a:t>
            </a:r>
            <a:r>
              <a:rPr lang="it-IT" sz="19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3080" name="Picture 9" descr="Risultati immagini per gif: materiale conduttor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3788" y="2551113"/>
            <a:ext cx="35909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C:\Users\Pirillo\AppData\Local\Microsoft\Windows\INetCache\IE\RPT3GSVH\light-bulb-1318337_960_72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714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1 16"/>
          <p:cNvCxnSpPr/>
          <p:nvPr/>
        </p:nvCxnSpPr>
        <p:spPr>
          <a:xfrm rot="10800000">
            <a:off x="3581400" y="3525838"/>
            <a:ext cx="4905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3" name="Picture 15" descr="C:\Users\Pirillo\AppData\Local\Microsoft\Windows\INetCache\IE\FG3Q7ZQP\car-battery-296788_960_72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1238" y="3525838"/>
            <a:ext cx="12033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ttore 1 23"/>
          <p:cNvCxnSpPr/>
          <p:nvPr/>
        </p:nvCxnSpPr>
        <p:spPr>
          <a:xfrm rot="5400000">
            <a:off x="3249613" y="4108450"/>
            <a:ext cx="785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643313" y="4500563"/>
            <a:ext cx="328612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 rot="10800000" flipV="1">
            <a:off x="6654800" y="3714750"/>
            <a:ext cx="917575" cy="7889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/>
          <p:nvPr/>
        </p:nvCxnSpPr>
        <p:spPr>
          <a:xfrm>
            <a:off x="7224713" y="3286125"/>
            <a:ext cx="990600" cy="23971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16200000" flipH="1">
            <a:off x="3311526" y="2597150"/>
            <a:ext cx="163512" cy="714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3071813" y="2643188"/>
            <a:ext cx="285750" cy="2143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3857625" y="2643188"/>
            <a:ext cx="285750" cy="2143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5400000" flipH="1" flipV="1">
            <a:off x="3561557" y="2632869"/>
            <a:ext cx="1635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2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250616-B270-4F08-A5A4-7A6AF90B45D6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3093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categorie degli elementi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409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66FBB53-48B6-4A5F-B411-DB4526904BDF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3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3513" y="571500"/>
            <a:ext cx="8837612" cy="5094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500" i="0" dirty="0">
                <a:latin typeface="+mj-lt"/>
              </a:rPr>
              <a:t>ISOLANTI (conduttività </a:t>
            </a:r>
            <a:r>
              <a:rPr lang="it-IT" sz="2500" b="0" i="0" dirty="0"/>
              <a:t>≤ 10</a:t>
            </a:r>
            <a:r>
              <a:rPr lang="it-IT" sz="2500" b="0" i="0" baseline="30000" dirty="0"/>
              <a:t>–11</a:t>
            </a:r>
            <a:r>
              <a:rPr lang="it-IT" sz="2500" b="0" i="0" dirty="0"/>
              <a:t> [S/m] )</a:t>
            </a:r>
            <a:r>
              <a:rPr lang="it-IT" sz="25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it-IT" sz="2500" b="0" i="0" dirty="0"/>
              <a:t>sono </a:t>
            </a:r>
            <a:r>
              <a:rPr lang="it-IT" sz="2500" i="0" dirty="0">
                <a:solidFill>
                  <a:srgbClr val="C00000"/>
                </a:solidFill>
              </a:rPr>
              <a:t>i materiali che impediscono il passaggio della corrente elettrica. </a:t>
            </a:r>
          </a:p>
          <a:p>
            <a:pPr>
              <a:defRPr/>
            </a:pP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it-IT" sz="2500" b="0" i="0" dirty="0">
                <a:solidFill>
                  <a:srgbClr val="C00000"/>
                </a:solidFill>
                <a:latin typeface="+mj-lt"/>
              </a:rPr>
              <a:t>Il vuoto (aria) ha una resistività compresa tra 1,3.10</a:t>
            </a:r>
            <a:r>
              <a:rPr lang="it-IT" sz="2500" b="0" i="0" baseline="30000" dirty="0">
                <a:solidFill>
                  <a:srgbClr val="C00000"/>
                </a:solidFill>
                <a:latin typeface="+mj-lt"/>
              </a:rPr>
              <a:t>16</a:t>
            </a:r>
            <a:r>
              <a:rPr lang="it-IT" sz="2500" b="0" i="0" dirty="0">
                <a:solidFill>
                  <a:srgbClr val="C00000"/>
                </a:solidFill>
                <a:latin typeface="+mj-lt"/>
              </a:rPr>
              <a:t>  e  3,3x10</a:t>
            </a:r>
            <a:r>
              <a:rPr lang="it-IT" sz="2500" b="0" i="0" baseline="30000" dirty="0">
                <a:solidFill>
                  <a:srgbClr val="C00000"/>
                </a:solidFill>
                <a:latin typeface="+mj-lt"/>
              </a:rPr>
              <a:t>16</a:t>
            </a:r>
            <a:r>
              <a:rPr lang="it-IT" sz="2500" b="0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2500" b="0" i="0" dirty="0" err="1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it-IT" sz="2500" b="0" i="0" dirty="0" err="1">
                <a:solidFill>
                  <a:srgbClr val="C00000"/>
                </a:solidFill>
                <a:latin typeface="+mj-lt"/>
              </a:rPr>
              <a:t>.m</a:t>
            </a: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it-IT" sz="2500" b="0" i="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it-IT" sz="2500" b="0" i="0" dirty="0">
                <a:latin typeface="+mj-lt"/>
              </a:rPr>
              <a:t>Gli isolanti sono </a:t>
            </a:r>
            <a:r>
              <a:rPr lang="it-IT" sz="2500" b="0" i="0" dirty="0">
                <a:latin typeface="+mj-lt"/>
              </a:rPr>
              <a:t>formati da atomi che </a:t>
            </a:r>
            <a:r>
              <a:rPr lang="it-IT" sz="2500" i="0" dirty="0">
                <a:solidFill>
                  <a:srgbClr val="0070C0"/>
                </a:solidFill>
                <a:latin typeface="+mj-lt"/>
              </a:rPr>
              <a:t>nell’ultimo orbitale possiedono più di quattro elettroni</a:t>
            </a:r>
            <a:r>
              <a:rPr lang="it-IT" sz="2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it-IT" sz="25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25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101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4ED5C9-D548-4F6F-90AF-493490E84AB0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4102" name="Segnaposto piè di pagin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657350"/>
            <a:ext cx="263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57350"/>
            <a:ext cx="2647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categorie degli elementi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A77122CA-E1E5-4A2A-8159-DEA5968B86DF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4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71438" y="3714750"/>
            <a:ext cx="89296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500" i="0" dirty="0">
                <a:solidFill>
                  <a:srgbClr val="C00000"/>
                </a:solidFill>
                <a:latin typeface="+mj-lt"/>
              </a:rPr>
              <a:t>SEMICONDUTTORI</a:t>
            </a:r>
            <a:r>
              <a:rPr lang="it-IT" sz="25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it-IT" sz="2500" b="0" i="0" dirty="0">
                <a:latin typeface="+mj-lt"/>
              </a:rPr>
              <a:t>sono elementi che contengono</a:t>
            </a:r>
            <a:r>
              <a:rPr lang="it-IT" sz="25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2500" i="0" dirty="0">
                <a:latin typeface="+mj-lt"/>
              </a:rPr>
              <a:t>nell’ultimo orbitale quattro elettroni.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14813"/>
            <a:ext cx="22415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42875" y="500063"/>
            <a:ext cx="8858250" cy="31702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500" b="0" i="0" dirty="0">
                <a:latin typeface="+mj-lt"/>
              </a:rPr>
              <a:t>I </a:t>
            </a:r>
            <a:r>
              <a:rPr lang="it-IT" sz="2500" i="0" dirty="0">
                <a:latin typeface="+mj-lt"/>
              </a:rPr>
              <a:t>semiconduttori puri (</a:t>
            </a:r>
            <a:r>
              <a:rPr lang="it-IT" sz="2500" i="0" dirty="0">
                <a:solidFill>
                  <a:srgbClr val="C00000"/>
                </a:solidFill>
                <a:latin typeface="+mj-lt"/>
              </a:rPr>
              <a:t>intrinseci</a:t>
            </a:r>
            <a:r>
              <a:rPr lang="it-IT" sz="2500" i="0" dirty="0">
                <a:latin typeface="+mj-lt"/>
              </a:rPr>
              <a:t>) </a:t>
            </a:r>
            <a:r>
              <a:rPr lang="it-IT" sz="2500" b="0" i="0" dirty="0">
                <a:latin typeface="+mj-lt"/>
              </a:rPr>
              <a:t>sono materiali che presentano proprietà elettriche intermedie fra quelle dei conduttori e quelle degli isolanti (</a:t>
            </a:r>
            <a:r>
              <a:rPr lang="it-IT" sz="2500" i="0" dirty="0">
                <a:latin typeface="+mj-lt"/>
              </a:rPr>
              <a:t>conduttività elettrica compresi tra 10</a:t>
            </a:r>
            <a:r>
              <a:rPr lang="it-IT" sz="2500" i="0" baseline="30000" dirty="0">
                <a:latin typeface="+mj-lt"/>
              </a:rPr>
              <a:t>4</a:t>
            </a:r>
            <a:r>
              <a:rPr lang="it-IT" sz="2500" i="0" dirty="0">
                <a:latin typeface="+mj-lt"/>
              </a:rPr>
              <a:t> e 10</a:t>
            </a:r>
            <a:r>
              <a:rPr lang="it-IT" sz="2500" i="0" baseline="30000" dirty="0">
                <a:latin typeface="+mj-lt"/>
              </a:rPr>
              <a:t>–6</a:t>
            </a:r>
            <a:r>
              <a:rPr lang="it-IT" sz="2500" i="0" dirty="0">
                <a:latin typeface="+mj-lt"/>
              </a:rPr>
              <a:t> [S/m]</a:t>
            </a:r>
            <a:r>
              <a:rPr lang="it-IT" sz="2500" b="0" i="0" dirty="0">
                <a:latin typeface="+mj-lt"/>
              </a:rPr>
              <a:t>). </a:t>
            </a:r>
          </a:p>
          <a:p>
            <a:pPr>
              <a:defRPr/>
            </a:pPr>
            <a:endParaRPr lang="it-IT" sz="2500" b="0" i="0" dirty="0">
              <a:latin typeface="+mj-lt"/>
            </a:endParaRPr>
          </a:p>
          <a:p>
            <a:pPr>
              <a:defRPr/>
            </a:pPr>
            <a:r>
              <a:rPr lang="it-IT" sz="2500" b="0" i="0" dirty="0">
                <a:latin typeface="+mj-lt"/>
              </a:rPr>
              <a:t>Essi sono alla base di tutti i principali dispositivi elettronici quali i transistor, i diodi e circuiti integrati. Fra i materiali semiconduttori più usati ricordiamo il silicio (Si), il germanio (Ge) e l'arseniuro di gallio (</a:t>
            </a:r>
            <a:r>
              <a:rPr lang="it-IT" sz="2500" b="0" i="0" dirty="0" err="1">
                <a:latin typeface="+mj-lt"/>
              </a:rPr>
              <a:t>GaAs</a:t>
            </a:r>
            <a:r>
              <a:rPr lang="it-IT" sz="2500" b="0" i="0" dirty="0">
                <a:latin typeface="+mj-lt"/>
              </a:rPr>
              <a:t>).</a:t>
            </a:r>
            <a:endParaRPr lang="it-IT" sz="2500" dirty="0">
              <a:latin typeface="+mj-lt"/>
            </a:endParaRPr>
          </a:p>
        </p:txBody>
      </p:sp>
      <p:pic>
        <p:nvPicPr>
          <p:cNvPr id="5127" name="Picture 8" descr=" Introduzione ai semiconduttori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718050"/>
            <a:ext cx="18129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Segnaposto data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F04E84-B0A5-477D-A2E1-C4DD4AD85AE6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5129" name="Segnaposto piè di pagina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</a:t>
            </a:r>
            <a:r>
              <a:rPr lang="it-IT" sz="4000" b="1" cap="small" dirty="0" err="1" smtClean="0"/>
              <a:t>resistivita’</a:t>
            </a:r>
            <a:r>
              <a:rPr lang="it-IT" sz="4000" b="1" cap="small" dirty="0" smtClean="0"/>
              <a:t> elettrica degli elementi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D125B16E-0C85-4A51-8CE4-0C61C6CA0EBB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5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2875" y="500063"/>
            <a:ext cx="8858250" cy="1223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50" b="0" i="0" dirty="0">
                <a:latin typeface="+mj-lt"/>
              </a:rPr>
              <a:t>La </a:t>
            </a:r>
            <a:r>
              <a:rPr lang="it-IT" sz="2450" i="0" dirty="0">
                <a:latin typeface="+mj-lt"/>
              </a:rPr>
              <a:t>conducibilità </a:t>
            </a:r>
            <a:r>
              <a:rPr lang="it-IT" sz="2450" i="0" dirty="0">
                <a:latin typeface="Symbol" pitchFamily="18" charset="2"/>
              </a:rPr>
              <a:t>(g) </a:t>
            </a:r>
            <a:r>
              <a:rPr lang="it-IT" sz="2450" b="0" i="0" dirty="0">
                <a:latin typeface="+mj-lt"/>
              </a:rPr>
              <a:t>di un materiale dipende quindi dal numero di cariche liberi (elettroni e lacune nei semiconduttori). Il reciproco della conduttività di un materiale è indicato come sua </a:t>
            </a:r>
            <a:r>
              <a:rPr lang="it-IT" sz="2450" i="0" dirty="0">
                <a:latin typeface="+mj-lt"/>
              </a:rPr>
              <a:t>resistività </a:t>
            </a:r>
            <a:r>
              <a:rPr lang="it-IT" sz="2450" i="0" dirty="0">
                <a:latin typeface="Symbol" pitchFamily="18" charset="2"/>
              </a:rPr>
              <a:t>(r).</a:t>
            </a:r>
            <a:endParaRPr lang="it-IT" sz="2450" dirty="0">
              <a:latin typeface="Symbol" pitchFamily="18" charset="2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57188" y="1643063"/>
          <a:ext cx="8202612" cy="4725991"/>
        </p:xfrm>
        <a:graphic>
          <a:graphicData uri="http://schemas.openxmlformats.org/drawingml/2006/table">
            <a:tbl>
              <a:tblPr/>
              <a:tblGrid>
                <a:gridCol w="1908719"/>
                <a:gridCol w="1742744"/>
                <a:gridCol w="1762801"/>
                <a:gridCol w="2788348"/>
              </a:tblGrid>
              <a:tr h="540243">
                <a:tc>
                  <a:txBody>
                    <a:bodyPr/>
                    <a:lstStyle/>
                    <a:p>
                      <a:pPr algn="just"/>
                      <a:r>
                        <a:rPr lang="it-IT" sz="1600" b="1" u="sng" dirty="0" smtClean="0">
                          <a:latin typeface="arial"/>
                        </a:rPr>
                        <a:t>Categoria</a:t>
                      </a:r>
                      <a:endParaRPr lang="it-IT" sz="1600" dirty="0"/>
                    </a:p>
                    <a:p>
                      <a:pPr algn="just"/>
                      <a:r>
                        <a:rPr lang="it-IT" sz="1600" dirty="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u="sng" dirty="0">
                          <a:latin typeface="arial"/>
                        </a:rPr>
                        <a:t> </a:t>
                      </a:r>
                      <a:r>
                        <a:rPr lang="it-IT" sz="1600" b="1" u="sng" dirty="0" smtClean="0">
                          <a:latin typeface="arial"/>
                        </a:rPr>
                        <a:t>resistività</a:t>
                      </a:r>
                      <a:r>
                        <a:rPr lang="it-IT" sz="1600" b="1" u="sng" baseline="0" dirty="0" smtClean="0">
                          <a:latin typeface="arial"/>
                        </a:rPr>
                        <a:t> </a:t>
                      </a:r>
                      <a:r>
                        <a:rPr lang="it-IT" sz="1600" b="1" u="sng" dirty="0" smtClean="0">
                          <a:latin typeface="Symbol" pitchFamily="18" charset="2"/>
                        </a:rPr>
                        <a:t>r</a:t>
                      </a:r>
                      <a:r>
                        <a:rPr lang="el-GR" sz="1600" b="1" u="sng" dirty="0" smtClean="0">
                          <a:latin typeface="arial"/>
                        </a:rPr>
                        <a:t> </a:t>
                      </a:r>
                      <a:r>
                        <a:rPr lang="it-IT" sz="1600" b="1" u="sng" dirty="0" smtClean="0">
                          <a:latin typeface="arial"/>
                        </a:rPr>
                        <a:t>(</a:t>
                      </a:r>
                      <a:r>
                        <a:rPr lang="it-IT" sz="1600" b="1" u="sng" dirty="0" smtClean="0">
                          <a:latin typeface="Symbol" pitchFamily="18" charset="2"/>
                        </a:rPr>
                        <a:t>W</a:t>
                      </a:r>
                      <a:r>
                        <a:rPr lang="it-IT" sz="1600" b="1" u="sng" dirty="0" smtClean="0">
                          <a:latin typeface="arial"/>
                        </a:rPr>
                        <a:t>cm</a:t>
                      </a:r>
                      <a:r>
                        <a:rPr lang="it-IT" sz="1600" b="1" u="sng" dirty="0">
                          <a:latin typeface="arial"/>
                        </a:rPr>
                        <a:t>)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u="sng" dirty="0">
                          <a:latin typeface="arial"/>
                        </a:rPr>
                        <a:t> </a:t>
                      </a:r>
                      <a:r>
                        <a:rPr lang="it-IT" sz="1600" b="1" u="sng" dirty="0" smtClean="0">
                          <a:latin typeface="arial"/>
                        </a:rPr>
                        <a:t>Conducibilità</a:t>
                      </a:r>
                      <a:r>
                        <a:rPr lang="it-IT" sz="1600" b="1" u="sng" baseline="0" dirty="0" smtClean="0">
                          <a:latin typeface="arial"/>
                        </a:rPr>
                        <a:t>  </a:t>
                      </a:r>
                      <a:r>
                        <a:rPr lang="it-IT" sz="1600" b="1" i="0" dirty="0" smtClean="0">
                          <a:latin typeface="Symbol" pitchFamily="18" charset="2"/>
                        </a:rPr>
                        <a:t>g </a:t>
                      </a:r>
                    </a:p>
                    <a:p>
                      <a:pPr algn="l"/>
                      <a:r>
                        <a:rPr lang="el-GR" sz="1600" b="1" u="sng" dirty="0" smtClean="0">
                          <a:latin typeface="arial"/>
                        </a:rPr>
                        <a:t>(1 </a:t>
                      </a:r>
                      <a:r>
                        <a:rPr lang="el-GR" sz="1600" b="1" u="sng" dirty="0">
                          <a:latin typeface="arial"/>
                        </a:rPr>
                        <a:t>/ </a:t>
                      </a:r>
                      <a:r>
                        <a:rPr lang="el-GR" sz="1600" b="1" u="sng" dirty="0" smtClean="0">
                          <a:latin typeface="arial"/>
                        </a:rPr>
                        <a:t>(</a:t>
                      </a:r>
                      <a:r>
                        <a:rPr lang="it-IT" sz="1600" b="1" u="sng" dirty="0" smtClean="0">
                          <a:latin typeface="Symbol" pitchFamily="18" charset="2"/>
                        </a:rPr>
                        <a:t>W</a:t>
                      </a:r>
                      <a:r>
                        <a:rPr lang="it-IT" sz="1600" b="1" u="sng" dirty="0" smtClean="0">
                          <a:latin typeface="arial"/>
                        </a:rPr>
                        <a:t>cm))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u="sng" dirty="0">
                          <a:latin typeface="arial"/>
                        </a:rPr>
                        <a:t>Materiale</a:t>
                      </a:r>
                      <a:endParaRPr lang="it-IT" sz="1600" dirty="0"/>
                    </a:p>
                    <a:p>
                      <a:pPr algn="just"/>
                      <a:r>
                        <a:rPr lang="it-IT" sz="1600" dirty="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isolatori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20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-20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Ambra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18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-18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Paraffina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16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-16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Polistirolo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14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-14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Carbonio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12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-12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Porcellana dura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10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-10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PVC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8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-8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Marmo, vetro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788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Semiconduttori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6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-6</a:t>
                      </a:r>
                      <a:r>
                        <a:rPr lang="it-IT" sz="1600" b="1" dirty="0">
                          <a:latin typeface="arial"/>
                        </a:rPr>
                        <a:t> 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Selenio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4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-4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</a:t>
                      </a:r>
                      <a:r>
                        <a:rPr lang="it-IT" sz="1600" b="1" dirty="0" smtClean="0">
                          <a:latin typeface="arial"/>
                        </a:rPr>
                        <a:t>Silicio</a:t>
                      </a:r>
                      <a:r>
                        <a:rPr lang="it-IT" sz="1600" b="1" baseline="0" dirty="0" smtClean="0">
                          <a:latin typeface="arial"/>
                        </a:rPr>
                        <a:t> </a:t>
                      </a:r>
                      <a:r>
                        <a:rPr lang="it-IT" sz="1600" b="1" dirty="0" smtClean="0">
                          <a:latin typeface="arial"/>
                        </a:rPr>
                        <a:t>puro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0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0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</a:t>
                      </a:r>
                      <a:r>
                        <a:rPr lang="it-IT" sz="1600" b="1" dirty="0" smtClean="0">
                          <a:latin typeface="arial"/>
                        </a:rPr>
                        <a:t>Germanio</a:t>
                      </a:r>
                      <a:r>
                        <a:rPr lang="it-IT" sz="1600" b="1" baseline="0" dirty="0" smtClean="0">
                          <a:latin typeface="arial"/>
                        </a:rPr>
                        <a:t> </a:t>
                      </a:r>
                      <a:r>
                        <a:rPr lang="it-IT" sz="1600" b="1" dirty="0" smtClean="0">
                          <a:latin typeface="arial"/>
                        </a:rPr>
                        <a:t>puro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-2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2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smtClean="0">
                          <a:latin typeface="arial"/>
                        </a:rPr>
                        <a:t>Arseniuro di</a:t>
                      </a:r>
                      <a:r>
                        <a:rPr lang="it-IT" sz="1600" b="1" baseline="0" dirty="0" smtClean="0">
                          <a:latin typeface="arial"/>
                        </a:rPr>
                        <a:t> </a:t>
                      </a:r>
                      <a:r>
                        <a:rPr lang="it-IT" sz="1600" b="1" dirty="0" smtClean="0">
                          <a:latin typeface="arial"/>
                        </a:rPr>
                        <a:t>indio</a:t>
                      </a:r>
                      <a:r>
                        <a:rPr lang="it-IT" sz="1600" b="1" dirty="0">
                          <a:latin typeface="arial"/>
                        </a:rPr>
                        <a:t>, </a:t>
                      </a:r>
                      <a:r>
                        <a:rPr lang="it-IT" sz="1600" b="1" dirty="0" smtClean="0">
                          <a:latin typeface="arial"/>
                        </a:rPr>
                        <a:t>di </a:t>
                      </a:r>
                      <a:r>
                        <a:rPr lang="it-IT" sz="1600" b="1" dirty="0">
                          <a:latin typeface="arial"/>
                        </a:rPr>
                        <a:t>gallio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conduttori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-6</a:t>
                      </a:r>
                      <a:r>
                        <a:rPr lang="it-IT" sz="1600" b="1" dirty="0">
                          <a:latin typeface="arial"/>
                        </a:rPr>
                        <a:t> 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6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Rame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373">
                <a:tc>
                  <a:txBody>
                    <a:bodyPr/>
                    <a:lstStyle/>
                    <a:p>
                      <a:pPr algn="just"/>
                      <a:r>
                        <a:rPr lang="it-IT" sz="1600"/>
                        <a:t> </a:t>
                      </a:r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>
                          <a:latin typeface="arial"/>
                        </a:rPr>
                        <a:t> 10 </a:t>
                      </a:r>
                      <a:r>
                        <a:rPr lang="it-IT" sz="1600" b="1" baseline="30000">
                          <a:latin typeface="arial"/>
                        </a:rPr>
                        <a:t>-8</a:t>
                      </a:r>
                      <a:r>
                        <a:rPr lang="it-IT" sz="1600" b="1">
                          <a:latin typeface="arial"/>
                        </a:rPr>
                        <a:t> </a:t>
                      </a:r>
                      <a:endParaRPr lang="it-IT" sz="160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10 </a:t>
                      </a:r>
                      <a:r>
                        <a:rPr lang="it-IT" sz="1600" b="1" baseline="30000" dirty="0">
                          <a:latin typeface="arial"/>
                        </a:rPr>
                        <a:t>8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>
                          <a:latin typeface="arial"/>
                        </a:rPr>
                        <a:t> Argento</a:t>
                      </a:r>
                      <a:endParaRPr lang="it-IT" sz="1600" dirty="0"/>
                    </a:p>
                  </a:txBody>
                  <a:tcPr marL="59058" marR="59058" marT="26251" marB="26251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26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D4E6C7-0364-449E-966A-638380264043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6227" name="Segnaposto piè di pagina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STRUTTURA ATOMICA DEL SILICIO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B6458770-8643-445C-A275-6140D17230A8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6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2875" y="500063"/>
            <a:ext cx="8858250" cy="1154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0" i="0" dirty="0">
                <a:latin typeface="+mj-lt"/>
              </a:rPr>
              <a:t>Nel semiconduttore al</a:t>
            </a:r>
            <a:r>
              <a:rPr lang="it-IT" sz="23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SILICIO (SI), </a:t>
            </a:r>
            <a:r>
              <a:rPr lang="it-IT" sz="2300" b="0" i="0" dirty="0">
                <a:latin typeface="+mj-lt"/>
              </a:rPr>
              <a:t> i quattro (4) elettroni di valenza di un atomo formano un legame covalente che lega l’insieme degli atomi dell’intera struttura in forma cristallina periodica.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57162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dirty="0">
                <a:latin typeface="+mj-lt"/>
              </a:rPr>
              <a:t>Legami covalenti</a:t>
            </a:r>
            <a:r>
              <a:rPr lang="it-IT" sz="2000" b="0" i="0" dirty="0">
                <a:latin typeface="+mj-lt"/>
              </a:rPr>
              <a:t>, significa che </a:t>
            </a:r>
            <a:r>
              <a:rPr lang="it-IT" sz="2000" i="0" dirty="0">
                <a:latin typeface="+mj-lt"/>
              </a:rPr>
              <a:t>gli elettroni sono strettamente localizzati tra un atomo e l’altro e non sono in genere liberi di muoversi</a:t>
            </a:r>
            <a:r>
              <a:rPr lang="it-IT" sz="2000" b="0" i="0" dirty="0">
                <a:latin typeface="+mj-lt"/>
              </a:rPr>
              <a:t>.</a:t>
            </a:r>
            <a:endParaRPr lang="it-IT" sz="2000" dirty="0">
              <a:latin typeface="+mj-lt"/>
            </a:endParaRPr>
          </a:p>
        </p:txBody>
      </p:sp>
      <p:sp>
        <p:nvSpPr>
          <p:cNvPr id="7174" name="Segnaposto piè di pagina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7175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A7D87-4D64-4643-AD2E-C1E422E365B0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8"/>
            <a:ext cx="2800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0"/>
            <a:ext cx="27146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conducibilità e temperatura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A91982A8-6855-4FC8-9FA0-2762269AAA14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7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2875" y="571500"/>
            <a:ext cx="8694738" cy="1570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0" i="0" dirty="0">
                <a:latin typeface="+mj-lt"/>
              </a:rPr>
              <a:t>Nel semiconduttore puro, alla temperatura ambiente ( circa 20°C ), alcuni elettroni di valenza (carica negativa) rompono il legame covalente a diventare liberi, lasciando la loro sede vacante; tale sede prende il nome di </a:t>
            </a:r>
            <a:r>
              <a:rPr lang="it-IT" i="0" dirty="0">
                <a:latin typeface="+mj-lt"/>
              </a:rPr>
              <a:t>LACUNA</a:t>
            </a:r>
            <a:r>
              <a:rPr lang="it-IT" b="0" i="0" dirty="0">
                <a:latin typeface="+mj-lt"/>
              </a:rPr>
              <a:t> ( carica positiva)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638" y="5956300"/>
            <a:ext cx="86947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0" i="0" dirty="0">
                <a:latin typeface="+mj-lt"/>
              </a:rPr>
              <a:t>La rottura dei legami covalenti (cariche libere) è direttamente influenzata dalla temperatura e così la conducibilità del materiale.</a:t>
            </a:r>
            <a:endParaRPr lang="it-IT" dirty="0">
              <a:latin typeface="+mj-lt"/>
            </a:endParaRPr>
          </a:p>
        </p:txBody>
      </p:sp>
      <p:pic>
        <p:nvPicPr>
          <p:cNvPr id="8198" name="Picture 9" descr="Risultati immagini per gif: elettroni e lacune semiconduttore intrinse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786063"/>
            <a:ext cx="3111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Segnaposto data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51E834-88B5-41BE-A60B-74B82A9CB6DC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8200" name="Segnaposto piè di pagina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8" y="2667000"/>
            <a:ext cx="4419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concentrazione di cariche elettriche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> </a:t>
            </a: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6A1A5C0C-FDEC-402A-8231-8E9964D6F810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8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2875" y="500063"/>
            <a:ext cx="8858250" cy="2770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0" i="0" dirty="0">
                <a:latin typeface="+mj-lt"/>
              </a:rPr>
              <a:t>In un semiconduttore puro le lacune e le elettroni liberi sono in numero identico ma di concentrazione molto bassa</a:t>
            </a:r>
            <a:r>
              <a:rPr lang="it-IT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it-IT" b="0" i="0" dirty="0"/>
              <a:t>In un </a:t>
            </a:r>
            <a:r>
              <a:rPr lang="it-IT" i="0" dirty="0"/>
              <a:t>semiconduttore intrinseco</a:t>
            </a:r>
            <a:r>
              <a:rPr lang="it-IT" b="0" i="0" dirty="0"/>
              <a:t>, la concentrazione di elettroni liberi (n) eguaglia quella delle lacune (p):    </a:t>
            </a:r>
            <a:r>
              <a:rPr lang="it-IT" i="0" dirty="0"/>
              <a:t>n = p = </a:t>
            </a:r>
            <a:r>
              <a:rPr lang="it-IT" i="0" dirty="0" err="1"/>
              <a:t>n</a:t>
            </a:r>
            <a:r>
              <a:rPr lang="it-IT" i="0" baseline="-25000" dirty="0" err="1"/>
              <a:t>i</a:t>
            </a:r>
            <a:r>
              <a:rPr lang="it-IT" i="0" dirty="0"/>
              <a:t>  </a:t>
            </a:r>
          </a:p>
          <a:p>
            <a:pPr>
              <a:defRPr/>
            </a:pPr>
            <a:r>
              <a:rPr lang="it-IT" b="0" i="0" dirty="0" err="1"/>
              <a:t>ni</a:t>
            </a:r>
            <a:r>
              <a:rPr lang="it-IT" b="0" i="0" dirty="0"/>
              <a:t>: concentrazione di portatori intrinseci.</a:t>
            </a:r>
          </a:p>
          <a:p>
            <a:pPr>
              <a:defRPr/>
            </a:pPr>
            <a:endParaRPr lang="it-IT" b="0" i="0" dirty="0"/>
          </a:p>
          <a:p>
            <a:pPr algn="ctr">
              <a:defRPr/>
            </a:pPr>
            <a:r>
              <a:rPr lang="it-IT" sz="3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 [K] =  </a:t>
            </a:r>
            <a:r>
              <a:rPr lang="it-IT" sz="3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q </a:t>
            </a:r>
            <a:r>
              <a:rPr lang="it-IT" sz="3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[°C] + 273,15</a:t>
            </a:r>
          </a:p>
        </p:txBody>
      </p:sp>
      <p:pic>
        <p:nvPicPr>
          <p:cNvPr id="9221" name="Picture 6" descr="https://static.oilproject.org/content/5385/Semiconduttore_intrinsec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3214688"/>
            <a:ext cx="87249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7135E-C5BB-44E7-B47A-A7DDE1708644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9223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isultati immagini per gif: elettroni e lacune semiconduttore intrinsec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878263"/>
            <a:ext cx="45720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 drogaggio dei semiconduttori puri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3F64F8D-8C5B-41E2-B877-09AA3EA01333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9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500063"/>
            <a:ext cx="9144000" cy="110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200" b="0" i="0" dirty="0">
                <a:latin typeface="+mj-lt"/>
              </a:rPr>
              <a:t>Con la tecnica del </a:t>
            </a:r>
            <a:r>
              <a:rPr lang="it-IT" sz="2200" i="0" dirty="0">
                <a:solidFill>
                  <a:srgbClr val="C00000"/>
                </a:solidFill>
                <a:latin typeface="+mj-lt"/>
              </a:rPr>
              <a:t>drogaggio</a:t>
            </a:r>
            <a:r>
              <a:rPr lang="it-IT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(</a:t>
            </a:r>
            <a:r>
              <a:rPr lang="it-IT" sz="2200" b="0" i="0" dirty="0">
                <a:latin typeface="+mj-lt"/>
              </a:rPr>
              <a:t>iniezione nel semiconduttore sostanze chimiche</a:t>
            </a:r>
            <a:r>
              <a:rPr lang="it-IT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 viene modificata la loro struttura molecolare, </a:t>
            </a:r>
            <a:r>
              <a:rPr lang="it-IT" sz="2200" b="0" i="0" dirty="0">
                <a:latin typeface="+mj-lt"/>
              </a:rPr>
              <a:t>arricchendoli di cariche libere</a:t>
            </a:r>
            <a:r>
              <a:rPr lang="it-IT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per renderli </a:t>
            </a:r>
            <a:r>
              <a:rPr lang="it-IT" sz="2200" i="0" dirty="0">
                <a:solidFill>
                  <a:srgbClr val="C00000"/>
                </a:solidFill>
                <a:latin typeface="+mj-lt"/>
              </a:rPr>
              <a:t>conduttori</a:t>
            </a:r>
            <a:r>
              <a:rPr lang="it-IT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  Un </a:t>
            </a:r>
            <a:r>
              <a:rPr lang="it-IT" sz="2200" b="0" i="0" dirty="0">
                <a:latin typeface="+mj-lt"/>
              </a:rPr>
              <a:t>semiconduttore drogato</a:t>
            </a:r>
            <a:r>
              <a:rPr lang="it-IT" sz="22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detto </a:t>
            </a:r>
            <a:r>
              <a:rPr lang="it-IT" sz="2200" i="0" dirty="0">
                <a:latin typeface="+mj-lt"/>
              </a:rPr>
              <a:t>estrinseco</a:t>
            </a:r>
            <a:r>
              <a:rPr lang="it-IT" sz="2200" b="0" i="0" dirty="0">
                <a:latin typeface="+mj-lt"/>
              </a:rPr>
              <a:t>.</a:t>
            </a:r>
          </a:p>
        </p:txBody>
      </p:sp>
      <p:pic>
        <p:nvPicPr>
          <p:cNvPr id="10246" name="Picture 6" descr="Risultati immagini per gif: elettroni e lacune semiconduttore estrinse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643063"/>
            <a:ext cx="45720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43375"/>
            <a:ext cx="2066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4143375"/>
            <a:ext cx="204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B1A6B-0CD7-4511-A507-06DAF977C320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0250" name="Segnaposto piè di pagina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1149</Words>
  <Application>Microsoft Macintosh PowerPoint</Application>
  <PresentationFormat>Presentazione su schermo (4:3)</PresentationFormat>
  <Paragraphs>208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ＭＳ Ｐゴシック</vt:lpstr>
      <vt:lpstr>Calibri</vt:lpstr>
      <vt:lpstr>Script MT Bold</vt:lpstr>
      <vt:lpstr>Symbol</vt:lpstr>
      <vt:lpstr>Tema di Office</vt:lpstr>
      <vt:lpstr>I SEMICONDUTTORI</vt:lpstr>
      <vt:lpstr>   categorie degli elementi   </vt:lpstr>
      <vt:lpstr>   categorie degli elementi   </vt:lpstr>
      <vt:lpstr>   categorie degli elementi   </vt:lpstr>
      <vt:lpstr>   resistivita’ elettrica degli elementi   </vt:lpstr>
      <vt:lpstr>   STRUTTURA ATOMICA DEL SILICIO   </vt:lpstr>
      <vt:lpstr>   conducibilità e temperatura   </vt:lpstr>
      <vt:lpstr>   concentrazione di cariche elettriche    </vt:lpstr>
      <vt:lpstr>    drogaggio dei semiconduttori puri  </vt:lpstr>
      <vt:lpstr>   semiconduttore tipo n   </vt:lpstr>
      <vt:lpstr>Diapositiva 11</vt:lpstr>
      <vt:lpstr>Diapositiva 12</vt:lpstr>
      <vt:lpstr>Diapositiva 13</vt:lpstr>
      <vt:lpstr>   giunzione p-n   </vt:lpstr>
      <vt:lpstr>   giunzione p-n   </vt:lpstr>
      <vt:lpstr>   per fissare i concetti   </vt:lpstr>
      <vt:lpstr>   fonti   </vt:lpstr>
    </vt:vector>
  </TitlesOfParts>
  <Company>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Annibale PINOTTI</dc:creator>
  <cp:lastModifiedBy>Pirillo</cp:lastModifiedBy>
  <cp:revision>759</cp:revision>
  <dcterms:created xsi:type="dcterms:W3CDTF">2009-08-28T21:47:28Z</dcterms:created>
  <dcterms:modified xsi:type="dcterms:W3CDTF">2019-06-19T09:42:46Z</dcterms:modified>
</cp:coreProperties>
</file>