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19" r:id="rId3"/>
    <p:sldId id="357" r:id="rId4"/>
    <p:sldId id="354" r:id="rId5"/>
    <p:sldId id="355" r:id="rId6"/>
    <p:sldId id="362" r:id="rId7"/>
    <p:sldId id="356" r:id="rId8"/>
    <p:sldId id="358" r:id="rId9"/>
    <p:sldId id="359" r:id="rId10"/>
    <p:sldId id="332" r:id="rId11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BD033"/>
    <a:srgbClr val="66FF33"/>
    <a:srgbClr val="000000"/>
    <a:srgbClr val="FB6DEA"/>
    <a:srgbClr val="FF0000"/>
    <a:srgbClr val="FDA1F0"/>
    <a:srgbClr val="B0DC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 snapToObjects="1">
      <p:cViewPr>
        <p:scale>
          <a:sx n="80" d="100"/>
          <a:sy n="80" d="100"/>
        </p:scale>
        <p:origin x="-7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itchFamily="34" charset="0"/>
              </a:defRPr>
            </a:lvl1pPr>
          </a:lstStyle>
          <a:p>
            <a:pPr>
              <a:defRPr/>
            </a:pPr>
            <a:fld id="{AB223579-9126-4EF6-9E1E-178F5F3B8EE2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itchFamily="34" charset="0"/>
              </a:defRPr>
            </a:lvl1pPr>
          </a:lstStyle>
          <a:p>
            <a:pPr>
              <a:defRPr/>
            </a:pPr>
            <a:fld id="{CA9A2C21-E42F-4038-A32D-89FF605E81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itchFamily="34" charset="0"/>
              </a:defRPr>
            </a:lvl1pPr>
          </a:lstStyle>
          <a:p>
            <a:pPr>
              <a:defRPr/>
            </a:pPr>
            <a:fld id="{9B4ACE27-7A04-46AB-8C7A-01F214963B44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itchFamily="34" charset="0"/>
              </a:defRPr>
            </a:lvl1pPr>
          </a:lstStyle>
          <a:p>
            <a:pPr>
              <a:defRPr/>
            </a:pPr>
            <a:fld id="{B4A83C87-8FC4-4517-8645-BB6F5E9F8E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D151B9-D842-4DE4-A5D9-1301555A8E2C}" type="slidenum">
              <a:rPr lang="it-IT" smtClean="0"/>
              <a:pPr/>
              <a:t>9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CD60-A729-46F4-B002-3976F640E1C3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9608-15CD-41B2-90DB-E20193B8DA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E5B6-B888-433E-B74C-175B909F2502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7D32-DBE3-4BCB-8290-F3E99B5EC0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9D5D-18FB-44E9-ABD1-9AD3AE4F059D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9E06-4007-459D-BA30-A9E996E6E5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ED7A-2B5C-4E52-B591-32B8246DFE2B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D435-DF9E-420D-ABE1-6B6B9E0486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DD0F-D3BD-4980-96F3-231A02DF391D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746A-AF02-45DE-942F-50F7FD00C1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F916-A3B2-4B01-9F79-2FBEDB682C34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8CB7-1B35-45A6-B70D-0157BC61E4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9ED6-6C67-4220-B9B0-89E216100F60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DF11-7A41-4D28-AAC5-E93AAA4568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B167-2E1B-41B2-AC58-815D03666899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7CEB-9396-4926-AB43-8440D27842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6F61-F690-43FC-9C1B-D5EE35EFCFD7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EFED1-9C58-439F-A575-8DDE6CDCAB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7F9E-820A-4D08-AA02-0BDD7610600C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D37E-1029-4E31-B977-2A6A902602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7201-E801-42F8-A452-4530A317EB7F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64CA-366F-4E5B-BCAB-21E27C5478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DB1D10D-867A-493C-8B1E-D985FA815587}" type="datetime1">
              <a:rPr lang="it-IT"/>
              <a:pPr>
                <a:defRPr/>
              </a:pPr>
              <a:t>19/06/2019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rgbClr val="898989"/>
                </a:solidFill>
                <a:latin typeface="Calibri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r>
              <a:rPr lang="es-ES"/>
              <a:t>http:\\digilander.libero.it/alihajj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7E97EBD-ECD0-4F7D-9100-B10B50DAD7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cnipass.com/cours-electronique.cem-alimentations-redresser.filtrer?page=2" TargetMode="External"/><Relationship Id="rId3" Type="http://schemas.openxmlformats.org/officeDocument/2006/relationships/hyperlink" Target="https://gfycat.com/fondphonygoldenretriever" TargetMode="External"/><Relationship Id="rId7" Type="http://schemas.openxmlformats.org/officeDocument/2006/relationships/hyperlink" Target="http://images.moddingstudio.com/diodo_anim.gif" TargetMode="External"/><Relationship Id="rId2" Type="http://schemas.openxmlformats.org/officeDocument/2006/relationships/hyperlink" Target="https://commons.wikimedia.org/wiki/File:Electric_load_animation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gineeringtutorial.com/forward-bias-reverse-bias-diode-working-animation/" TargetMode="External"/><Relationship Id="rId5" Type="http://schemas.openxmlformats.org/officeDocument/2006/relationships/hyperlink" Target="http://www.iamtechnical.com/diode" TargetMode="External"/><Relationship Id="rId4" Type="http://schemas.openxmlformats.org/officeDocument/2006/relationships/hyperlink" Target="https://afriquetopnews.com/manual_parallel_capacitor_diode_circuit.php" TargetMode="External"/><Relationship Id="rId9" Type="http://schemas.openxmlformats.org/officeDocument/2006/relationships/hyperlink" Target="http://www.sc.ehu.es/sbweb/electronica/elec_basica/tema4/TEMA4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EBFA057F-C923-4B76-8EC1-180C79AB2A26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5123" name="Segnaposto data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BC4443-3D35-4EA0-9119-AC4286F50456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5124" name="Segnaposto piè di pagina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sp>
        <p:nvSpPr>
          <p:cNvPr id="5125" name="Titolo 1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143000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ea typeface="ＭＳ Ｐゴシック" pitchFamily="34" charset="-128"/>
              </a:rPr>
              <a:t>I DIODI</a:t>
            </a:r>
          </a:p>
        </p:txBody>
      </p:sp>
      <p:sp>
        <p:nvSpPr>
          <p:cNvPr id="13" name="Titolo 11"/>
          <p:cNvSpPr txBox="1">
            <a:spLocks/>
          </p:cNvSpPr>
          <p:nvPr/>
        </p:nvSpPr>
        <p:spPr bwMode="auto">
          <a:xfrm>
            <a:off x="609600" y="2500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1600" i="0" dirty="0">
                <a:solidFill>
                  <a:srgbClr val="002060"/>
                </a:solidFill>
                <a:latin typeface="+mj-lt"/>
                <a:ea typeface="ＭＳ Ｐゴシック" pitchFamily="-106" charset="-128"/>
                <a:cs typeface="ＭＳ Ｐゴシック" charset="0"/>
              </a:rPr>
              <a:t>A CURA DEL PROF. </a:t>
            </a:r>
            <a:r>
              <a:rPr lang="it-IT" sz="1600" i="0">
                <a:solidFill>
                  <a:srgbClr val="002060"/>
                </a:solidFill>
                <a:latin typeface="+mj-lt"/>
                <a:ea typeface="ＭＳ Ｐゴシック" pitchFamily="-106" charset="-128"/>
                <a:cs typeface="ＭＳ Ｐゴシック" charset="0"/>
              </a:rPr>
              <a:t>HAJJ ALI’</a:t>
            </a:r>
            <a:endParaRPr lang="it-IT" sz="1600" i="0" dirty="0">
              <a:solidFill>
                <a:srgbClr val="002060"/>
              </a:solidFill>
              <a:latin typeface="+mj-lt"/>
              <a:ea typeface="ＭＳ Ｐゴシック" pitchFamily="-106" charset="-128"/>
              <a:cs typeface="ＭＳ Ｐゴシック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214688"/>
            <a:ext cx="56515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4000" b="1" cap="small" dirty="0" smtClean="0"/>
              <a:t> fonti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500063"/>
            <a:ext cx="8858250" cy="1323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000" b="0" i="0" dirty="0">
                <a:latin typeface="+mj-lt"/>
                <a:hlinkClick r:id="rId2"/>
              </a:rPr>
              <a:t>https://commons.wikimedia.org/wiki/File:Electric_load_animation.gif</a:t>
            </a:r>
            <a:endParaRPr lang="it-IT" sz="1000" b="0" i="0" dirty="0">
              <a:latin typeface="+mj-lt"/>
            </a:endParaRPr>
          </a:p>
          <a:p>
            <a:pPr>
              <a:defRPr/>
            </a:pPr>
            <a:r>
              <a:rPr lang="it-IT" sz="1000" b="0" i="0" dirty="0">
                <a:latin typeface="+mj-lt"/>
                <a:hlinkClick r:id="rId3"/>
              </a:rPr>
              <a:t>https://gfycat.com/fondphonygoldenretriever</a:t>
            </a:r>
            <a:r>
              <a:rPr lang="it-IT" sz="1000" b="0" i="0" dirty="0">
                <a:latin typeface="+mj-lt"/>
              </a:rPr>
              <a:t> </a:t>
            </a:r>
          </a:p>
          <a:p>
            <a:pPr>
              <a:defRPr/>
            </a:pPr>
            <a:r>
              <a:rPr lang="it-IT" sz="1000" b="0" i="0" dirty="0">
                <a:latin typeface="+mj-lt"/>
                <a:hlinkClick r:id="rId4"/>
              </a:rPr>
              <a:t>https://afriquetopnews.com/manual_parallel_capacitor_diode_circuit.php</a:t>
            </a:r>
            <a:endParaRPr lang="it-IT" sz="1000" b="0" i="0" dirty="0">
              <a:latin typeface="+mj-lt"/>
            </a:endParaRPr>
          </a:p>
          <a:p>
            <a:pPr>
              <a:defRPr/>
            </a:pPr>
            <a:r>
              <a:rPr lang="it-IT" sz="1000" b="0" i="0" dirty="0">
                <a:latin typeface="+mj-lt"/>
                <a:hlinkClick r:id="rId5"/>
              </a:rPr>
              <a:t>http://www.iamtechnical.com/</a:t>
            </a:r>
            <a:r>
              <a:rPr lang="it-IT" sz="1000" b="0" i="0" dirty="0" err="1">
                <a:latin typeface="+mj-lt"/>
                <a:hlinkClick r:id="rId5"/>
              </a:rPr>
              <a:t>diode</a:t>
            </a:r>
            <a:endParaRPr lang="it-IT" sz="1000" b="0" i="0" dirty="0">
              <a:latin typeface="+mj-lt"/>
            </a:endParaRPr>
          </a:p>
          <a:p>
            <a:pPr>
              <a:defRPr/>
            </a:pPr>
            <a:r>
              <a:rPr lang="it-IT" sz="1000" b="0" i="0" dirty="0">
                <a:latin typeface="+mj-lt"/>
                <a:hlinkClick r:id="rId6"/>
              </a:rPr>
              <a:t>https://engineeringtutorial.com/forward-bias-reverse-bias-diode-working-animation/</a:t>
            </a:r>
            <a:endParaRPr lang="it-IT" sz="1000" b="0" i="0" dirty="0">
              <a:latin typeface="+mj-lt"/>
            </a:endParaRPr>
          </a:p>
          <a:p>
            <a:pPr>
              <a:defRPr/>
            </a:pPr>
            <a:r>
              <a:rPr lang="it-IT" sz="1000" b="0" i="0" dirty="0">
                <a:latin typeface="+mj-lt"/>
                <a:hlinkClick r:id="rId7"/>
              </a:rPr>
              <a:t>http://images.moddingstudio.com/diodo_anim.gif</a:t>
            </a:r>
            <a:r>
              <a:rPr lang="it-IT" sz="1000" b="0" i="0" dirty="0">
                <a:latin typeface="+mj-lt"/>
              </a:rPr>
              <a:t> </a:t>
            </a:r>
          </a:p>
          <a:p>
            <a:pPr>
              <a:defRPr/>
            </a:pPr>
            <a:r>
              <a:rPr lang="it-IT" sz="1000" b="0" i="0" dirty="0">
                <a:latin typeface="+mj-lt"/>
                <a:hlinkClick r:id="rId8"/>
              </a:rPr>
              <a:t>https://www.tecnipass.com/cours-electronique.cem-alimentations-redresser.filtrer?page=2</a:t>
            </a:r>
            <a:r>
              <a:rPr lang="it-IT" sz="1000" b="0" i="0" dirty="0">
                <a:latin typeface="+mj-lt"/>
              </a:rPr>
              <a:t> </a:t>
            </a:r>
          </a:p>
          <a:p>
            <a:pPr>
              <a:defRPr/>
            </a:pPr>
            <a:r>
              <a:rPr lang="it-IT" sz="1000" b="0" i="0" dirty="0">
                <a:latin typeface="+mj-lt"/>
                <a:hlinkClick r:id="rId9"/>
              </a:rPr>
              <a:t>http://www.sc.ehu.es/</a:t>
            </a:r>
            <a:r>
              <a:rPr lang="it-IT" sz="1000" b="0" i="0" dirty="0" err="1">
                <a:latin typeface="+mj-lt"/>
                <a:hlinkClick r:id="rId9"/>
              </a:rPr>
              <a:t>sbweb</a:t>
            </a:r>
            <a:r>
              <a:rPr lang="it-IT" sz="1000" b="0" i="0" dirty="0">
                <a:latin typeface="+mj-lt"/>
                <a:hlinkClick r:id="rId9"/>
              </a:rPr>
              <a:t>/</a:t>
            </a:r>
            <a:r>
              <a:rPr lang="it-IT" sz="1000" b="0" i="0" dirty="0" err="1">
                <a:latin typeface="+mj-lt"/>
                <a:hlinkClick r:id="rId9"/>
              </a:rPr>
              <a:t>electronica</a:t>
            </a:r>
            <a:r>
              <a:rPr lang="it-IT" sz="1000" b="0" i="0" dirty="0">
                <a:latin typeface="+mj-lt"/>
                <a:hlinkClick r:id="rId9"/>
              </a:rPr>
              <a:t>/</a:t>
            </a:r>
            <a:r>
              <a:rPr lang="it-IT" sz="1000" b="0" i="0" dirty="0" err="1">
                <a:latin typeface="+mj-lt"/>
                <a:hlinkClick r:id="rId9"/>
              </a:rPr>
              <a:t>elec_basica</a:t>
            </a:r>
            <a:r>
              <a:rPr lang="it-IT" sz="1000" b="0" i="0">
                <a:latin typeface="+mj-lt"/>
                <a:hlinkClick r:id="rId9"/>
              </a:rPr>
              <a:t>/tema4/TEMA4.htm</a:t>
            </a:r>
            <a:r>
              <a:rPr lang="it-IT" sz="1000" b="0" i="0">
                <a:latin typeface="+mj-lt"/>
              </a:rPr>
              <a:t> </a:t>
            </a:r>
            <a:endParaRPr lang="it-IT" sz="1000" b="0" i="0" dirty="0">
              <a:latin typeface="+mj-lt"/>
            </a:endParaRPr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21FC17A5-8B2D-4197-8114-D9A30A59EDDB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10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66900" y="6353175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sz="800" dirty="0">
              <a:latin typeface="+mj-lt"/>
            </a:endParaRPr>
          </a:p>
        </p:txBody>
      </p:sp>
      <p:sp>
        <p:nvSpPr>
          <p:cNvPr id="11270" name="Segnaposto data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49465F-AAF9-40DC-B5AE-DE62E29F0973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1271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b="1" cap="small" dirty="0" smtClean="0"/>
              <a:t> IL DIODO A GIUNZIONE </a:t>
            </a: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dirty="0" smtClean="0"/>
              <a:t/>
            </a:r>
            <a:br>
              <a:rPr lang="it-IT" sz="2500" dirty="0" smtClean="0"/>
            </a:br>
            <a:endParaRPr lang="it-IT" sz="25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500063"/>
            <a:ext cx="8858250" cy="1578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2800" dirty="0">
                <a:latin typeface="Calibri"/>
                <a:ea typeface="Calibri"/>
                <a:cs typeface="Times New Roman"/>
              </a:rPr>
              <a:t>Il diodo a giunzione P-N è un  </a:t>
            </a:r>
            <a:r>
              <a:rPr lang="it-IT" sz="2800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bipolo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, ha due terminali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2800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Anodo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: morsetto positivo ( zona P)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2800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Catodo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: morsetto negativo (zona N)</a:t>
            </a:r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D03B1DF9-7A23-4D17-91FD-7B278EE2D1E8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2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6149" name="Segnaposto data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DBB088-2B8C-4865-B02C-E3B902C89C2A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6150" name="Segnaposto piè di pagina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pic>
        <p:nvPicPr>
          <p:cNvPr id="6151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57438"/>
            <a:ext cx="2667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5"/>
          <p:cNvPicPr>
            <a:picLocks noChangeAspect="1" noChangeArrowheads="1"/>
          </p:cNvPicPr>
          <p:nvPr/>
        </p:nvPicPr>
        <p:blipFill>
          <a:blip r:embed="rId3"/>
          <a:srcRect r="6401"/>
          <a:stretch>
            <a:fillRect/>
          </a:stretch>
        </p:blipFill>
        <p:spPr bwMode="auto">
          <a:xfrm>
            <a:off x="368300" y="3584575"/>
            <a:ext cx="27559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449513"/>
            <a:ext cx="54800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b="1" cap="small" dirty="0" smtClean="0"/>
              <a:t> IL DIODO A GIUNZIONE </a:t>
            </a: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dirty="0" smtClean="0"/>
              <a:t/>
            </a:r>
            <a:br>
              <a:rPr lang="it-IT" sz="2500" dirty="0" smtClean="0"/>
            </a:br>
            <a:endParaRPr lang="it-IT" sz="25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500063"/>
            <a:ext cx="8858250" cy="1578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2800" dirty="0">
                <a:latin typeface="Calibri"/>
                <a:ea typeface="Calibri"/>
                <a:cs typeface="Times New Roman"/>
              </a:rPr>
              <a:t>Il diodo è un componente elettronico </a:t>
            </a:r>
            <a:r>
              <a:rPr lang="it-IT" sz="2800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passivo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 (</a:t>
            </a:r>
            <a:r>
              <a:rPr lang="it-IT" sz="2800" u="sng" dirty="0">
                <a:latin typeface="Calibri"/>
                <a:ea typeface="Calibri"/>
                <a:cs typeface="Times New Roman"/>
              </a:rPr>
              <a:t>non introduce un guadagno di tensione o di corrente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);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2800" dirty="0">
                <a:latin typeface="Calibri"/>
                <a:ea typeface="Calibri"/>
                <a:cs typeface="Times New Roman"/>
              </a:rPr>
              <a:t>Dissipa l’energia in calore per effetto  joule</a:t>
            </a:r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D338BC81-499A-4187-95CD-0B8EEEDC81B2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3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7173" name="Segnaposto data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AE6AD8-23CE-469D-9A04-028C5819D442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7174" name="Segnaposto piè di pagina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pic>
        <p:nvPicPr>
          <p:cNvPr id="7175" name="Picture 6" descr="Risultati immagini per gif animÃ¨ :component passif dissipation energi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2263" y="2500313"/>
            <a:ext cx="27146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Risultati immagini per gif animate calore effetto jou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30488"/>
            <a:ext cx="40290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b="1" cap="small" dirty="0" smtClean="0"/>
              <a:t> IL DIODO A GIUNZIONE </a:t>
            </a: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dirty="0" smtClean="0"/>
              <a:t/>
            </a:r>
            <a:br>
              <a:rPr lang="it-IT" sz="2500" dirty="0" smtClean="0"/>
            </a:br>
            <a:endParaRPr lang="it-IT" sz="25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500063"/>
            <a:ext cx="885825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latin typeface="Calibri"/>
                <a:ea typeface="Calibri"/>
                <a:cs typeface="Times New Roman"/>
              </a:rPr>
              <a:t>In un diodo, teoricamente la  </a:t>
            </a:r>
            <a:r>
              <a:rPr lang="it-IT" sz="2800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conducibilità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 è </a:t>
            </a:r>
            <a:r>
              <a:rPr lang="it-IT" sz="2800" u="sng" dirty="0">
                <a:latin typeface="Calibri"/>
                <a:ea typeface="Calibri"/>
                <a:cs typeface="Times New Roman"/>
              </a:rPr>
              <a:t>unidirezionale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 da anodo a catodo (dalla zona P verso la zona N). </a:t>
            </a:r>
            <a:endParaRPr lang="it-IT" sz="2800" dirty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45B8EBA0-1074-4240-829F-D65D15A1EDCC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4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8197" name="Segnaposto data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640509-F8A7-4FDF-9DC6-66B5675028A4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8198" name="Segnaposto piè di pagina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pic>
        <p:nvPicPr>
          <p:cNvPr id="8199" name="Picture 9" descr="http://images.moddingstudio.com/diodo_ani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54163"/>
            <a:ext cx="7837487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b="1" cap="small" dirty="0" smtClean="0"/>
              <a:t> IL DIODO A GIUNZIONE </a:t>
            </a:r>
            <a:r>
              <a:rPr lang="it-IT" sz="2500" dirty="0" smtClean="0"/>
              <a:t/>
            </a:r>
            <a:br>
              <a:rPr lang="it-IT" sz="2500" dirty="0" smtClean="0"/>
            </a:br>
            <a:r>
              <a:rPr lang="it-IT" sz="2500" dirty="0" smtClean="0"/>
              <a:t/>
            </a:r>
            <a:br>
              <a:rPr lang="it-IT" sz="2500" dirty="0" smtClean="0"/>
            </a:br>
            <a:endParaRPr lang="it-IT" sz="25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500063"/>
            <a:ext cx="8858250" cy="15497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2800" dirty="0">
                <a:latin typeface="Calibri"/>
                <a:ea typeface="Calibri"/>
                <a:cs typeface="Times New Roman"/>
              </a:rPr>
              <a:t>Il diodo è un componente elettronico </a:t>
            </a:r>
            <a:r>
              <a:rPr lang="it-IT" sz="2800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non lineare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 ( </a:t>
            </a:r>
            <a:r>
              <a:rPr lang="it-IT" sz="2800" u="sng" dirty="0">
                <a:latin typeface="Calibri"/>
                <a:ea typeface="Calibri"/>
                <a:cs typeface="Times New Roman"/>
              </a:rPr>
              <a:t>il legame fra la tensione e la corrente è di tipo esponenziale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);</a:t>
            </a:r>
          </a:p>
        </p:txBody>
      </p:sp>
      <p:sp>
        <p:nvSpPr>
          <p:cNvPr id="1029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1DD3F6DF-DCB3-4972-86B2-12E7088507AD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5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030" name="Segnaposto data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5D66A7-5D62-4C11-842B-659A7E4EFE59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031" name="Segnaposto piè di pagina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143125" y="2767013"/>
          <a:ext cx="4905375" cy="2479675"/>
        </p:xfrm>
        <a:graphic>
          <a:graphicData uri="http://schemas.openxmlformats.org/presentationml/2006/ole">
            <p:oleObj spid="_x0000_s1026" name="Immagine bitmap" r:id="rId3" imgW="1409897" imgH="714286" progId="Paint.Picture">
              <p:embed/>
            </p:oleObj>
          </a:graphicData>
        </a:graphic>
      </p:graphicFrame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b="1" cap="small" dirty="0" smtClean="0"/>
              <a:t> CURVA CARATTERISTICA REALE </a:t>
            </a:r>
            <a:r>
              <a:rPr lang="it-IT" sz="3000" dirty="0" smtClean="0"/>
              <a:t/>
            </a:r>
            <a:br>
              <a:rPr lang="it-IT" sz="3000" dirty="0" smtClean="0"/>
            </a:br>
            <a:r>
              <a:rPr lang="it-IT" sz="3000" dirty="0" smtClean="0"/>
              <a:t/>
            </a:r>
            <a:br>
              <a:rPr lang="it-IT" sz="3000" dirty="0" smtClean="0"/>
            </a:br>
            <a:endParaRPr lang="it-IT" sz="30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471488"/>
            <a:ext cx="8858250" cy="10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1800" dirty="0">
                <a:latin typeface="+mj-lt"/>
              </a:rPr>
              <a:t>LA CURVA CARATTERISTICA è la rappresentazione grafica tra la corrente e la tensione. 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1800" dirty="0">
                <a:latin typeface="+mj-lt"/>
              </a:rPr>
              <a:t>La relazione fra I e V è di tipo esponenziale; la curva non ha un andamento rettilineo e quindi il diodo è un componente non lineare.</a:t>
            </a:r>
            <a:endParaRPr lang="it-IT" sz="18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05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89FB763F-6A5C-4743-B5E2-5ACB873B74FA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6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2056" name="Segnaposto data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EA880-4426-4FB0-92C9-22FE2D2114BE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2057" name="Segnaposto piè di pagina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6000750" y="1700213"/>
          <a:ext cx="3124200" cy="3157537"/>
        </p:xfrm>
        <a:graphic>
          <a:graphicData uri="http://schemas.openxmlformats.org/presentationml/2006/ole">
            <p:oleObj spid="_x0000_s2050" name="Immagine bitmap" r:id="rId3" imgW="2657846" imgH="2247619" progId="Paint.Picture">
              <p:embed/>
            </p:oleObj>
          </a:graphicData>
        </a:graphic>
      </p:graphicFrame>
      <p:sp>
        <p:nvSpPr>
          <p:cNvPr id="20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46138" y="1528763"/>
          <a:ext cx="1744662" cy="811212"/>
        </p:xfrm>
        <a:graphic>
          <a:graphicData uri="http://schemas.openxmlformats.org/presentationml/2006/ole">
            <p:oleObj spid="_x0000_s2051" name="Immagine bitmap" r:id="rId4" imgW="1409897" imgH="714286" progId="Paint.Picture">
              <p:embed/>
            </p:oleObj>
          </a:graphicData>
        </a:graphic>
      </p:graphicFrame>
      <p:sp>
        <p:nvSpPr>
          <p:cNvPr id="20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692525" y="1571625"/>
          <a:ext cx="1100138" cy="768350"/>
        </p:xfrm>
        <a:graphic>
          <a:graphicData uri="http://schemas.openxmlformats.org/presentationml/2006/ole">
            <p:oleObj spid="_x0000_s2052" name="Immagine bitmap" r:id="rId5" imgW="609524" imgH="428798" progId="Paint.Picture">
              <p:embed/>
            </p:oleObj>
          </a:graphicData>
        </a:graphic>
      </p:graphicFrame>
      <p:sp>
        <p:nvSpPr>
          <p:cNvPr id="6157" name="Rectangle 7"/>
          <p:cNvSpPr>
            <a:spLocks noChangeArrowheads="1"/>
          </p:cNvSpPr>
          <p:nvPr/>
        </p:nvSpPr>
        <p:spPr bwMode="auto">
          <a:xfrm>
            <a:off x="142875" y="2357438"/>
            <a:ext cx="5876925" cy="2708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101850" algn="l"/>
              </a:tabLst>
              <a:defRPr/>
            </a:pPr>
            <a:r>
              <a:rPr lang="it-IT" altLang="it-IT" sz="1700" dirty="0">
                <a:cs typeface="Times New Roman" pitchFamily="18" charset="0"/>
              </a:rPr>
              <a:t>V</a:t>
            </a:r>
            <a:r>
              <a:rPr lang="it-IT" altLang="it-IT" sz="1700" baseline="-30000" dirty="0">
                <a:cs typeface="Times New Roman" pitchFamily="18" charset="0"/>
              </a:rPr>
              <a:t>T</a:t>
            </a:r>
            <a:r>
              <a:rPr lang="it-IT" altLang="it-IT" sz="1700" dirty="0">
                <a:cs typeface="Times New Roman" pitchFamily="18" charset="0"/>
              </a:rPr>
              <a:t> : tensione termica è uguale a 25 </a:t>
            </a:r>
            <a:r>
              <a:rPr lang="it-IT" altLang="it-IT" sz="1700" dirty="0" err="1">
                <a:cs typeface="Times New Roman" pitchFamily="18" charset="0"/>
              </a:rPr>
              <a:t>mV</a:t>
            </a:r>
            <a:r>
              <a:rPr lang="it-IT" altLang="it-IT" sz="1700" dirty="0">
                <a:cs typeface="Times New Roman" pitchFamily="18" charset="0"/>
              </a:rPr>
              <a:t> a 25°C </a:t>
            </a:r>
          </a:p>
          <a:p>
            <a:pPr eaLnBrk="0" hangingPunct="0">
              <a:tabLst>
                <a:tab pos="2101850" algn="l"/>
              </a:tabLst>
              <a:defRPr/>
            </a:pPr>
            <a:r>
              <a:rPr lang="it-IT" altLang="it-IT" sz="1700" dirty="0">
                <a:cs typeface="Times New Roman" pitchFamily="18" charset="0"/>
              </a:rPr>
              <a:t>I</a:t>
            </a:r>
            <a:r>
              <a:rPr lang="it-IT" altLang="it-IT" sz="1700" baseline="-30000" dirty="0">
                <a:cs typeface="Times New Roman" pitchFamily="18" charset="0"/>
              </a:rPr>
              <a:t>0</a:t>
            </a:r>
            <a:r>
              <a:rPr lang="it-IT" altLang="it-IT" sz="1700" dirty="0">
                <a:cs typeface="Times New Roman" pitchFamily="18" charset="0"/>
              </a:rPr>
              <a:t>: la corrente inversa di saturazione;</a:t>
            </a:r>
          </a:p>
          <a:p>
            <a:pPr eaLnBrk="0" hangingPunct="0">
              <a:tabLst>
                <a:tab pos="2101850" algn="l"/>
              </a:tabLst>
              <a:defRPr/>
            </a:pPr>
            <a:r>
              <a:rPr lang="it-IT" altLang="it-IT" sz="1700" dirty="0">
                <a:cs typeface="Times New Roman" pitchFamily="18" charset="0"/>
              </a:rPr>
              <a:t>K: costante di </a:t>
            </a:r>
            <a:r>
              <a:rPr lang="it-IT" altLang="it-IT" sz="1700" dirty="0" err="1">
                <a:cs typeface="Times New Roman" pitchFamily="18" charset="0"/>
              </a:rPr>
              <a:t>Boltzman</a:t>
            </a:r>
            <a:r>
              <a:rPr lang="it-IT" altLang="it-IT" sz="1700" dirty="0">
                <a:cs typeface="Times New Roman" pitchFamily="18" charset="0"/>
              </a:rPr>
              <a:t>, è uguale a 1,3806488*10</a:t>
            </a:r>
            <a:r>
              <a:rPr lang="it-IT" altLang="it-IT" sz="1700" baseline="30000" dirty="0">
                <a:cs typeface="Times New Roman" pitchFamily="18" charset="0"/>
              </a:rPr>
              <a:t>-23</a:t>
            </a:r>
            <a:r>
              <a:rPr lang="it-IT" altLang="it-IT" sz="1700" dirty="0">
                <a:cs typeface="Times New Roman" pitchFamily="18" charset="0"/>
              </a:rPr>
              <a:t> [J/K] </a:t>
            </a:r>
          </a:p>
          <a:p>
            <a:pPr eaLnBrk="0" hangingPunct="0">
              <a:tabLst>
                <a:tab pos="2101850" algn="l"/>
              </a:tabLst>
              <a:defRPr/>
            </a:pPr>
            <a:r>
              <a:rPr lang="it-IT" altLang="it-IT" sz="1700" dirty="0">
                <a:cs typeface="Times New Roman" pitchFamily="18" charset="0"/>
              </a:rPr>
              <a:t>T: temperatura di lavoro, in gradi Kelvin, [K]</a:t>
            </a:r>
          </a:p>
          <a:p>
            <a:pPr eaLnBrk="0" hangingPunct="0">
              <a:tabLst>
                <a:tab pos="2101850" algn="l"/>
              </a:tabLst>
              <a:defRPr/>
            </a:pPr>
            <a:r>
              <a:rPr lang="fr-FR" altLang="it-IT" sz="1700" dirty="0">
                <a:cs typeface="Times New Roman" pitchFamily="18" charset="0"/>
              </a:rPr>
              <a:t>T(K) = </a:t>
            </a:r>
            <a:r>
              <a:rPr lang="fr-FR" altLang="it-IT" sz="1700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fr-FR" altLang="it-IT" sz="1700" dirty="0">
                <a:cs typeface="Times New Roman" pitchFamily="18" charset="0"/>
              </a:rPr>
              <a:t>(°C) + 273,15</a:t>
            </a:r>
            <a:r>
              <a:rPr lang="fr-FR" altLang="it-IT" sz="1700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it-IT" altLang="it-IT" sz="17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altLang="it-IT" sz="1700" dirty="0">
                <a:cs typeface="Times New Roman" pitchFamily="18" charset="0"/>
              </a:rPr>
              <a:t>  </a:t>
            </a:r>
            <a:r>
              <a:rPr lang="fr-FR" altLang="it-IT" sz="17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altLang="it-IT" sz="1700" baseline="300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°</a:t>
            </a:r>
            <a:r>
              <a:rPr lang="fr-FR" altLang="it-IT" sz="17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C = - 273,15 K </a:t>
            </a:r>
            <a:r>
              <a:rPr lang="fr-FR" altLang="it-IT" sz="1700" dirty="0" err="1">
                <a:latin typeface="Calibri" pitchFamily="34" charset="0"/>
                <a:cs typeface="Times New Roman" pitchFamily="18" charset="0"/>
                <a:sym typeface="Wingdings" pitchFamily="2" charset="2"/>
              </a:rPr>
              <a:t>oppure</a:t>
            </a:r>
            <a:r>
              <a:rPr lang="fr-FR" altLang="it-IT" sz="17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   0 K = 273,15°C</a:t>
            </a:r>
            <a:endParaRPr lang="it-IT" altLang="it-IT" sz="1700" dirty="0">
              <a:latin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eaLnBrk="0" hangingPunct="0">
              <a:tabLst>
                <a:tab pos="2101850" algn="l"/>
              </a:tabLst>
              <a:defRPr/>
            </a:pPr>
            <a:r>
              <a:rPr lang="it-IT" altLang="it-IT" sz="17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q: quantità di carica, 1,602 x 10</a:t>
            </a:r>
            <a:r>
              <a:rPr lang="it-IT" altLang="it-IT" sz="1700" baseline="300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-19C</a:t>
            </a:r>
            <a:endParaRPr lang="el-GR" altLang="it-IT" sz="1700" dirty="0">
              <a:latin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eaLnBrk="0" hangingPunct="0">
              <a:tabLst>
                <a:tab pos="2101850" algn="l"/>
              </a:tabLst>
              <a:defRPr/>
            </a:pPr>
            <a:r>
              <a:rPr lang="el-GR" altLang="it-IT" sz="17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η</a:t>
            </a:r>
            <a:r>
              <a:rPr lang="it-IT" altLang="it-IT" sz="17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: fattore di correzione è uguale </a:t>
            </a:r>
            <a:r>
              <a:rPr lang="it-IT" altLang="it-IT" sz="1700" dirty="0">
                <a:cs typeface="Times New Roman" pitchFamily="18" charset="0"/>
              </a:rPr>
              <a:t>1 per correnti normali da 10 a 20mA e a 2 per correnti elevati.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71405" y="5072074"/>
            <a:ext cx="7286677" cy="1400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700" dirty="0" err="1">
                <a:ln>
                  <a:solidFill>
                    <a:sysClr val="windowText" lastClr="000000"/>
                  </a:solidFill>
                </a:ln>
              </a:rPr>
              <a:t>Vz</a:t>
            </a:r>
            <a:r>
              <a:rPr lang="it-IT" sz="1700" dirty="0">
                <a:ln>
                  <a:solidFill>
                    <a:sysClr val="windowText" lastClr="000000"/>
                  </a:solidFill>
                </a:ln>
              </a:rPr>
              <a:t> tensione di </a:t>
            </a:r>
            <a:r>
              <a:rPr lang="it-IT" sz="1700" dirty="0" err="1">
                <a:ln>
                  <a:solidFill>
                    <a:sysClr val="windowText" lastClr="000000"/>
                  </a:solidFill>
                </a:ln>
              </a:rPr>
              <a:t>breakdown</a:t>
            </a:r>
            <a:r>
              <a:rPr lang="it-IT" sz="1700" dirty="0"/>
              <a:t>, tensione di rottura del diodo, a questa tensione la corrente inversa aumenta bruscamente, provocando la distruzione della giunzione.</a:t>
            </a:r>
          </a:p>
          <a:p>
            <a:pPr>
              <a:defRPr/>
            </a:pPr>
            <a:r>
              <a:rPr lang="it-IT" sz="1700" dirty="0"/>
              <a:t>Per tensioni V molto superiori a V</a:t>
            </a:r>
            <a:r>
              <a:rPr lang="it-IT" sz="1700" baseline="-25000" dirty="0"/>
              <a:t>T</a:t>
            </a:r>
            <a:r>
              <a:rPr lang="it-IT" sz="1700" dirty="0"/>
              <a:t> risulta e</a:t>
            </a:r>
            <a:r>
              <a:rPr lang="it-IT" sz="1700" baseline="30000" dirty="0"/>
              <a:t>(V/VT)</a:t>
            </a:r>
            <a:r>
              <a:rPr lang="it-IT" sz="1700" dirty="0"/>
              <a:t> &gt;&gt; 1 e l'equazione si riduce all'espressione </a:t>
            </a:r>
            <a:endParaRPr lang="it-IT" sz="1700" dirty="0">
              <a:latin typeface="+mj-lt"/>
            </a:endParaRPr>
          </a:p>
        </p:txBody>
      </p:sp>
      <p:pic>
        <p:nvPicPr>
          <p:cNvPr id="206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5357813"/>
            <a:ext cx="16430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cap="small" dirty="0" smtClean="0"/>
              <a:t> </a:t>
            </a:r>
            <a:r>
              <a:rPr lang="it-IT" sz="2400" b="1" dirty="0" smtClean="0"/>
              <a:t>POLARIZZAZIONI DEL DIODO</a:t>
            </a:r>
            <a:r>
              <a:rPr lang="it-IT" sz="2400" b="1" cap="small" dirty="0" smtClean="0"/>
              <a:t> 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500063"/>
            <a:ext cx="8858250" cy="2246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0" i="0" dirty="0">
                <a:latin typeface="+mj-lt"/>
              </a:rPr>
              <a:t>La polarizzazione consiste di applicare esternamente al diodo una tensione. </a:t>
            </a:r>
          </a:p>
          <a:p>
            <a:pPr>
              <a:defRPr/>
            </a:pPr>
            <a:r>
              <a:rPr lang="it-IT" sz="2800" b="0" i="0" dirty="0">
                <a:latin typeface="+mj-lt"/>
              </a:rPr>
              <a:t>La </a:t>
            </a:r>
            <a:r>
              <a:rPr lang="it-IT" sz="2800" i="0" dirty="0">
                <a:latin typeface="+mj-lt"/>
              </a:rPr>
              <a:t>funzione del diodo </a:t>
            </a:r>
            <a:r>
              <a:rPr lang="it-IT" sz="2800" b="0" i="0" dirty="0">
                <a:latin typeface="+mj-lt"/>
              </a:rPr>
              <a:t>è caratterizzata dal comportamento della giunzione P-N  in </a:t>
            </a:r>
            <a:r>
              <a:rPr lang="it-IT" sz="2800" i="0" dirty="0">
                <a:latin typeface="+mj-lt"/>
              </a:rPr>
              <a:t>relazione al valore </a:t>
            </a:r>
            <a:r>
              <a:rPr lang="it-IT" sz="2800" b="0" i="0" dirty="0">
                <a:latin typeface="+mj-lt"/>
              </a:rPr>
              <a:t>e </a:t>
            </a:r>
            <a:r>
              <a:rPr lang="it-IT" sz="2800" i="0" dirty="0">
                <a:latin typeface="+mj-lt"/>
              </a:rPr>
              <a:t>alla polarità della tensione</a:t>
            </a:r>
            <a:r>
              <a:rPr lang="it-IT" sz="2800" b="0" i="0" dirty="0">
                <a:latin typeface="+mj-lt"/>
              </a:rPr>
              <a:t> applicata esternamente tra anodo e catodo. </a:t>
            </a:r>
            <a:endParaRPr lang="it-IT" sz="250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07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1E7B323D-2370-45D4-89F9-89D05136922E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7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3079" name="Segnaposto data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14D304-DB02-4FD7-B19C-14783A770C5B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3080" name="Segnaposto piè di pagina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79388" y="3013075"/>
          <a:ext cx="4213225" cy="3201988"/>
        </p:xfrm>
        <a:graphic>
          <a:graphicData uri="http://schemas.openxmlformats.org/presentationml/2006/ole">
            <p:oleObj spid="_x0000_s3074" name="Immagine bitmap" r:id="rId3" imgW="4200000" imgH="3200000" progId="Paint.Picture">
              <p:embed/>
            </p:oleObj>
          </a:graphicData>
        </a:graphic>
      </p:graphicFrame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4714875" y="3063875"/>
          <a:ext cx="4286250" cy="3209925"/>
        </p:xfrm>
        <a:graphic>
          <a:graphicData uri="http://schemas.openxmlformats.org/presentationml/2006/ole">
            <p:oleObj spid="_x0000_s3075" name="Immagine bitmap" r:id="rId4" imgW="3982006" imgH="2980952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cap="small" dirty="0" smtClean="0"/>
              <a:t> </a:t>
            </a:r>
            <a:r>
              <a:rPr lang="it-IT" sz="2400" b="1" dirty="0" smtClean="0"/>
              <a:t>POLARIZZAZIONE DIRETTA (</a:t>
            </a:r>
            <a:r>
              <a:rPr lang="it-IT" sz="2400" b="1" dirty="0" err="1" smtClean="0"/>
              <a:t>direct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bias</a:t>
            </a:r>
            <a:r>
              <a:rPr lang="it-IT" sz="2400" b="1" dirty="0" smtClean="0"/>
              <a:t>)</a:t>
            </a:r>
            <a:r>
              <a:rPr lang="it-IT" sz="2400" b="1" cap="small" dirty="0" smtClean="0"/>
              <a:t> 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428604"/>
            <a:ext cx="8858250" cy="32778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300" b="0" i="0" dirty="0">
                <a:latin typeface="+mj-lt"/>
              </a:rPr>
              <a:t>Quando si applica al diodo una tensione esterna con il </a:t>
            </a:r>
            <a:r>
              <a:rPr lang="it-IT" sz="2300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polo</a:t>
            </a:r>
            <a:r>
              <a:rPr lang="it-IT" sz="2300" b="0" i="0" dirty="0">
                <a:latin typeface="+mj-lt"/>
              </a:rPr>
              <a:t> </a:t>
            </a:r>
            <a:r>
              <a:rPr lang="it-IT" sz="2300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positivo</a:t>
            </a:r>
            <a:r>
              <a:rPr lang="it-IT" sz="2300" b="0" i="0" dirty="0">
                <a:latin typeface="+mj-lt"/>
              </a:rPr>
              <a:t> collegato al morsetto positivo (</a:t>
            </a:r>
            <a:r>
              <a:rPr lang="it-IT" sz="2300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Anodo</a:t>
            </a:r>
            <a:r>
              <a:rPr lang="it-IT" sz="2300" b="0" i="0" dirty="0">
                <a:latin typeface="+mj-lt"/>
              </a:rPr>
              <a:t>) del diodo, con un valore maggiore della tensione di soglia del diodo stesso. </a:t>
            </a:r>
          </a:p>
          <a:p>
            <a:pPr>
              <a:defRPr/>
            </a:pPr>
            <a:r>
              <a:rPr lang="it-IT" sz="2300" b="0" i="0">
                <a:latin typeface="+mj-lt"/>
              </a:rPr>
              <a:t>La </a:t>
            </a:r>
            <a:r>
              <a:rPr lang="it-IT" sz="2300" b="0" i="0" dirty="0">
                <a:latin typeface="+mj-lt"/>
              </a:rPr>
              <a:t>tensione V produce una diminuzione della barriera di potenziale della giunzione PN consentendo il flusso di corrente. </a:t>
            </a:r>
          </a:p>
          <a:p>
            <a:pPr>
              <a:defRPr/>
            </a:pPr>
            <a:r>
              <a:rPr lang="it-IT" sz="2300" b="0" i="0" dirty="0">
                <a:latin typeface="+mj-lt"/>
              </a:rPr>
              <a:t>Il diodo quando è polarizzato direttamente fa passare corrente e quindi può essere considerato come un circuito chiuso, cioè il diodo è in ON e di conseguenza conduce. </a:t>
            </a:r>
          </a:p>
          <a:p>
            <a:pPr>
              <a:defRPr/>
            </a:pPr>
            <a:r>
              <a:rPr lang="it-IT" sz="2300" b="0" i="0" dirty="0">
                <a:latin typeface="+mj-lt"/>
              </a:rPr>
              <a:t>( tensione soglia silicio 0,65V e germanio 0,3V)</a:t>
            </a:r>
            <a:endParaRPr lang="it-IT" sz="2300" b="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E41D6F7D-4680-4F26-AED5-9E8D1238545C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8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9221" name="Segnaposto data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AA7A08-A161-41CF-9F95-64330102BD25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9222" name="Segnaposto piè di pagina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pic>
        <p:nvPicPr>
          <p:cNvPr id="9225" name="Picture 4" descr="Risultati immagini per gif animate polarizzazione diod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770313"/>
            <a:ext cx="403542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4" descr="Visualizza immagine di origine"/>
          <p:cNvPicPr>
            <a:picLocks noChangeAspect="1" noChangeArrowheads="1"/>
          </p:cNvPicPr>
          <p:nvPr/>
        </p:nvPicPr>
        <p:blipFill>
          <a:blip r:embed="rId3"/>
          <a:srcRect l="48454" t="9628" r="5814" b="9694"/>
          <a:stretch>
            <a:fillRect/>
          </a:stretch>
        </p:blipFill>
        <p:spPr bwMode="auto">
          <a:xfrm>
            <a:off x="1339850" y="3770313"/>
            <a:ext cx="25019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isultati immagini per gif animate polarizzazione diod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8863" y="2544763"/>
            <a:ext cx="5402262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58225" cy="411162"/>
          </a:xfrm>
        </p:spPr>
        <p:txBody>
          <a:bodyPr/>
          <a:lstStyle/>
          <a:p>
            <a:pPr>
              <a:defRPr/>
            </a:pP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cap="small" dirty="0" smtClean="0"/>
              <a:t> </a:t>
            </a:r>
            <a:r>
              <a:rPr lang="it-IT" sz="2400" b="1" dirty="0" smtClean="0"/>
              <a:t>POLARIZZAZIONE INVERSA (reverse </a:t>
            </a:r>
            <a:r>
              <a:rPr lang="it-IT" sz="2400" b="1" dirty="0" err="1" smtClean="0"/>
              <a:t>bias</a:t>
            </a:r>
            <a:r>
              <a:rPr lang="it-IT" sz="2400" b="1" dirty="0" smtClean="0"/>
              <a:t>)</a:t>
            </a:r>
            <a:r>
              <a:rPr lang="it-IT" sz="2400" b="1" cap="small" dirty="0" smtClean="0"/>
              <a:t> 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dirty="0" smtClean="0">
              <a:solidFill>
                <a:srgbClr val="006600"/>
              </a:solidFill>
              <a:latin typeface="Script MT Bold" pitchFamily="66" charset="0"/>
              <a:ea typeface="ＭＳ Ｐゴシック" pitchFamily="34" charset="-128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142875" y="500063"/>
            <a:ext cx="8858250" cy="1938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0" i="0" dirty="0">
                <a:latin typeface="+mj-lt"/>
              </a:rPr>
              <a:t>Quando il positivo del generatore è collegato al negativo del diodo,  e si ha una corrente debolissima dell’ordine del micro ampère (quasi zero), che va dalla zona N a P.</a:t>
            </a:r>
          </a:p>
          <a:p>
            <a:pPr>
              <a:defRPr/>
            </a:pPr>
            <a:r>
              <a:rPr lang="it-IT" sz="2000" b="0" i="0" dirty="0">
                <a:latin typeface="+mj-lt"/>
              </a:rPr>
              <a:t>La tensione V produce un </a:t>
            </a:r>
            <a:r>
              <a:rPr lang="it-IT" sz="2000" i="0" dirty="0">
                <a:latin typeface="+mj-lt"/>
              </a:rPr>
              <a:t>incremento della barriera di potenziale </a:t>
            </a:r>
            <a:r>
              <a:rPr lang="it-IT" sz="2000" b="0" i="0" dirty="0">
                <a:latin typeface="+mj-lt"/>
              </a:rPr>
              <a:t>impedendo il flusso di corrente.</a:t>
            </a:r>
          </a:p>
          <a:p>
            <a:pPr>
              <a:defRPr/>
            </a:pPr>
            <a:r>
              <a:rPr lang="it-IT" sz="2000" b="0" i="0" dirty="0">
                <a:latin typeface="+mj-lt"/>
              </a:rPr>
              <a:t>In questo caso il diodo è considerato interdetto, non conduce, cioè è in OFF.</a:t>
            </a:r>
            <a:endParaRPr lang="it-IT" sz="2000" b="0" i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24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759575" y="6461125"/>
            <a:ext cx="2133600" cy="2809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AF8F332F-BF0A-4235-BF77-FC21587034D6}" type="slidenum">
              <a:rPr lang="it-IT" altLang="it-IT" sz="1800" smtClean="0">
                <a:solidFill>
                  <a:srgbClr val="000000"/>
                </a:solidFill>
              </a:rPr>
              <a:pPr defTabSz="914400"/>
              <a:t>9</a:t>
            </a:fld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0246" name="Segnaposto data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D27820-5159-4527-B3CC-AF429092E4E1}" type="datetime1">
              <a:rPr lang="it-IT" altLang="it-IT" smtClean="0"/>
              <a:pPr/>
              <a:t>19/06/2019</a:t>
            </a:fld>
            <a:endParaRPr lang="it-IT" altLang="it-IT" smtClean="0"/>
          </a:p>
        </p:txBody>
      </p:sp>
      <p:sp>
        <p:nvSpPr>
          <p:cNvPr id="10247" name="Segnaposto piè di pagina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altLang="it-IT" smtClean="0">
                <a:latin typeface="Calibri" pitchFamily="34" charset="0"/>
                <a:ea typeface="ＭＳ Ｐゴシック" pitchFamily="34" charset="-128"/>
              </a:rPr>
              <a:t>http:\\digilander.libero.it/alihajj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pic>
        <p:nvPicPr>
          <p:cNvPr id="10250" name="Picture 14" descr="Visualizza immagine di origine"/>
          <p:cNvPicPr>
            <a:picLocks noChangeAspect="1" noChangeArrowheads="1"/>
          </p:cNvPicPr>
          <p:nvPr/>
        </p:nvPicPr>
        <p:blipFill>
          <a:blip r:embed="rId4"/>
          <a:srcRect l="7114" t="8965" r="49716" b="7370"/>
          <a:stretch>
            <a:fillRect/>
          </a:stretch>
        </p:blipFill>
        <p:spPr bwMode="auto">
          <a:xfrm>
            <a:off x="457200" y="2544763"/>
            <a:ext cx="3028950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5335</TotalTime>
  <Words>561</Words>
  <Application>Microsoft Macintosh PowerPoint</Application>
  <PresentationFormat>Presentazione su schermo (4:3)</PresentationFormat>
  <Paragraphs>77</Paragraphs>
  <Slides>10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ＭＳ Ｐゴシック</vt:lpstr>
      <vt:lpstr>Calibri</vt:lpstr>
      <vt:lpstr>Script MT Bold</vt:lpstr>
      <vt:lpstr>Times New Roman</vt:lpstr>
      <vt:lpstr>Symbol</vt:lpstr>
      <vt:lpstr>Wingdings</vt:lpstr>
      <vt:lpstr>Tema di Office</vt:lpstr>
      <vt:lpstr>Immagine Paint</vt:lpstr>
      <vt:lpstr>I DIODI</vt:lpstr>
      <vt:lpstr>   IL DIODO A GIUNZIONE   </vt:lpstr>
      <vt:lpstr>   IL DIODO A GIUNZIONE   </vt:lpstr>
      <vt:lpstr>   IL DIODO A GIUNZIONE   </vt:lpstr>
      <vt:lpstr>   IL DIODO A GIUNZIONE   </vt:lpstr>
      <vt:lpstr>   CURVA CARATTERISTICA REALE   </vt:lpstr>
      <vt:lpstr>   POLARIZZAZIONI DEL DIODO   </vt:lpstr>
      <vt:lpstr>   POLARIZZAZIONE DIRETTA (direct bias)   </vt:lpstr>
      <vt:lpstr>   POLARIZZAZIONE INVERSA (reverse bias)   </vt:lpstr>
      <vt:lpstr>   fonti   </vt:lpstr>
    </vt:vector>
  </TitlesOfParts>
  <Company>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Annibale PINOTTI</dc:creator>
  <cp:lastModifiedBy>Pirillo</cp:lastModifiedBy>
  <cp:revision>878</cp:revision>
  <dcterms:created xsi:type="dcterms:W3CDTF">2009-08-28T21:47:28Z</dcterms:created>
  <dcterms:modified xsi:type="dcterms:W3CDTF">2019-06-19T09:42:05Z</dcterms:modified>
</cp:coreProperties>
</file>