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62"/>
  </p:notesMasterIdLst>
  <p:handoutMasterIdLst>
    <p:handoutMasterId r:id="rId63"/>
  </p:handoutMasterIdLst>
  <p:sldIdLst>
    <p:sldId id="256" r:id="rId2"/>
    <p:sldId id="345" r:id="rId3"/>
    <p:sldId id="365" r:id="rId4"/>
    <p:sldId id="312" r:id="rId5"/>
    <p:sldId id="314" r:id="rId6"/>
    <p:sldId id="313" r:id="rId7"/>
    <p:sldId id="315" r:id="rId8"/>
    <p:sldId id="318" r:id="rId9"/>
    <p:sldId id="280" r:id="rId10"/>
    <p:sldId id="319" r:id="rId11"/>
    <p:sldId id="320" r:id="rId12"/>
    <p:sldId id="380" r:id="rId13"/>
    <p:sldId id="321" r:id="rId14"/>
    <p:sldId id="402" r:id="rId15"/>
    <p:sldId id="405" r:id="rId16"/>
    <p:sldId id="404" r:id="rId17"/>
    <p:sldId id="283" r:id="rId18"/>
    <p:sldId id="327" r:id="rId19"/>
    <p:sldId id="383" r:id="rId20"/>
    <p:sldId id="384" r:id="rId21"/>
    <p:sldId id="381" r:id="rId22"/>
    <p:sldId id="379" r:id="rId23"/>
    <p:sldId id="288" r:id="rId24"/>
    <p:sldId id="324" r:id="rId25"/>
    <p:sldId id="336" r:id="rId26"/>
    <p:sldId id="335" r:id="rId27"/>
    <p:sldId id="325" r:id="rId28"/>
    <p:sldId id="378" r:id="rId29"/>
    <p:sldId id="274" r:id="rId30"/>
    <p:sldId id="268" r:id="rId31"/>
    <p:sldId id="266" r:id="rId32"/>
    <p:sldId id="272" r:id="rId33"/>
    <p:sldId id="271" r:id="rId34"/>
    <p:sldId id="270" r:id="rId35"/>
    <p:sldId id="332" r:id="rId36"/>
    <p:sldId id="340" r:id="rId37"/>
    <p:sldId id="281" r:id="rId38"/>
    <p:sldId id="369" r:id="rId39"/>
    <p:sldId id="343" r:id="rId40"/>
    <p:sldId id="342" r:id="rId41"/>
    <p:sldId id="275" r:id="rId42"/>
    <p:sldId id="372" r:id="rId43"/>
    <p:sldId id="371" r:id="rId44"/>
    <p:sldId id="373" r:id="rId45"/>
    <p:sldId id="374" r:id="rId46"/>
    <p:sldId id="377" r:id="rId47"/>
    <p:sldId id="347" r:id="rId48"/>
    <p:sldId id="385" r:id="rId49"/>
    <p:sldId id="386" r:id="rId50"/>
    <p:sldId id="407" r:id="rId51"/>
    <p:sldId id="393" r:id="rId52"/>
    <p:sldId id="394" r:id="rId53"/>
    <p:sldId id="399" r:id="rId54"/>
    <p:sldId id="395" r:id="rId55"/>
    <p:sldId id="408" r:id="rId56"/>
    <p:sldId id="375" r:id="rId57"/>
    <p:sldId id="397" r:id="rId58"/>
    <p:sldId id="406" r:id="rId59"/>
    <p:sldId id="410" r:id="rId60"/>
    <p:sldId id="376" r:id="rId6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32" autoAdjust="0"/>
    <p:restoredTop sz="72483" autoAdjust="0"/>
  </p:normalViewPr>
  <p:slideViewPr>
    <p:cSldViewPr>
      <p:cViewPr varScale="1">
        <p:scale>
          <a:sx n="56" d="100"/>
          <a:sy n="56" d="100"/>
        </p:scale>
        <p:origin x="-7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194"/>
    </p:cViewPr>
  </p:sorterViewPr>
  <p:notesViewPr>
    <p:cSldViewPr>
      <p:cViewPr varScale="1">
        <p:scale>
          <a:sx n="59" d="100"/>
          <a:sy n="59" d="100"/>
        </p:scale>
        <p:origin x="-178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2B651-3A4C-4338-9714-E7A7D2BD5214}" type="datetimeFigureOut">
              <a:rPr lang="en-US" smtClean="0"/>
              <a:pPr/>
              <a:t>6/11/2010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4A77A-4950-4062-A0BD-D36EEE1D7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7C4BE2-5F1C-4CD2-88D4-306E6BE2F197}" type="datetimeFigureOut">
              <a:rPr lang="en-US"/>
              <a:pPr>
                <a:defRPr/>
              </a:pPr>
              <a:t>6/11/2010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7914FD3-A64F-4451-BCAC-8D248D93D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Squat is caused by </a:t>
            </a:r>
            <a:r>
              <a:rPr lang="en-US" dirty="0" err="1" smtClean="0"/>
              <a:t>Bernouilli</a:t>
            </a:r>
            <a:r>
              <a:rPr lang="en-US" dirty="0" smtClean="0"/>
              <a:t> effect. </a:t>
            </a:r>
          </a:p>
          <a:p>
            <a:endParaRPr lang="en-US" dirty="0" smtClean="0"/>
          </a:p>
          <a:p>
            <a:r>
              <a:rPr lang="en-US" dirty="0" smtClean="0"/>
              <a:t>The water under the keel speeds up, </a:t>
            </a:r>
          </a:p>
          <a:p>
            <a:r>
              <a:rPr lang="en-US" dirty="0" smtClean="0"/>
              <a:t>causing extra</a:t>
            </a:r>
            <a:r>
              <a:rPr lang="en-US" baseline="0" dirty="0" smtClean="0"/>
              <a:t> friction, </a:t>
            </a:r>
          </a:p>
          <a:p>
            <a:r>
              <a:rPr lang="en-US" baseline="0" dirty="0" smtClean="0"/>
              <a:t>causing a loss of ship’s speed.</a:t>
            </a:r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D706A5-8C83-44F4-833F-0FA65BE0295F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Ship trimmed aft: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ship will trim </a:t>
            </a:r>
            <a:r>
              <a:rPr lang="en-US" baseline="0" dirty="0" smtClean="0"/>
              <a:t>more aft in shallow water.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Ship trimmed even keel: </a:t>
            </a:r>
          </a:p>
          <a:p>
            <a:r>
              <a:rPr lang="en-US" dirty="0" smtClean="0"/>
              <a:t>will trim </a:t>
            </a:r>
            <a:r>
              <a:rPr lang="en-US" baseline="0" dirty="0" smtClean="0"/>
              <a:t>more forward in shallow water, if </a:t>
            </a:r>
            <a:r>
              <a:rPr lang="en-US" baseline="0" dirty="0" err="1" smtClean="0"/>
              <a:t>Cb</a:t>
            </a:r>
            <a:r>
              <a:rPr lang="en-US" baseline="0" dirty="0" smtClean="0"/>
              <a:t> &gt; 0.7 (all JDN vessels !).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Ship trimmed forward: </a:t>
            </a:r>
          </a:p>
          <a:p>
            <a:r>
              <a:rPr lang="en-US" dirty="0" smtClean="0"/>
              <a:t>ship will trim </a:t>
            </a:r>
            <a:r>
              <a:rPr lang="en-US" baseline="0" dirty="0" smtClean="0"/>
              <a:t>more forward in shallow water.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Amerigo</a:t>
            </a:r>
            <a:r>
              <a:rPr lang="en-US" dirty="0" smtClean="0"/>
              <a:t> Vespucci trimmed forward because of squat effect, </a:t>
            </a:r>
          </a:p>
          <a:p>
            <a:r>
              <a:rPr lang="en-US" dirty="0" smtClean="0"/>
              <a:t>in shallow water inside Palm II.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6DF12F-D62B-4181-B008-A9C59078A65E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Everybody knows this from experience</a:t>
            </a:r>
            <a:r>
              <a:rPr lang="en-US" baseline="0" dirty="0" smtClean="0"/>
              <a:t> ?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Ship will react sluggish to rudder commands,</a:t>
            </a:r>
          </a:p>
          <a:p>
            <a:r>
              <a:rPr lang="en-US" baseline="0" dirty="0" smtClean="0"/>
              <a:t>Course stability is affected,</a:t>
            </a:r>
          </a:p>
          <a:p>
            <a:r>
              <a:rPr lang="en-US" baseline="0" dirty="0" smtClean="0"/>
              <a:t>Etc…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Upper photo: ship sailing in deep water</a:t>
            </a:r>
          </a:p>
          <a:p>
            <a:r>
              <a:rPr lang="en-US" dirty="0" smtClean="0"/>
              <a:t>Lower photo: same ship in shallow water; remark the bow- and </a:t>
            </a:r>
            <a:r>
              <a:rPr lang="en-US" dirty="0" err="1" smtClean="0"/>
              <a:t>sternwave</a:t>
            </a:r>
            <a:r>
              <a:rPr lang="en-US" dirty="0" smtClean="0"/>
              <a:t>, and the depressed </a:t>
            </a:r>
            <a:r>
              <a:rPr lang="en-US" dirty="0" err="1" smtClean="0"/>
              <a:t>waterlevel</a:t>
            </a:r>
            <a:r>
              <a:rPr lang="en-US" dirty="0" smtClean="0"/>
              <a:t> </a:t>
            </a:r>
            <a:r>
              <a:rPr lang="en-US" dirty="0" err="1" smtClean="0"/>
              <a:t>midships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It’s this </a:t>
            </a:r>
            <a:r>
              <a:rPr lang="en-US" dirty="0" err="1" smtClean="0"/>
              <a:t>deperessed</a:t>
            </a:r>
            <a:r>
              <a:rPr lang="en-US" dirty="0" smtClean="0"/>
              <a:t> </a:t>
            </a:r>
            <a:r>
              <a:rPr lang="en-US" dirty="0" err="1" smtClean="0"/>
              <a:t>waterlevel</a:t>
            </a:r>
            <a:r>
              <a:rPr lang="en-US" dirty="0" smtClean="0"/>
              <a:t> </a:t>
            </a:r>
            <a:r>
              <a:rPr lang="en-US" dirty="0" err="1" smtClean="0"/>
              <a:t>midships</a:t>
            </a:r>
            <a:r>
              <a:rPr lang="en-US" dirty="0" smtClean="0"/>
              <a:t> that causes the ship to sit “deeper” in the water, but it is NOT “extra draught”.</a:t>
            </a:r>
          </a:p>
          <a:p>
            <a:endParaRPr lang="en-US" dirty="0" smtClean="0"/>
          </a:p>
          <a:p>
            <a:r>
              <a:rPr lang="en-US" dirty="0" smtClean="0"/>
              <a:t>Nevertheless: the ship will have less vertical space to the seabed.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F165D9-B031-4E4F-96E7-4DDBDCBD0BA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In shallow water: tactical diameter enlarges with factor 2 or 3…</a:t>
            </a:r>
          </a:p>
          <a:p>
            <a:r>
              <a:rPr lang="en-US" dirty="0" smtClean="0"/>
              <a:t>We’ll show an elaborate example of this…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EA8946-5FCD-459B-B69C-23139B248DD4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closer look to squat formulae, time for the boring stuff.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a random squat formula</a:t>
            </a:r>
            <a:r>
              <a:rPr lang="en-US" baseline="0" dirty="0" smtClean="0"/>
              <a:t> for ships in restricted channels….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Left “</a:t>
            </a:r>
            <a:r>
              <a:rPr lang="en-US" dirty="0" err="1" smtClean="0"/>
              <a:t>Gerardus</a:t>
            </a:r>
            <a:r>
              <a:rPr lang="en-US" dirty="0" smtClean="0"/>
              <a:t> Mercator” , right  “Juan Sebastian De </a:t>
            </a:r>
            <a:r>
              <a:rPr lang="en-US" dirty="0" err="1" smtClean="0"/>
              <a:t>Elcano</a:t>
            </a:r>
            <a:r>
              <a:rPr lang="en-US" dirty="0" smtClean="0"/>
              <a:t>”.   </a:t>
            </a:r>
          </a:p>
          <a:p>
            <a:r>
              <a:rPr lang="en-US" dirty="0" err="1" smtClean="0"/>
              <a:t>Blockcoefficient</a:t>
            </a:r>
            <a:r>
              <a:rPr lang="en-US" dirty="0" smtClean="0"/>
              <a:t>   </a:t>
            </a:r>
            <a:r>
              <a:rPr lang="en-US" dirty="0" err="1" smtClean="0"/>
              <a:t>Cb</a:t>
            </a:r>
            <a:r>
              <a:rPr lang="en-US" dirty="0" smtClean="0"/>
              <a:t> (GM) &gt; </a:t>
            </a:r>
            <a:r>
              <a:rPr lang="en-US" dirty="0" err="1" smtClean="0"/>
              <a:t>Cb</a:t>
            </a:r>
            <a:r>
              <a:rPr lang="en-US" dirty="0" smtClean="0"/>
              <a:t> (</a:t>
            </a:r>
            <a:r>
              <a:rPr lang="en-US" dirty="0" err="1" smtClean="0"/>
              <a:t>Ju</a:t>
            </a:r>
            <a:r>
              <a:rPr lang="en-US" dirty="0" smtClean="0"/>
              <a:t>)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13C083-3D70-4A19-AE97-2316555137A6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</a:t>
            </a:r>
            <a:r>
              <a:rPr lang="en-US" baseline="0" dirty="0" smtClean="0"/>
              <a:t> squat formulae …..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…. give different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Three different </a:t>
            </a:r>
            <a:r>
              <a:rPr lang="en-US" dirty="0" err="1" smtClean="0"/>
              <a:t>situatons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r>
              <a:rPr lang="en-US" dirty="0" smtClean="0"/>
              <a:t>1. Open unrestricted shallow water </a:t>
            </a:r>
          </a:p>
          <a:p>
            <a:r>
              <a:rPr lang="en-US" dirty="0" smtClean="0"/>
              <a:t>2. Restricted channel </a:t>
            </a:r>
          </a:p>
          <a:p>
            <a:r>
              <a:rPr lang="en-US" dirty="0" smtClean="0"/>
              <a:t>3. Channel with raised banks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267147-A330-46F8-AC5B-3E611C4003D5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unrestricted shallow water +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Squat is caused by </a:t>
            </a:r>
            <a:r>
              <a:rPr lang="en-US" dirty="0" err="1" smtClean="0"/>
              <a:t>Bernouilli</a:t>
            </a:r>
            <a:r>
              <a:rPr lang="en-US" dirty="0" smtClean="0"/>
              <a:t> effect. </a:t>
            </a:r>
          </a:p>
          <a:p>
            <a:endParaRPr lang="en-US" dirty="0" smtClean="0"/>
          </a:p>
          <a:p>
            <a:r>
              <a:rPr lang="en-US" dirty="0" smtClean="0"/>
              <a:t>(But we are not going in that; captains are not supposed to be scientists.)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D706A5-8C83-44F4-833F-0FA65BE0295F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Restricted channel:</a:t>
            </a:r>
            <a:r>
              <a:rPr lang="en-US" baseline="0" dirty="0" smtClean="0"/>
              <a:t> two formulae, the latter is more correct, allows for relation of </a:t>
            </a:r>
            <a:r>
              <a:rPr lang="en-US" baseline="0" dirty="0" err="1" smtClean="0"/>
              <a:t>midships</a:t>
            </a:r>
            <a:r>
              <a:rPr lang="en-US" baseline="0" dirty="0" smtClean="0"/>
              <a:t> cross sectional area and channel cross section.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These</a:t>
            </a:r>
            <a:r>
              <a:rPr lang="en-US" baseline="0" dirty="0" smtClean="0"/>
              <a:t> are only a few of the possible formulae for this situation 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 with raised banks +formula.</a:t>
            </a:r>
          </a:p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is one of a few possible formulae for this situation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Ship in unrestricted shallow water or in confined channel:</a:t>
            </a:r>
            <a:r>
              <a:rPr lang="en-US" baseline="0" dirty="0" smtClean="0"/>
              <a:t> different squat values.</a:t>
            </a:r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599CB8-5402-4A38-9D9E-73E18C94506C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Nett UKC = Static UKC – squat – heel - waves</a:t>
            </a: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29D5A3-481F-4F89-8C39-EB22A05F02C7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Heel (list) with formula showing effect on UKC.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safe UKC ?</a:t>
            </a:r>
          </a:p>
          <a:p>
            <a:endParaRPr lang="en-US" dirty="0" smtClean="0"/>
          </a:p>
          <a:p>
            <a:r>
              <a:rPr lang="en-US" dirty="0" smtClean="0"/>
              <a:t>According older textbooks: 1.1to 1.25 times the ship’s draught.</a:t>
            </a:r>
          </a:p>
          <a:p>
            <a:r>
              <a:rPr lang="en-US" dirty="0" smtClean="0"/>
              <a:t>These textbooks</a:t>
            </a:r>
            <a:r>
              <a:rPr lang="en-US" baseline="0" dirty="0" smtClean="0"/>
              <a:t> often allowed for a good </a:t>
            </a:r>
            <a:r>
              <a:rPr lang="en-US" baseline="0" dirty="0" err="1" smtClean="0"/>
              <a:t>manoeuvrability</a:t>
            </a:r>
            <a:r>
              <a:rPr lang="en-US" baseline="0" dirty="0" smtClean="0"/>
              <a:t> of the ship, and did not focus on squat formulae.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Newer insights: </a:t>
            </a:r>
          </a:p>
          <a:p>
            <a:endParaRPr lang="en-US" dirty="0" smtClean="0"/>
          </a:p>
          <a:p>
            <a:r>
              <a:rPr lang="en-US" dirty="0" smtClean="0"/>
              <a:t>PIANC gives values according nature of the seabed, from 0.3 to 1 meter.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Muddy bottom: ships can sail through mud layers, with negative UKC.</a:t>
            </a:r>
          </a:p>
          <a:p>
            <a:endParaRPr lang="en-US" dirty="0" smtClean="0"/>
          </a:p>
          <a:p>
            <a:r>
              <a:rPr lang="en-US" dirty="0" smtClean="0"/>
              <a:t>But this is </a:t>
            </a:r>
            <a:r>
              <a:rPr lang="en-US" dirty="0" smtClean="0"/>
              <a:t>specialized </a:t>
            </a:r>
            <a:r>
              <a:rPr lang="en-US" dirty="0" smtClean="0"/>
              <a:t>stuff, we don’t go deeper in that. 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979796-280D-49E5-A6A8-5B9634E28294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can put this formula (or any other squat formula) to good use in shallow water conditions ; affecting squat with ship’s speed to </a:t>
            </a:r>
            <a:r>
              <a:rPr lang="en-US" baseline="0" dirty="0" err="1" smtClean="0"/>
              <a:t>optimalise</a:t>
            </a:r>
            <a:r>
              <a:rPr lang="en-US" baseline="0" dirty="0" smtClean="0"/>
              <a:t> ship’s draught.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especially useful in tide bound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</a:t>
            </a:r>
            <a:r>
              <a:rPr lang="en-US" baseline="0" dirty="0" smtClean="0"/>
              <a:t> Under Keel Clearance  (UKC) is defined as vertical space between ship’s bottom and seabed with ship’s speed through he water = 0 knots.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…. and this is what it takes to </a:t>
            </a:r>
            <a:r>
              <a:rPr lang="en-US" dirty="0" err="1" smtClean="0"/>
              <a:t>optimalise</a:t>
            </a:r>
            <a:r>
              <a:rPr lang="en-US" dirty="0" smtClean="0"/>
              <a:t> that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critical to </a:t>
            </a:r>
            <a:r>
              <a:rPr lang="en-US" dirty="0" smtClean="0"/>
              <a:t>survey-charts, nautical charts, etc…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Questions to be asked while examining a survey chart.</a:t>
            </a:r>
          </a:p>
          <a:p>
            <a:pPr>
              <a:defRPr/>
            </a:pPr>
            <a:endParaRPr lang="en-US" dirty="0" smtClean="0"/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Advantages of </a:t>
            </a:r>
            <a:r>
              <a:rPr lang="en-US" dirty="0" err="1" smtClean="0"/>
              <a:t>multibeam</a:t>
            </a:r>
            <a:r>
              <a:rPr lang="en-US" dirty="0" smtClean="0"/>
              <a:t>: 100% coverage of the area is possible: important on rocky bottom.</a:t>
            </a:r>
          </a:p>
          <a:p>
            <a:pPr marL="228600" indent="-228600">
              <a:buFontTx/>
              <a:buAutoNum type="arabicPeriod"/>
              <a:defRPr/>
            </a:pPr>
            <a:endParaRPr lang="en-US" dirty="0" smtClean="0"/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Even with </a:t>
            </a:r>
            <a:r>
              <a:rPr lang="en-US" dirty="0" err="1" smtClean="0"/>
              <a:t>multibeam</a:t>
            </a:r>
            <a:r>
              <a:rPr lang="en-US" dirty="0" smtClean="0"/>
              <a:t>: some area may not be covered.</a:t>
            </a:r>
          </a:p>
          <a:p>
            <a:pPr marL="228600" indent="-228600">
              <a:buFontTx/>
              <a:buAutoNum type="arabicPeriod"/>
              <a:defRPr/>
            </a:pPr>
            <a:endParaRPr lang="en-US" dirty="0" smtClean="0"/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Data ca be interpolated; more on that later.</a:t>
            </a:r>
          </a:p>
          <a:p>
            <a:pPr marL="228600" indent="-228600">
              <a:buFontTx/>
              <a:buAutoNum type="arabicPeriod"/>
              <a:defRPr/>
            </a:pPr>
            <a:endParaRPr lang="en-US" dirty="0" smtClean="0"/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Old data on rocky bottom is ok. But data of 3 months old on sandy bottom, especially in rivers, will not reflect actual depths ! Sandy river beds can change quickly. Care must be taken also when other dredgers are at work, dredging, discharging, spoil from discharge area, dumping, etc…</a:t>
            </a:r>
          </a:p>
          <a:p>
            <a:pPr marL="228600" indent="-228600">
              <a:buFontTx/>
              <a:buAutoNum type="arabicPeriod"/>
              <a:defRPr/>
            </a:pPr>
            <a:endParaRPr lang="en-US" dirty="0" smtClean="0"/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Is this JDN survey data ? Is this data from a third party ? How much control do we have on the quality of the data ? What tidal data has been used to correct for tidal heights (astronomical or </a:t>
            </a:r>
            <a:r>
              <a:rPr lang="en-US" dirty="0" err="1" smtClean="0"/>
              <a:t>realtime</a:t>
            </a:r>
            <a:r>
              <a:rPr lang="en-US" dirty="0" smtClean="0"/>
              <a:t> tidal heights) ? Has the data been manipulated for other purposes ?</a:t>
            </a:r>
          </a:p>
          <a:p>
            <a:pPr marL="228600" indent="-228600">
              <a:buFontTx/>
              <a:buAutoNum type="arabicPeriod"/>
              <a:defRPr/>
            </a:pPr>
            <a:endParaRPr lang="en-US" dirty="0" smtClean="0"/>
          </a:p>
          <a:p>
            <a:pPr marL="228600" indent="-228600">
              <a:buFontTx/>
              <a:buNone/>
              <a:defRPr/>
            </a:pPr>
            <a:r>
              <a:rPr lang="en-US" dirty="0" smtClean="0"/>
              <a:t>Personally:</a:t>
            </a:r>
            <a:r>
              <a:rPr lang="en-US" baseline="0" dirty="0" smtClean="0"/>
              <a:t> I am very suspicious when I look at a survey chart.</a:t>
            </a:r>
            <a:endParaRPr lang="en-US" dirty="0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D993B0-C268-4909-BB56-9AABA93F163E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Interpolation of raw</a:t>
            </a:r>
            <a:r>
              <a:rPr lang="en-US" baseline="0" dirty="0" smtClean="0"/>
              <a:t> survey data;</a:t>
            </a:r>
          </a:p>
          <a:p>
            <a:r>
              <a:rPr lang="en-US" baseline="0" dirty="0" smtClean="0"/>
              <a:t>Example: a high spot…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…. This high spot in more detail….</a:t>
            </a:r>
          </a:p>
          <a:p>
            <a:endParaRPr lang="en-US" dirty="0" smtClean="0"/>
          </a:p>
          <a:p>
            <a:r>
              <a:rPr lang="en-US" dirty="0" smtClean="0"/>
              <a:t>The survey chart</a:t>
            </a:r>
            <a:r>
              <a:rPr lang="en-US" baseline="0" dirty="0" smtClean="0"/>
              <a:t> will show one value, representing a certain area, for example 10 m2. </a:t>
            </a:r>
          </a:p>
          <a:p>
            <a:r>
              <a:rPr lang="en-US" baseline="0" dirty="0" smtClean="0"/>
              <a:t>This value is normally the mean of all the raw data collected I that area.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Standard used is “mean” values, but as a captain, we are interested in “highest” values, representing</a:t>
            </a:r>
            <a:r>
              <a:rPr lang="en-US" baseline="0" dirty="0" smtClean="0"/>
              <a:t> the most shallowest spots</a:t>
            </a:r>
            <a:r>
              <a:rPr lang="en-US" dirty="0" smtClean="0"/>
              <a:t> !</a:t>
            </a: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011A18-FD32-420D-898D-4A879323FDFC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Minmum</a:t>
            </a:r>
            <a:r>
              <a:rPr lang="en-US" dirty="0" smtClean="0"/>
              <a:t> </a:t>
            </a:r>
            <a:r>
              <a:rPr lang="en-US" dirty="0" err="1" smtClean="0"/>
              <a:t>waterdepth</a:t>
            </a:r>
            <a:r>
              <a:rPr lang="en-US" dirty="0" smtClean="0"/>
              <a:t> Palm II : 12.4 m (in Trailer</a:t>
            </a:r>
            <a:r>
              <a:rPr lang="en-US" baseline="0" dirty="0" smtClean="0"/>
              <a:t> Access Channel)</a:t>
            </a:r>
          </a:p>
          <a:p>
            <a:endParaRPr lang="en-US" baseline="0" dirty="0" smtClean="0"/>
          </a:p>
          <a:p>
            <a:r>
              <a:rPr lang="en-US" baseline="0" dirty="0" smtClean="0"/>
              <a:t>Draught GM: </a:t>
            </a:r>
            <a:r>
              <a:rPr lang="en-US" baseline="0" dirty="0" smtClean="0"/>
              <a:t>12 </a:t>
            </a:r>
            <a:r>
              <a:rPr lang="en-US" baseline="0" dirty="0" smtClean="0"/>
              <a:t>meter</a:t>
            </a:r>
          </a:p>
          <a:p>
            <a:r>
              <a:rPr lang="en-US" baseline="0" dirty="0" smtClean="0"/>
              <a:t>Tidal height range 0-2 meter.</a:t>
            </a:r>
          </a:p>
          <a:p>
            <a:r>
              <a:rPr lang="en-US" baseline="0" dirty="0" smtClean="0"/>
              <a:t>-&gt; GM is </a:t>
            </a:r>
            <a:r>
              <a:rPr lang="en-US" baseline="0" dirty="0" smtClean="0"/>
              <a:t>tide restricted </a:t>
            </a:r>
            <a:r>
              <a:rPr lang="en-US" baseline="0" dirty="0" smtClean="0"/>
              <a:t>most of the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problem was solved with a spreadsheet, containing squat formulae.</a:t>
            </a:r>
          </a:p>
          <a:p>
            <a:endParaRPr lang="en-US" dirty="0" smtClean="0"/>
          </a:p>
          <a:p>
            <a:r>
              <a:rPr lang="en-US" dirty="0" smtClean="0"/>
              <a:t>Question 1: chief mate is o the dredging</a:t>
            </a:r>
            <a:r>
              <a:rPr lang="en-US" baseline="0" dirty="0" smtClean="0"/>
              <a:t> area; how deep can he load the vessel ?</a:t>
            </a:r>
          </a:p>
          <a:p>
            <a:endParaRPr lang="en-US" dirty="0" smtClean="0"/>
          </a:p>
          <a:p>
            <a:r>
              <a:rPr lang="en-US" dirty="0" smtClean="0"/>
              <a:t>Question</a:t>
            </a:r>
            <a:r>
              <a:rPr lang="en-US" baseline="0" dirty="0" smtClean="0"/>
              <a:t> 2: ship is loaded, with this given draught, what is max. safe speed for this draught and a fixed </a:t>
            </a:r>
            <a:r>
              <a:rPr lang="en-US" baseline="0" dirty="0" err="1" smtClean="0"/>
              <a:t>nett</a:t>
            </a:r>
            <a:r>
              <a:rPr lang="en-US" baseline="0" dirty="0" smtClean="0"/>
              <a:t> UKC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Dredge area seawards, discharge </a:t>
            </a:r>
            <a:r>
              <a:rPr lang="en-US" dirty="0" err="1" smtClean="0"/>
              <a:t>rea</a:t>
            </a:r>
            <a:r>
              <a:rPr lang="en-US" dirty="0" smtClean="0"/>
              <a:t> off Cuxhaven.</a:t>
            </a:r>
          </a:p>
          <a:p>
            <a:r>
              <a:rPr lang="en-US" dirty="0" smtClean="0"/>
              <a:t>Channel depth 14.6 meter</a:t>
            </a:r>
          </a:p>
          <a:p>
            <a:r>
              <a:rPr lang="en-US" dirty="0" smtClean="0"/>
              <a:t>Max</a:t>
            </a:r>
            <a:r>
              <a:rPr lang="en-US" baseline="0" dirty="0" smtClean="0"/>
              <a:t> draught CR 15+ meter.</a:t>
            </a:r>
          </a:p>
          <a:p>
            <a:r>
              <a:rPr lang="en-US" baseline="0" dirty="0" smtClean="0"/>
              <a:t>CR is continuously tide-restricted.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Ship’s speed 15 knots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Spreadsheet to manage (read: </a:t>
            </a:r>
            <a:r>
              <a:rPr lang="en-US" dirty="0" err="1" smtClean="0"/>
              <a:t>optimalize</a:t>
            </a:r>
            <a:r>
              <a:rPr lang="en-US" dirty="0" smtClean="0"/>
              <a:t>) </a:t>
            </a:r>
            <a:r>
              <a:rPr lang="en-US" dirty="0" err="1" smtClean="0"/>
              <a:t>cyclus</a:t>
            </a:r>
            <a:r>
              <a:rPr lang="en-US" dirty="0" smtClean="0"/>
              <a:t> of Cristobal Colon versus tides and currents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B8839D-B310-487C-BB92-A00DB771D682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aseline="0" dirty="0" smtClean="0"/>
              <a:t> </a:t>
            </a:r>
          </a:p>
          <a:p>
            <a:endParaRPr 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B8839D-B310-487C-BB92-A00DB771D682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D993B0-C268-4909-BB56-9AABA93F163E}" type="slidenum">
              <a:rPr lang="en-US" smtClean="0"/>
              <a:pPr/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 and recommended reading (click the books</a:t>
            </a:r>
            <a:r>
              <a:rPr lang="en-US" baseline="0" dirty="0" smtClean="0"/>
              <a:t> for links).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this is what happens:</a:t>
            </a:r>
          </a:p>
          <a:p>
            <a:r>
              <a:rPr lang="en-US" dirty="0" smtClean="0"/>
              <a:t>Wave pattern</a:t>
            </a:r>
            <a:r>
              <a:rPr lang="en-US" baseline="0" dirty="0" smtClean="0"/>
              <a:t> around the ship changes</a:t>
            </a:r>
          </a:p>
          <a:p>
            <a:r>
              <a:rPr lang="en-US" baseline="0" dirty="0" smtClean="0"/>
              <a:t>Ship will sit closer to the seabed</a:t>
            </a:r>
          </a:p>
          <a:p>
            <a:r>
              <a:rPr lang="en-US" baseline="0" dirty="0" smtClean="0"/>
              <a:t>And trim forward (in this case; because ship is even keel)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Ship “sinking” bodily</a:t>
            </a:r>
            <a:r>
              <a:rPr lang="en-US" baseline="0" dirty="0" smtClean="0"/>
              <a:t> in the water,</a:t>
            </a:r>
          </a:p>
          <a:p>
            <a:r>
              <a:rPr lang="en-US" baseline="0" dirty="0" smtClean="0"/>
              <a:t>and trimming forward,</a:t>
            </a:r>
          </a:p>
          <a:p>
            <a:r>
              <a:rPr lang="en-US" baseline="0" dirty="0" smtClean="0"/>
              <a:t>Showing “Nett” or “Dynamic” UKC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14FD3-A64F-4451-BCAC-8D248D93D0E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Changing wave pattern in shallow water (model in towing tank)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9A91A4-D749-4FF0-BCC3-5FB6DF060AC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611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6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4612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nl-NL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FEEA-4EC6-4C7E-A3B4-F29D555E91C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36C8F-52D1-4B3E-85B4-F5EB5B09ECB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1C64B-F2E9-41FD-89A3-B657514DF35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C6305-944F-4611-A9C8-AF69FF126E1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2C44C-C4FD-468B-92AD-2C8717AF2BB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D7940-16DE-4448-BECF-F9CFE6DF548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D5190-DC56-48ED-B2C5-9A5122EC025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F96EF-4CE5-4B8B-BE2D-4CA93649837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4F5F4-F572-4E52-8CDF-9B395A1315E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33599-2087-4C9C-8B6F-6761751CC65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1D38-290A-4741-B4F3-1604E8D307D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C43E4-C077-4D72-BD3A-608709CA891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588" y="0"/>
            <a:ext cx="9148763" cy="6851650"/>
            <a:chOff x="1" y="0"/>
            <a:chExt cx="5763" cy="4316"/>
          </a:xfrm>
        </p:grpSpPr>
        <p:sp>
          <p:nvSpPr>
            <p:cNvPr id="4505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6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6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22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506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6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6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6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6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6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6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7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7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7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7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7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7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507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7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7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7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8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8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8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8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8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8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8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2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508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8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9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9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9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509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9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509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4509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509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509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80C6854-E3B7-44EF-8C71-AA42C17423D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50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nc.org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p-squat.com/" TargetMode="External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Ship-Dynamics-Mariners-I-Clark/dp/1870077687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www.witherbyseamanship.com/pages/product/product.asp?item_sefcode=ship-squat-interaction&amp;cookie_test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artofdredging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nl-BE" sz="11500" dirty="0" smtClean="0"/>
              <a:t>SQUAT</a:t>
            </a:r>
            <a:br>
              <a:rPr lang="nl-BE" sz="11500" dirty="0" smtClean="0"/>
            </a:br>
            <a:r>
              <a:rPr lang="nl-BE" sz="4400" dirty="0" smtClean="0"/>
              <a:t>and</a:t>
            </a:r>
            <a:br>
              <a:rPr lang="nl-BE" sz="4400" dirty="0" smtClean="0"/>
            </a:br>
            <a:r>
              <a:rPr lang="nl-BE" sz="11500" dirty="0" smtClean="0"/>
              <a:t>U.K.C.</a:t>
            </a:r>
            <a:endParaRPr lang="nl-NL" sz="115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95300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BE" sz="4000" dirty="0" smtClean="0"/>
              <a:t>a briefing for mariners</a:t>
            </a:r>
            <a:endParaRPr lang="nl-NL" sz="40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00200" y="63246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prepared by: Marc Van de Velde</a:t>
            </a:r>
            <a:endParaRPr kumimoji="0" lang="nl-NL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SIGNS OF SHALLOW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000" dirty="0" smtClean="0"/>
              <a:t>1. Changing wave pattern around ship</a:t>
            </a:r>
          </a:p>
          <a:p>
            <a:pPr>
              <a:defRPr/>
            </a:pPr>
            <a:r>
              <a:rPr lang="en-US" sz="3000" dirty="0" smtClean="0"/>
              <a:t>2. Vibrations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SIGNS OF SHALLOW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000" dirty="0" smtClean="0"/>
              <a:t>1. Changing wave pattern around ship</a:t>
            </a:r>
          </a:p>
          <a:p>
            <a:pPr>
              <a:defRPr/>
            </a:pPr>
            <a:r>
              <a:rPr lang="en-US" sz="3000" dirty="0" smtClean="0"/>
              <a:t>2. Vibrations</a:t>
            </a:r>
          </a:p>
          <a:p>
            <a:pPr>
              <a:defRPr/>
            </a:pPr>
            <a:r>
              <a:rPr lang="en-US" sz="3000" dirty="0" smtClean="0"/>
              <a:t>3. Ship slows down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squatjjj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91424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SIGNS OF SHALLOW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000" dirty="0" smtClean="0"/>
              <a:t>1. Changing wave pattern around ship</a:t>
            </a:r>
          </a:p>
          <a:p>
            <a:pPr>
              <a:defRPr/>
            </a:pPr>
            <a:r>
              <a:rPr lang="en-US" sz="3000" dirty="0" smtClean="0"/>
              <a:t>2. Vibrations</a:t>
            </a:r>
          </a:p>
          <a:p>
            <a:pPr>
              <a:defRPr/>
            </a:pPr>
            <a:r>
              <a:rPr lang="en-US" sz="3000" dirty="0" smtClean="0"/>
              <a:t>3. Ship slows down</a:t>
            </a:r>
          </a:p>
          <a:p>
            <a:pPr>
              <a:defRPr/>
            </a:pPr>
            <a:r>
              <a:rPr lang="en-US" sz="3000" dirty="0" smtClean="0"/>
              <a:t>4. Trim changes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800600"/>
            <a:ext cx="9144000" cy="1447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11" name="Picture 10" descr="JuanSdE2cut_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1" y="2057400"/>
            <a:ext cx="73421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14" name="TextBox 13"/>
          <p:cNvSpPr txBox="1"/>
          <p:nvPr/>
        </p:nvSpPr>
        <p:spPr>
          <a:xfrm>
            <a:off x="6248400" y="304800"/>
            <a:ext cx="2209800" cy="9848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SPEED FWD.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chemeClr val="bg2"/>
                </a:solidFill>
              </a:rPr>
              <a:t>13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knots</a:t>
            </a:r>
          </a:p>
        </p:txBody>
      </p:sp>
      <p:pic>
        <p:nvPicPr>
          <p:cNvPr id="7" name="Picture 10" descr="JuanSdE2cut_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133600"/>
            <a:ext cx="73421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20000"/>
            </a:camera>
            <a:lightRig rig="threePt" dir="t"/>
          </a:scene3d>
        </p:spPr>
      </p:pic>
      <p:cxnSp>
        <p:nvCxnSpPr>
          <p:cNvPr id="13" name="Straight Connector 12"/>
          <p:cNvCxnSpPr/>
          <p:nvPr/>
        </p:nvCxnSpPr>
        <p:spPr>
          <a:xfrm>
            <a:off x="228600" y="3581400"/>
            <a:ext cx="8686800" cy="158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304800"/>
            <a:ext cx="601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2"/>
                </a:solidFill>
              </a:rPr>
              <a:t>Trim aft: </a:t>
            </a:r>
          </a:p>
          <a:p>
            <a:r>
              <a:rPr lang="en-US" sz="2600" b="1" dirty="0" smtClean="0">
                <a:solidFill>
                  <a:schemeClr val="bg2"/>
                </a:solidFill>
              </a:rPr>
              <a:t>with squat, ship trims more aft</a:t>
            </a:r>
            <a:endParaRPr lang="en-US" sz="2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800600"/>
            <a:ext cx="9144000" cy="1447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11" name="Picture 10" descr="JuanSdE2cut_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1" y="2057400"/>
            <a:ext cx="73421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14" name="TextBox 13"/>
          <p:cNvSpPr txBox="1"/>
          <p:nvPr/>
        </p:nvSpPr>
        <p:spPr>
          <a:xfrm>
            <a:off x="6248400" y="304800"/>
            <a:ext cx="2209800" cy="9848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SPEED FWD.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chemeClr val="bg2"/>
                </a:solidFill>
              </a:rPr>
              <a:t>13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knots</a:t>
            </a:r>
          </a:p>
        </p:txBody>
      </p:sp>
      <p:pic>
        <p:nvPicPr>
          <p:cNvPr id="7" name="Picture 10" descr="JuanSdE2cut_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81200"/>
            <a:ext cx="73421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8" name="Picture 10" descr="JuanSdE2cut_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057400"/>
            <a:ext cx="73421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</p:pic>
      <p:cxnSp>
        <p:nvCxnSpPr>
          <p:cNvPr id="13" name="Straight Connector 12"/>
          <p:cNvCxnSpPr/>
          <p:nvPr/>
        </p:nvCxnSpPr>
        <p:spPr>
          <a:xfrm>
            <a:off x="228600" y="3581400"/>
            <a:ext cx="8686800" cy="158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304800"/>
            <a:ext cx="601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2"/>
                </a:solidFill>
              </a:rPr>
              <a:t>Even keel: </a:t>
            </a:r>
          </a:p>
          <a:p>
            <a:r>
              <a:rPr lang="en-US" sz="2600" b="1" dirty="0" smtClean="0">
                <a:solidFill>
                  <a:schemeClr val="bg2"/>
                </a:solidFill>
              </a:rPr>
              <a:t>with squat, ship trims forward</a:t>
            </a:r>
            <a:endParaRPr lang="en-US" sz="2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800600"/>
            <a:ext cx="9144000" cy="1447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11" name="Picture 10" descr="JuanSdE2cut_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1" y="2057400"/>
            <a:ext cx="73421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14" name="TextBox 13"/>
          <p:cNvSpPr txBox="1"/>
          <p:nvPr/>
        </p:nvSpPr>
        <p:spPr>
          <a:xfrm>
            <a:off x="6248400" y="304800"/>
            <a:ext cx="2209800" cy="9848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SPEED FWD.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chemeClr val="bg2"/>
                </a:solidFill>
              </a:rPr>
              <a:t>13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knots</a:t>
            </a:r>
          </a:p>
        </p:txBody>
      </p:sp>
      <p:pic>
        <p:nvPicPr>
          <p:cNvPr id="7" name="Picture 10" descr="JuanSdE2cut_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81200"/>
            <a:ext cx="73421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1540000"/>
            </a:camera>
            <a:lightRig rig="threePt" dir="t"/>
          </a:scene3d>
        </p:spPr>
      </p:pic>
      <p:pic>
        <p:nvPicPr>
          <p:cNvPr id="8" name="Picture 10" descr="JuanSdE2cut_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057400"/>
            <a:ext cx="73421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</p:pic>
      <p:cxnSp>
        <p:nvCxnSpPr>
          <p:cNvPr id="13" name="Straight Connector 12"/>
          <p:cNvCxnSpPr/>
          <p:nvPr/>
        </p:nvCxnSpPr>
        <p:spPr>
          <a:xfrm>
            <a:off x="228600" y="3581400"/>
            <a:ext cx="8686800" cy="158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304800"/>
            <a:ext cx="6019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2"/>
                </a:solidFill>
              </a:rPr>
              <a:t>Trim </a:t>
            </a:r>
            <a:r>
              <a:rPr lang="en-US" sz="2600" b="1" dirty="0" err="1" smtClean="0">
                <a:solidFill>
                  <a:schemeClr val="bg2"/>
                </a:solidFill>
              </a:rPr>
              <a:t>foward</a:t>
            </a:r>
            <a:r>
              <a:rPr lang="en-US" sz="2600" b="1" dirty="0" smtClean="0">
                <a:solidFill>
                  <a:schemeClr val="bg2"/>
                </a:solidFill>
              </a:rPr>
              <a:t>: </a:t>
            </a:r>
          </a:p>
          <a:p>
            <a:r>
              <a:rPr lang="en-US" sz="2600" b="1" dirty="0" smtClean="0">
                <a:solidFill>
                  <a:schemeClr val="bg2"/>
                </a:solidFill>
              </a:rPr>
              <a:t>with squat, ship trims more forward</a:t>
            </a:r>
            <a:endParaRPr lang="en-US" sz="2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7651" name="Content Placeholder 3" descr="Vespucci at PALM II _DSC226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0021147" cy="66643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SIGNS OF SQUAT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000" dirty="0" smtClean="0"/>
              <a:t>1. Changing wave pattern around ship</a:t>
            </a:r>
          </a:p>
          <a:p>
            <a:pPr>
              <a:defRPr/>
            </a:pPr>
            <a:r>
              <a:rPr lang="en-US" sz="3000" dirty="0" smtClean="0"/>
              <a:t>2. Vibrations</a:t>
            </a:r>
          </a:p>
          <a:p>
            <a:pPr>
              <a:defRPr/>
            </a:pPr>
            <a:r>
              <a:rPr lang="en-US" sz="3000" dirty="0" smtClean="0"/>
              <a:t>3. Ship slows down</a:t>
            </a:r>
          </a:p>
          <a:p>
            <a:pPr>
              <a:defRPr/>
            </a:pPr>
            <a:r>
              <a:rPr lang="en-US" sz="3000" dirty="0" smtClean="0"/>
              <a:t>4. Trim changes</a:t>
            </a:r>
          </a:p>
          <a:p>
            <a:pPr>
              <a:defRPr/>
            </a:pPr>
            <a:r>
              <a:rPr lang="en-US" sz="3000" dirty="0" smtClean="0"/>
              <a:t>5. Loss of </a:t>
            </a:r>
            <a:r>
              <a:rPr lang="en-US" sz="3000" dirty="0" err="1" smtClean="0"/>
              <a:t>manoeuvrability</a:t>
            </a:r>
            <a:r>
              <a:rPr lang="en-US" sz="3000" dirty="0" smtClean="0"/>
              <a:t>, steerage,….</a:t>
            </a:r>
          </a:p>
          <a:p>
            <a:pPr>
              <a:defRPr/>
            </a:pPr>
            <a:endParaRPr lang="en-US" sz="3000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SIGNS OF SQUAT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000" dirty="0" smtClean="0"/>
              <a:t>1. Changing wave pattern around ship</a:t>
            </a:r>
          </a:p>
          <a:p>
            <a:pPr>
              <a:defRPr/>
            </a:pPr>
            <a:r>
              <a:rPr lang="en-US" sz="3000" dirty="0" smtClean="0"/>
              <a:t>2. Vibrations</a:t>
            </a:r>
          </a:p>
          <a:p>
            <a:pPr>
              <a:defRPr/>
            </a:pPr>
            <a:r>
              <a:rPr lang="en-US" sz="3000" dirty="0" smtClean="0"/>
              <a:t>3. Ship slows down</a:t>
            </a:r>
          </a:p>
          <a:p>
            <a:pPr>
              <a:defRPr/>
            </a:pPr>
            <a:r>
              <a:rPr lang="en-US" sz="3000" dirty="0" smtClean="0"/>
              <a:t>4. Trim changes</a:t>
            </a:r>
          </a:p>
          <a:p>
            <a:pPr>
              <a:defRPr/>
            </a:pPr>
            <a:r>
              <a:rPr lang="en-US" sz="3000" dirty="0" smtClean="0"/>
              <a:t>5. Loss of </a:t>
            </a:r>
            <a:r>
              <a:rPr lang="en-US" sz="3000" dirty="0" err="1" smtClean="0"/>
              <a:t>manoeuvrability</a:t>
            </a:r>
            <a:r>
              <a:rPr lang="en-US" sz="3000" dirty="0" smtClean="0"/>
              <a:t>, steerage,….</a:t>
            </a:r>
          </a:p>
          <a:p>
            <a:pPr>
              <a:defRPr/>
            </a:pPr>
            <a:r>
              <a:rPr lang="en-US" sz="3000" dirty="0" smtClean="0"/>
              <a:t>6. Turning circle diameter  x2, … x3…</a:t>
            </a:r>
          </a:p>
          <a:p>
            <a:pPr>
              <a:defRPr/>
            </a:pPr>
            <a:endParaRPr lang="en-US" sz="3000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9939" name="Picture 4" descr="pic 4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743200"/>
            <a:ext cx="926623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Content Placeholder 3" descr="pic 3w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" y="0"/>
            <a:ext cx="9201151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Content Placeholder 3" descr="Horsquat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-84881"/>
            <a:ext cx="7949096" cy="6942881"/>
          </a:xfrm>
        </p:spPr>
      </p:pic>
      <p:cxnSp>
        <p:nvCxnSpPr>
          <p:cNvPr id="5" name="Straight Arrow Connector 4"/>
          <p:cNvCxnSpPr/>
          <p:nvPr/>
        </p:nvCxnSpPr>
        <p:spPr>
          <a:xfrm flipV="1">
            <a:off x="1524000" y="2590800"/>
            <a:ext cx="2286000" cy="1219200"/>
          </a:xfrm>
          <a:prstGeom prst="straightConnector1">
            <a:avLst/>
          </a:prstGeom>
          <a:ln w="69850">
            <a:solidFill>
              <a:schemeClr val="bg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524000" y="2133600"/>
            <a:ext cx="5562600" cy="3352800"/>
          </a:xfrm>
          <a:prstGeom prst="straightConnector1">
            <a:avLst/>
          </a:prstGeom>
          <a:ln w="69850">
            <a:solidFill>
              <a:schemeClr val="bg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39825"/>
          </a:xfrm>
        </p:spPr>
        <p:txBody>
          <a:bodyPr/>
          <a:lstStyle/>
          <a:p>
            <a:r>
              <a:rPr lang="en-US" dirty="0" smtClean="0"/>
              <a:t>SQUAT FORMULAE</a:t>
            </a:r>
            <a:br>
              <a:rPr lang="en-US" dirty="0" smtClean="0"/>
            </a:br>
            <a:r>
              <a:rPr lang="en-US" sz="11500" dirty="0" smtClean="0"/>
              <a:t>in focus</a:t>
            </a:r>
            <a:endParaRPr lang="en-US" dirty="0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1828800" y="762000"/>
          <a:ext cx="4191000" cy="5764213"/>
        </p:xfrm>
        <a:graphic>
          <a:graphicData uri="http://schemas.openxmlformats.org/presentationml/2006/ole">
            <p:oleObj spid="_x0000_s7169" r:id="rId4" imgW="2309760" imgH="3176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Table Placeholder 3" descr="squatformula.jpg"/>
          <p:cNvPicPr>
            <a:picLocks noGrp="1" noChangeAspect="1"/>
          </p:cNvPicPr>
          <p:nvPr>
            <p:ph type="tbl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49" y="1371600"/>
            <a:ext cx="9036051" cy="289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3076" name="Table Placeholder 3" descr="squatformula.jpg"/>
          <p:cNvPicPr>
            <a:picLocks noGrp="1" noChangeAspect="1"/>
          </p:cNvPicPr>
          <p:nvPr>
            <p:ph type="tbl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49" y="1371600"/>
            <a:ext cx="9036051" cy="2895600"/>
          </a:xfrm>
        </p:spPr>
      </p:pic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2438400" y="4572000"/>
            <a:ext cx="6019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 = ship speed (knots)</a:t>
            </a:r>
          </a:p>
          <a:p>
            <a:r>
              <a:rPr lang="en-US"/>
              <a:t>Cb= block coefficient</a:t>
            </a:r>
          </a:p>
          <a:p>
            <a:r>
              <a:rPr lang="en-US"/>
              <a:t>S2= velocity return factor = S/(1-S)</a:t>
            </a:r>
          </a:p>
          <a:p>
            <a:r>
              <a:rPr lang="en-US"/>
              <a:t>S= blockage factor = As/Ac</a:t>
            </a:r>
          </a:p>
          <a:p>
            <a:r>
              <a:rPr lang="en-US"/>
              <a:t>As= midships cross sectional area (m2)</a:t>
            </a:r>
          </a:p>
          <a:p>
            <a:r>
              <a:rPr lang="en-US"/>
              <a:t>Ac= cannel cross sectional area (m2)</a:t>
            </a:r>
          </a:p>
          <a:p>
            <a:endParaRPr lang="en-US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4572000" y="1447801"/>
          <a:ext cx="4191000" cy="5764213"/>
        </p:xfrm>
        <a:graphic>
          <a:graphicData uri="http://schemas.openxmlformats.org/presentationml/2006/ole">
            <p:oleObj spid="_x0000_s3074" r:id="rId4" imgW="2309760" imgH="3176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1676400" y="4495801"/>
            <a:ext cx="601980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S2= velocity return factor = S/(1-S)</a:t>
            </a:r>
          </a:p>
          <a:p>
            <a:r>
              <a:rPr lang="en-US"/>
              <a:t>S= blockage factor = As/Aw</a:t>
            </a:r>
          </a:p>
          <a:p>
            <a:r>
              <a:rPr lang="en-US"/>
              <a:t>As= midships cross sectional area (m2)</a:t>
            </a:r>
          </a:p>
          <a:p>
            <a:r>
              <a:rPr lang="en-US"/>
              <a:t>AW= channel cross sectional area (m2)</a:t>
            </a:r>
          </a:p>
          <a:p>
            <a:endParaRPr lang="en-US"/>
          </a:p>
        </p:txBody>
      </p:sp>
      <p:pic>
        <p:nvPicPr>
          <p:cNvPr id="43012" name="Table Placeholder 5" descr="agd_hrc_3.jpg"/>
          <p:cNvPicPr>
            <a:picLocks noGrp="1" noChangeAspect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152400"/>
            <a:ext cx="9099551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Table Placeholder 3" descr="squatformula.jpg"/>
          <p:cNvPicPr>
            <a:picLocks noGrp="1" noChangeAspect="1"/>
          </p:cNvPicPr>
          <p:nvPr>
            <p:ph type="tbl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49" y="1371600"/>
            <a:ext cx="9036051" cy="2895600"/>
          </a:xfrm>
        </p:spPr>
      </p:pic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1905000" y="5334000"/>
            <a:ext cx="601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Cb= block coefficient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895600" y="1093788"/>
          <a:ext cx="4191000" cy="5764212"/>
        </p:xfrm>
        <a:graphic>
          <a:graphicData uri="http://schemas.openxmlformats.org/presentationml/2006/ole">
            <p:oleObj spid="_x0000_s4098" r:id="rId4" imgW="2309760" imgH="3176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1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Cb</a:t>
            </a:r>
            <a:r>
              <a:rPr lang="en-US" dirty="0" smtClean="0"/>
              <a:t> (</a:t>
            </a:r>
            <a:r>
              <a:rPr lang="en-US" sz="3600" dirty="0" smtClean="0"/>
              <a:t>this ship</a:t>
            </a:r>
            <a:r>
              <a:rPr lang="en-US" dirty="0" smtClean="0"/>
              <a:t>)    </a:t>
            </a:r>
            <a:r>
              <a:rPr lang="en-US" sz="6000" b="1" dirty="0" smtClean="0"/>
              <a:t>&gt; </a:t>
            </a:r>
            <a:r>
              <a:rPr lang="en-US" dirty="0" smtClean="0"/>
              <a:t>    </a:t>
            </a:r>
            <a:r>
              <a:rPr lang="en-US" dirty="0" err="1" smtClean="0"/>
              <a:t>Cb</a:t>
            </a:r>
            <a:r>
              <a:rPr lang="en-US" dirty="0" smtClean="0"/>
              <a:t> (</a:t>
            </a:r>
            <a:r>
              <a:rPr lang="en-US" sz="3600" dirty="0" smtClean="0"/>
              <a:t>this ship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990600" y="228600"/>
            <a:ext cx="6223000" cy="4667250"/>
          </a:xfrm>
          <a:noFill/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1" y="1600200"/>
            <a:ext cx="593883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Table Placeholder 3" descr="squatformula.jpg"/>
          <p:cNvPicPr>
            <a:picLocks noGrp="1" noChangeAspect="1"/>
          </p:cNvPicPr>
          <p:nvPr>
            <p:ph type="tbl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07949" y="1371600"/>
            <a:ext cx="9036051" cy="2895600"/>
          </a:xfrm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1066800" y="4572000"/>
            <a:ext cx="6858000" cy="103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V = ship speed (knots)</a:t>
            </a:r>
          </a:p>
          <a:p>
            <a:endParaRPr lang="en-US" dirty="0"/>
          </a:p>
          <a:p>
            <a:r>
              <a:rPr lang="en-US" sz="2400" dirty="0"/>
              <a:t>This is : ship’s speed through the water !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6400800" y="1093788"/>
          <a:ext cx="4191000" cy="5764212"/>
        </p:xfrm>
        <a:graphic>
          <a:graphicData uri="http://schemas.openxmlformats.org/presentationml/2006/ole">
            <p:oleObj spid="_x0000_s5122" r:id="rId5" imgW="2309760" imgH="3176280" progId="">
              <p:embed/>
            </p:oleObj>
          </a:graphicData>
        </a:graphic>
      </p:graphicFrame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28600" y="5657671"/>
            <a:ext cx="8610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Example:</a:t>
            </a:r>
          </a:p>
          <a:p>
            <a:endParaRPr lang="en-US" dirty="0" smtClean="0"/>
          </a:p>
          <a:p>
            <a:r>
              <a:rPr lang="en-US" sz="1600" dirty="0" err="1" smtClean="0"/>
              <a:t>SpeedOverGround</a:t>
            </a:r>
            <a:r>
              <a:rPr lang="en-US" sz="1600" dirty="0" smtClean="0"/>
              <a:t> = 10 knots + 4 knots countercurrent  knots = speed 14 knots</a:t>
            </a:r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Table Placeholder 3" descr="squatformula.jpg"/>
          <p:cNvPicPr>
            <a:picLocks noGrp="1" noChangeAspect="1"/>
          </p:cNvPicPr>
          <p:nvPr>
            <p:ph type="tbl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07949" y="1371600"/>
            <a:ext cx="9036051" cy="2895600"/>
          </a:xfrm>
        </p:spPr>
      </p:pic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-533400" y="1093788"/>
          <a:ext cx="4191000" cy="5764212"/>
        </p:xfrm>
        <a:graphic>
          <a:graphicData uri="http://schemas.openxmlformats.org/presentationml/2006/ole">
            <p:oleObj spid="_x0000_s6146" r:id="rId5" imgW="2309760" imgH="3176280" progId="">
              <p:embed/>
            </p:oleObj>
          </a:graphicData>
        </a:graphic>
      </p:graphicFrame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762000" y="4572001"/>
            <a:ext cx="8001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Example:  Gerardus Mercator</a:t>
            </a:r>
          </a:p>
          <a:p>
            <a:endParaRPr lang="en-US" sz="2400"/>
          </a:p>
          <a:p>
            <a:r>
              <a:rPr lang="en-US" sz="2400"/>
              <a:t>	</a:t>
            </a:r>
            <a:r>
              <a:rPr lang="en-US" sz="2800"/>
              <a:t>for  V= 15 knots  -&gt; squat = 1.8 m</a:t>
            </a:r>
          </a:p>
          <a:p>
            <a:r>
              <a:rPr lang="en-US" sz="2800"/>
              <a:t>      	for  V= 10 knots -&gt;  squat = 0.8 m 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10" name="Rectangle 49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5059" name="Picture 502" descr="Squat screendump table J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1288" y="-122238"/>
            <a:ext cx="9285288" cy="720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squatjjj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91424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BE" smtClean="0"/>
              <a:t>Empirical formulae</a:t>
            </a:r>
            <a:endParaRPr lang="nl-NL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6084" name="Picture 4" descr="Squat screendump graphs J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BE" smtClean="0"/>
              <a:t>Situations</a:t>
            </a:r>
            <a:endParaRPr lang="nl-NL" smtClean="0"/>
          </a:p>
        </p:txBody>
      </p:sp>
      <p:pic>
        <p:nvPicPr>
          <p:cNvPr id="4915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752601"/>
            <a:ext cx="8229600" cy="1535113"/>
          </a:xfrm>
          <a:noFill/>
        </p:spPr>
      </p:pic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429001"/>
            <a:ext cx="822960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1" y="5181600"/>
            <a:ext cx="5176839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BE" smtClean="0"/>
              <a:t>Situations</a:t>
            </a:r>
            <a:endParaRPr lang="nl-NL" smtClean="0"/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" y="1371601"/>
            <a:ext cx="9047163" cy="1687513"/>
          </a:xfrm>
          <a:noFill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1" y="3505200"/>
            <a:ext cx="5989639" cy="22669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3276600" y="6019800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Formula Dr. Barass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BE" smtClean="0"/>
              <a:t>Situations</a:t>
            </a:r>
            <a:endParaRPr lang="nl-NL" smtClean="0"/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5" y="1371600"/>
            <a:ext cx="90757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1" y="3352800"/>
            <a:ext cx="5659439" cy="19050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3200400" y="6488114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Formulae Dr. Barass</a:t>
            </a:r>
          </a:p>
        </p:txBody>
      </p:sp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4876800"/>
            <a:ext cx="7094539" cy="16383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1207" name="TextBox 7"/>
          <p:cNvSpPr txBox="1">
            <a:spLocks noChangeArrowheads="1"/>
          </p:cNvSpPr>
          <p:nvPr/>
        </p:nvSpPr>
        <p:spPr bwMode="auto">
          <a:xfrm rot="10800000" flipV="1">
            <a:off x="0" y="5668932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Or better: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BE" smtClean="0"/>
              <a:t>Situations</a:t>
            </a:r>
            <a:endParaRPr lang="nl-NL" smtClean="0"/>
          </a:p>
        </p:txBody>
      </p:sp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371600"/>
            <a:ext cx="7043739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419600"/>
            <a:ext cx="7094539" cy="16383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3352800" y="6248400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Formula Dr. Barass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3251" name="Content Placeholder 3" descr="SQUAT Calculatio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828800"/>
          </a:xfrm>
        </p:spPr>
        <p:txBody>
          <a:bodyPr/>
          <a:lstStyle/>
          <a:p>
            <a:pPr>
              <a:defRPr/>
            </a:pPr>
            <a:r>
              <a:rPr lang="en-US" sz="11500" dirty="0" smtClean="0"/>
              <a:t>U.K.C.</a:t>
            </a:r>
            <a:endParaRPr lang="en-US" sz="11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4038600"/>
            <a:ext cx="7772400" cy="3733801"/>
          </a:xfrm>
        </p:spPr>
        <p:txBody>
          <a:bodyPr/>
          <a:lstStyle/>
          <a:p>
            <a:pPr>
              <a:defRPr/>
            </a:pPr>
            <a:endParaRPr lang="en-US" sz="3600" dirty="0" smtClean="0"/>
          </a:p>
          <a:p>
            <a:pPr>
              <a:defRPr/>
            </a:pPr>
            <a:endParaRPr lang="en-US" sz="3600" dirty="0" smtClean="0"/>
          </a:p>
          <a:p>
            <a:pPr>
              <a:defRPr/>
            </a:pPr>
            <a:endParaRPr lang="en-US" sz="3600" dirty="0" smtClean="0"/>
          </a:p>
          <a:p>
            <a:pPr>
              <a:defRPr/>
            </a:pPr>
            <a:endParaRPr lang="en-US" sz="3600" dirty="0" smtClean="0"/>
          </a:p>
          <a:p>
            <a:pPr>
              <a:defRPr/>
            </a:pPr>
            <a:endParaRPr lang="en-US" sz="3600" dirty="0" smtClean="0"/>
          </a:p>
          <a:p>
            <a:pPr>
              <a:defRPr/>
            </a:pPr>
            <a:endParaRPr lang="en-US" sz="3600" dirty="0" smtClean="0"/>
          </a:p>
          <a:p>
            <a:pPr>
              <a:defRPr/>
            </a:pPr>
            <a:endParaRPr lang="en-US" sz="3600" dirty="0" smtClean="0"/>
          </a:p>
          <a:p>
            <a:pPr>
              <a:defRPr/>
            </a:pPr>
            <a:endParaRPr lang="en-US" sz="3600" dirty="0" smtClean="0"/>
          </a:p>
          <a:p>
            <a:pPr>
              <a:defRPr/>
            </a:pPr>
            <a:endParaRPr lang="en-US" sz="3600" dirty="0" smtClean="0"/>
          </a:p>
          <a:p>
            <a:pPr>
              <a:defRPr/>
            </a:pP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Static UKC    </a:t>
            </a:r>
            <a:r>
              <a:rPr lang="en-US" sz="2800" dirty="0" smtClean="0"/>
              <a:t>(with ship’s speed =0)</a:t>
            </a:r>
          </a:p>
          <a:p>
            <a:pPr>
              <a:defRPr/>
            </a:pPr>
            <a:r>
              <a:rPr lang="en-US" sz="3600" dirty="0" smtClean="0"/>
              <a:t>Nett   UKC</a:t>
            </a:r>
            <a:r>
              <a:rPr lang="en-US" sz="2800" dirty="0" smtClean="0"/>
              <a:t>     (with sailing ship)</a:t>
            </a:r>
          </a:p>
          <a:p>
            <a:pPr>
              <a:defRPr/>
            </a:pPr>
            <a:endParaRPr lang="en-US" sz="2800" dirty="0" smtClean="0"/>
          </a:p>
          <a:p>
            <a:pPr algn="ctr">
              <a:defRPr/>
            </a:pPr>
            <a:endParaRPr lang="en-US" sz="4800" dirty="0" smtClean="0"/>
          </a:p>
          <a:p>
            <a:pPr algn="ctr">
              <a:defRPr/>
            </a:pPr>
            <a:endParaRPr lang="en-US" sz="48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838200" y="1447800"/>
            <a:ext cx="77724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800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en-US" sz="4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nder </a:t>
            </a:r>
            <a:r>
              <a:rPr lang="en-US" sz="4800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</a:t>
            </a:r>
            <a:r>
              <a:rPr lang="en-US" sz="4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eel </a:t>
            </a:r>
            <a:r>
              <a:rPr lang="en-US" sz="4800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r>
              <a:rPr lang="en-US" sz="4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learance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15875" y="914400"/>
            <a:ext cx="9159875" cy="5360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Heel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828800"/>
            <a:ext cx="8686800" cy="50292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4419600"/>
            <a:ext cx="8229600" cy="1588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422891">
            <a:off x="2414588" y="3233738"/>
            <a:ext cx="4419600" cy="2362200"/>
          </a:xfrm>
          <a:prstGeom prst="rect">
            <a:avLst/>
          </a:pr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62200" y="3200400"/>
            <a:ext cx="4419600" cy="2362200"/>
          </a:xfrm>
          <a:prstGeom prst="rect">
            <a:avLst/>
          </a:pr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324600" y="5562600"/>
            <a:ext cx="1676400" cy="1588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24600" y="5867400"/>
            <a:ext cx="1676400" cy="1588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6248401"/>
            <a:ext cx="7467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New draft = ½ beam sin(list) + old draft. Cos(list)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is a safe NETT UKC 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1905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According textbooks on navigation: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6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1.1 x  to  1.25 x largest draught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48006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Example: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12m draught,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safe UKC = 1.2 to 3 meter</a:t>
            </a: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724400"/>
            <a:ext cx="9144000" cy="1600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87" name="Picture 10" descr="JuanSdE2cut_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1" y="2057400"/>
            <a:ext cx="73421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228600" y="3581400"/>
            <a:ext cx="8686800" cy="158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48400" y="304800"/>
            <a:ext cx="2209800" cy="9848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SPEED FWD.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2"/>
                </a:solidFill>
              </a:rPr>
              <a:t>00</a:t>
            </a:r>
            <a:r>
              <a:rPr lang="en-US" dirty="0">
                <a:solidFill>
                  <a:schemeClr val="bg2"/>
                </a:solidFill>
              </a:rPr>
              <a:t> knots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4800601"/>
            <a:ext cx="2743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“STATIC” UKC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7392989" y="4419601"/>
            <a:ext cx="608013" cy="1589"/>
          </a:xfrm>
          <a:prstGeom prst="straightConnector1">
            <a:avLst/>
          </a:prstGeom>
          <a:ln w="57150">
            <a:solidFill>
              <a:schemeClr val="accent4">
                <a:lumMod val="1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is a safe NETT UKC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7620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2400" dirty="0" smtClean="0"/>
              <a:t>According  PIANC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95600" y="1905000"/>
          <a:ext cx="4114800" cy="4548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992"/>
                <a:gridCol w="1892808"/>
              </a:tblGrid>
              <a:tr h="73152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PIANC</a:t>
                      </a:r>
                    </a:p>
                    <a:p>
                      <a:pPr algn="ctr"/>
                      <a:r>
                        <a:rPr lang="en-US" sz="1200" dirty="0" smtClean="0">
                          <a:hlinkClick r:id="rId3"/>
                        </a:rPr>
                        <a:t>www.pianc.org</a:t>
                      </a:r>
                      <a:endParaRPr lang="en-US" sz="1200" dirty="0"/>
                    </a:p>
                  </a:txBody>
                  <a:tcPr/>
                </a:tc>
              </a:tr>
              <a:tr h="64786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/>
                </a:tc>
              </a:tr>
              <a:tr h="12114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Muddy bottom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0.3 m (*)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Sandy bottom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0.5</a:t>
                      </a:r>
                      <a:endParaRPr lang="en-US" sz="1800" dirty="0"/>
                    </a:p>
                  </a:txBody>
                  <a:tcPr/>
                </a:tc>
              </a:tr>
              <a:tr h="10432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Rocky bottom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1m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9672" name="TextBox 4"/>
          <p:cNvSpPr txBox="1">
            <a:spLocks noChangeArrowheads="1"/>
          </p:cNvSpPr>
          <p:nvPr/>
        </p:nvSpPr>
        <p:spPr bwMode="auto">
          <a:xfrm>
            <a:off x="838200" y="6488668"/>
            <a:ext cx="746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(*) muddy bottom: in some cases a negative UKC is possible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75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Table Placeholder 3" descr="squatformula.jpg"/>
          <p:cNvPicPr>
            <a:picLocks noGrp="1" noChangeAspect="1"/>
          </p:cNvPicPr>
          <p:nvPr>
            <p:ph type="tbl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19200"/>
            <a:ext cx="9036051" cy="289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" y="1295400"/>
            <a:ext cx="9159875" cy="5360988"/>
          </a:xfrm>
          <a:solidFill>
            <a:schemeClr val="tx1">
              <a:alpha val="34117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0" y="1219201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Exact draught measurement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81201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2. Online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real-time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tidal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heights onboard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19401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3. Heel measurement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657601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4. Estimate of ship’s motion in waves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419601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5. Exact survey of shallow route  ! ! !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What does it takes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9" descr="Surveychartsinglebeamprocess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dirty="0"/>
              <a:t>? ? ? ? ? ? ? ? ? ? ? ? ? ? ? ? ? ? ? ? ? ? ? ? ? ? ? ? ? ? ? ? ? ? ? ? ? ? ? ? ? ? ? ? ? ? ? ? ? ? ? ? ? ? ? ? ? ? ? ? ? ? ? ? ?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9" descr="Surveychartsinglebeamprocess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Questions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over a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surveychart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429001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3. What was the  data interpolation setting ?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447801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Is this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multibeam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or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singlebeam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survey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495801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4. How old is this data ?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562601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5. What is the source of this data ?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438401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2. Did the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multibeam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cover the whole area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 descr="agd_hrc_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6"/>
          <p:cNvGraphicFramePr>
            <a:graphicFrameLocks noChangeAspect="1"/>
          </p:cNvGraphicFramePr>
          <p:nvPr>
            <p:ph idx="1"/>
          </p:nvPr>
        </p:nvGraphicFramePr>
        <p:xfrm>
          <a:off x="1752600" y="3733801"/>
          <a:ext cx="2667000" cy="3667125"/>
        </p:xfrm>
        <a:graphic>
          <a:graphicData uri="http://schemas.openxmlformats.org/presentationml/2006/ole">
            <p:oleObj spid="_x0000_s8194" r:id="rId5" imgW="2309760" imgH="3176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5539" name="Content Placeholder 3" descr="agd_hrc_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" y="0"/>
            <a:ext cx="9217025" cy="6858000"/>
          </a:xfrm>
          <a:gradFill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path path="rect">
              <a:fillToRect l="100000" t="100000"/>
            </a:path>
          </a:gradFill>
        </p:spPr>
      </p:pic>
      <p:sp>
        <p:nvSpPr>
          <p:cNvPr id="7" name="Parallelogram 6"/>
          <p:cNvSpPr/>
          <p:nvPr/>
        </p:nvSpPr>
        <p:spPr>
          <a:xfrm>
            <a:off x="304800" y="1447800"/>
            <a:ext cx="5486400" cy="2667000"/>
          </a:xfrm>
          <a:prstGeom prst="parallelogram">
            <a:avLst>
              <a:gd name="adj" fmla="val 81933"/>
            </a:avLst>
          </a:prstGeom>
          <a:solidFill>
            <a:schemeClr val="accent4">
              <a:alpha val="40000"/>
            </a:schemeClr>
          </a:solidFill>
          <a:ln w="53975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457200" y="4724400"/>
            <a:ext cx="3048000" cy="1066800"/>
          </a:xfrm>
          <a:prstGeom prst="wedgeEllipseCallout">
            <a:avLst>
              <a:gd name="adj1" fmla="val -38958"/>
              <a:gd name="adj2" fmla="val -13035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5638800" y="2895600"/>
            <a:ext cx="3048000" cy="1066800"/>
          </a:xfrm>
          <a:prstGeom prst="wedgeEllipseCallout">
            <a:avLst>
              <a:gd name="adj1" fmla="val -129742"/>
              <a:gd name="adj2" fmla="val -13420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5105401"/>
            <a:ext cx="2895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Lowest value: 13.3 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0" y="3276601"/>
            <a:ext cx="2895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Highest value: 12.5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400" y="2667000"/>
            <a:ext cx="2895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Mean value for his area:  </a:t>
            </a:r>
          </a:p>
          <a:p>
            <a:pPr algn="ctr">
              <a:defRPr/>
            </a:pP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12.9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Gerardus</a:t>
            </a:r>
            <a:r>
              <a:rPr lang="en-US" dirty="0" smtClean="0"/>
              <a:t> Mercator in Palm II, 2006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rogress PI2 May 2009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87297" cy="6858000"/>
          </a:xfrm>
          <a:prstGeom prst="rect">
            <a:avLst/>
          </a:prstGeom>
        </p:spPr>
      </p:pic>
      <p:pic>
        <p:nvPicPr>
          <p:cNvPr id="5" name="Content Placeholder 4" descr="GerardusMercator_13507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76600" y="1466850"/>
            <a:ext cx="5867400" cy="4400550"/>
          </a:xfrm>
        </p:spPr>
      </p:pic>
      <p:sp>
        <p:nvSpPr>
          <p:cNvPr id="6" name="TextBox 5"/>
          <p:cNvSpPr txBox="1"/>
          <p:nvPr/>
        </p:nvSpPr>
        <p:spPr>
          <a:xfrm>
            <a:off x="0" y="685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Design max. depth 12.4 m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5029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Max. draught 12 m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800600"/>
            <a:ext cx="9144000" cy="1447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11" name="Picture 10" descr="JuanSdE2cut_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1" y="2057400"/>
            <a:ext cx="73421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228600" y="3581400"/>
            <a:ext cx="8686800" cy="158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48400" y="304800"/>
            <a:ext cx="2209800" cy="9848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SPEED FWD.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2"/>
                </a:solidFill>
              </a:rPr>
              <a:t>15</a:t>
            </a:r>
            <a:r>
              <a:rPr lang="en-US" dirty="0">
                <a:solidFill>
                  <a:schemeClr val="bg2"/>
                </a:solidFill>
              </a:rPr>
              <a:t> knots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raughts for Duba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 rot="16200000">
            <a:off x="6679381" y="1626419"/>
            <a:ext cx="11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39000" y="1752600"/>
            <a:ext cx="609600" cy="76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Cristobal Colon in Cuxhaven,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62414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5" descr="Spülfeld Cux 11.02.10 01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73815" y="0"/>
            <a:ext cx="5170186" cy="4800600"/>
          </a:xfrm>
        </p:spPr>
      </p:pic>
      <p:sp>
        <p:nvSpPr>
          <p:cNvPr id="4" name="TextBox 3"/>
          <p:cNvSpPr txBox="1"/>
          <p:nvPr/>
        </p:nvSpPr>
        <p:spPr>
          <a:xfrm>
            <a:off x="4343400" y="3048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Max. draught 15+ m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6019800"/>
            <a:ext cx="5943600" cy="52322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Channel depth 14.6 m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ülfeld Cux 11.02.10 04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219200" y="-2218840"/>
            <a:ext cx="12801600" cy="9076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5056186"/>
          </a:xfrm>
        </p:spPr>
        <p:txBody>
          <a:bodyPr/>
          <a:lstStyle/>
          <a:p>
            <a:r>
              <a:rPr lang="en-US" sz="7200" dirty="0" smtClean="0"/>
              <a:t>Why all this fuzz 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838200" y="0"/>
            <a:ext cx="7772400" cy="16002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An “error” in draught of 50cm…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0" y="2133600"/>
            <a:ext cx="9144000" cy="472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50 cm less draught x 45t/cm = </a:t>
            </a:r>
            <a:r>
              <a:rPr lang="en-US" u="dbl" dirty="0" smtClean="0"/>
              <a:t>2250 ton</a:t>
            </a:r>
          </a:p>
          <a:p>
            <a:pPr>
              <a:defRPr/>
            </a:pPr>
            <a:r>
              <a:rPr lang="en-US" dirty="0" smtClean="0"/>
              <a:t>=</a:t>
            </a:r>
          </a:p>
          <a:p>
            <a:pPr>
              <a:defRPr/>
            </a:pPr>
            <a:r>
              <a:rPr lang="en-US" b="1" u="sng" dirty="0" smtClean="0"/>
              <a:t>1000 m3 </a:t>
            </a:r>
            <a:r>
              <a:rPr lang="en-US" dirty="0" smtClean="0"/>
              <a:t>sand per trip less</a:t>
            </a:r>
          </a:p>
          <a:p>
            <a:pPr>
              <a:defRPr/>
            </a:pPr>
            <a:r>
              <a:rPr lang="en-US" dirty="0" smtClean="0"/>
              <a:t>=</a:t>
            </a:r>
          </a:p>
          <a:p>
            <a:pPr>
              <a:defRPr/>
            </a:pPr>
            <a:r>
              <a:rPr lang="en-US" dirty="0" smtClean="0"/>
              <a:t> </a:t>
            </a:r>
            <a:r>
              <a:rPr lang="en-US" b="1" u="sng" dirty="0" smtClean="0"/>
              <a:t>7%</a:t>
            </a:r>
            <a:r>
              <a:rPr lang="en-US" b="1" dirty="0" smtClean="0"/>
              <a:t> </a:t>
            </a:r>
            <a:r>
              <a:rPr lang="en-US" dirty="0" smtClean="0"/>
              <a:t>of daily production (!)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000" dirty="0" smtClean="0"/>
              <a:t>(example </a:t>
            </a:r>
            <a:r>
              <a:rPr lang="en-US" sz="2000" dirty="0" err="1" smtClean="0"/>
              <a:t>Gerardus</a:t>
            </a:r>
            <a:r>
              <a:rPr lang="en-US" sz="2000" dirty="0" smtClean="0"/>
              <a:t> Mercator)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0" y="2133600"/>
            <a:ext cx="9144000" cy="4724400"/>
          </a:xfrm>
        </p:spPr>
        <p:txBody>
          <a:bodyPr/>
          <a:lstStyle/>
          <a:p>
            <a:pPr>
              <a:defRPr/>
            </a:pPr>
            <a:r>
              <a:rPr lang="en-US" sz="8800" dirty="0" smtClean="0"/>
              <a:t>… or …</a:t>
            </a:r>
          </a:p>
          <a:p>
            <a:pPr>
              <a:defRPr/>
            </a:pPr>
            <a:r>
              <a:rPr lang="en-US" sz="6600" dirty="0" smtClean="0"/>
              <a:t>a much higher risk of grounding….</a:t>
            </a:r>
            <a:endParaRPr lang="en-US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CONCLUSION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29001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…and optimize load, cycle production.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447801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Squat can be estimated and controlled…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40388"/>
            <a:ext cx="9144000" cy="2517612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9600" b="1" dirty="0" smtClean="0">
                <a:solidFill>
                  <a:schemeClr val="bg2">
                    <a:lumMod val="50000"/>
                  </a:schemeClr>
                </a:solidFill>
              </a:rPr>
              <a:t>IF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all relevant parameters are measured / known</a:t>
            </a:r>
            <a:endParaRPr lang="en-US" sz="2800" b="1" kern="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38401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… to maintain a tight –but safe- UKC…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References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199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http://www.ship-squat.com/</a:t>
            </a:r>
            <a:endParaRPr lang="en-US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ws1062k.jp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22728">
            <a:off x="1204551" y="2576151"/>
            <a:ext cx="3251200" cy="3251200"/>
          </a:xfrm>
          <a:prstGeom prst="rect">
            <a:avLst/>
          </a:prstGeom>
        </p:spPr>
      </p:pic>
      <p:pic>
        <p:nvPicPr>
          <p:cNvPr id="5" name="Picture 4" descr="51tG1dG0TaL._SL500_AA300_.jp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5047" y="2723847"/>
            <a:ext cx="2857500" cy="2857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4648200"/>
            <a:ext cx="8763000" cy="1447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48400" y="304800"/>
            <a:ext cx="2209800" cy="9848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SPEED FWD.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2"/>
                </a:solidFill>
              </a:rPr>
              <a:t>15</a:t>
            </a:r>
            <a:r>
              <a:rPr lang="en-US" dirty="0">
                <a:solidFill>
                  <a:schemeClr val="bg2"/>
                </a:solidFill>
              </a:rPr>
              <a:t> knots</a:t>
            </a:r>
          </a:p>
        </p:txBody>
      </p:sp>
      <p:pic>
        <p:nvPicPr>
          <p:cNvPr id="19460" name="Picture 7" descr="JuanSdE2cut_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1" y="1981200"/>
            <a:ext cx="73421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169865" y="3459163"/>
            <a:ext cx="8632825" cy="260350"/>
          </a:xfrm>
          <a:custGeom>
            <a:avLst/>
            <a:gdLst>
              <a:gd name="connsiteX0" fmla="*/ 8632556 w 8632556"/>
              <a:gd name="connsiteY0" fmla="*/ 105905 h 260888"/>
              <a:gd name="connsiteX1" fmla="*/ 8338088 w 8632556"/>
              <a:gd name="connsiteY1" fmla="*/ 105905 h 260888"/>
              <a:gd name="connsiteX2" fmla="*/ 7609668 w 8632556"/>
              <a:gd name="connsiteY2" fmla="*/ 12915 h 260888"/>
              <a:gd name="connsiteX3" fmla="*/ 6044339 w 8632556"/>
              <a:gd name="connsiteY3" fmla="*/ 183397 h 260888"/>
              <a:gd name="connsiteX4" fmla="*/ 3890075 w 8632556"/>
              <a:gd name="connsiteY4" fmla="*/ 260888 h 260888"/>
              <a:gd name="connsiteX5" fmla="*/ 1394848 w 8632556"/>
              <a:gd name="connsiteY5" fmla="*/ 183397 h 260888"/>
              <a:gd name="connsiteX6" fmla="*/ 697424 w 8632556"/>
              <a:gd name="connsiteY6" fmla="*/ 43912 h 260888"/>
              <a:gd name="connsiteX7" fmla="*/ 0 w 8632556"/>
              <a:gd name="connsiteY7" fmla="*/ 90407 h 26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2556" h="260888">
                <a:moveTo>
                  <a:pt x="8632556" y="105905"/>
                </a:moveTo>
                <a:cubicBezTo>
                  <a:pt x="8570562" y="113654"/>
                  <a:pt x="8508569" y="121403"/>
                  <a:pt x="8338088" y="105905"/>
                </a:cubicBezTo>
                <a:cubicBezTo>
                  <a:pt x="8167607" y="90407"/>
                  <a:pt x="7991960" y="0"/>
                  <a:pt x="7609668" y="12915"/>
                </a:cubicBezTo>
                <a:cubicBezTo>
                  <a:pt x="7227377" y="25830"/>
                  <a:pt x="6664271" y="142068"/>
                  <a:pt x="6044339" y="183397"/>
                </a:cubicBezTo>
                <a:cubicBezTo>
                  <a:pt x="5424407" y="224726"/>
                  <a:pt x="4664990" y="260888"/>
                  <a:pt x="3890075" y="260888"/>
                </a:cubicBezTo>
                <a:cubicBezTo>
                  <a:pt x="3115160" y="260888"/>
                  <a:pt x="1926956" y="219560"/>
                  <a:pt x="1394848" y="183397"/>
                </a:cubicBezTo>
                <a:cubicBezTo>
                  <a:pt x="862740" y="147234"/>
                  <a:pt x="929899" y="59410"/>
                  <a:pt x="697424" y="43912"/>
                </a:cubicBezTo>
                <a:cubicBezTo>
                  <a:pt x="464949" y="28414"/>
                  <a:pt x="232474" y="59410"/>
                  <a:pt x="0" y="90407"/>
                </a:cubicBezTo>
              </a:path>
            </a:pathLst>
          </a:cu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3581400"/>
            <a:ext cx="8686800" cy="158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Content Placeholder 5" descr="20070222 Dubai NID - GM - 00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6781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401"/>
            <a:ext cx="9144000" cy="1139825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rgbClr val="002060"/>
                </a:solidFill>
                <a:hlinkClick r:id="rId4"/>
              </a:rPr>
              <a:t>www.theArtofDredging.com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4648200"/>
            <a:ext cx="8991600" cy="1447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48400" y="304800"/>
            <a:ext cx="2209800" cy="9848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SPEED FWD.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2"/>
                </a:solidFill>
              </a:rPr>
              <a:t>15</a:t>
            </a:r>
            <a:r>
              <a:rPr lang="en-US" dirty="0">
                <a:solidFill>
                  <a:schemeClr val="bg2"/>
                </a:solidFill>
              </a:rPr>
              <a:t> knots</a:t>
            </a:r>
          </a:p>
        </p:txBody>
      </p:sp>
      <p:pic>
        <p:nvPicPr>
          <p:cNvPr id="20484" name="Picture 7" descr="JuanSdE2cut_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1" y="1676400"/>
            <a:ext cx="73421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JuanSdE2cut_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1" y="1905000"/>
            <a:ext cx="73421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JuanSdE2cut_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1" y="1905000"/>
            <a:ext cx="73421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1540000"/>
            </a:camera>
            <a:lightRig rig="threePt" dir="t"/>
          </a:scene3d>
        </p:spPr>
      </p:pic>
      <p:sp>
        <p:nvSpPr>
          <p:cNvPr id="7" name="Freeform 6"/>
          <p:cNvSpPr/>
          <p:nvPr/>
        </p:nvSpPr>
        <p:spPr>
          <a:xfrm>
            <a:off x="609600" y="3276601"/>
            <a:ext cx="8193088" cy="290513"/>
          </a:xfrm>
          <a:custGeom>
            <a:avLst/>
            <a:gdLst>
              <a:gd name="connsiteX0" fmla="*/ 8632556 w 8632556"/>
              <a:gd name="connsiteY0" fmla="*/ 105905 h 260888"/>
              <a:gd name="connsiteX1" fmla="*/ 8338088 w 8632556"/>
              <a:gd name="connsiteY1" fmla="*/ 105905 h 260888"/>
              <a:gd name="connsiteX2" fmla="*/ 7609668 w 8632556"/>
              <a:gd name="connsiteY2" fmla="*/ 12915 h 260888"/>
              <a:gd name="connsiteX3" fmla="*/ 6044339 w 8632556"/>
              <a:gd name="connsiteY3" fmla="*/ 183397 h 260888"/>
              <a:gd name="connsiteX4" fmla="*/ 3890075 w 8632556"/>
              <a:gd name="connsiteY4" fmla="*/ 260888 h 260888"/>
              <a:gd name="connsiteX5" fmla="*/ 1394848 w 8632556"/>
              <a:gd name="connsiteY5" fmla="*/ 183397 h 260888"/>
              <a:gd name="connsiteX6" fmla="*/ 697424 w 8632556"/>
              <a:gd name="connsiteY6" fmla="*/ 43912 h 260888"/>
              <a:gd name="connsiteX7" fmla="*/ 0 w 8632556"/>
              <a:gd name="connsiteY7" fmla="*/ 90407 h 26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2556" h="260888">
                <a:moveTo>
                  <a:pt x="8632556" y="105905"/>
                </a:moveTo>
                <a:cubicBezTo>
                  <a:pt x="8570562" y="113654"/>
                  <a:pt x="8508569" y="121403"/>
                  <a:pt x="8338088" y="105905"/>
                </a:cubicBezTo>
                <a:cubicBezTo>
                  <a:pt x="8167607" y="90407"/>
                  <a:pt x="7991960" y="0"/>
                  <a:pt x="7609668" y="12915"/>
                </a:cubicBezTo>
                <a:cubicBezTo>
                  <a:pt x="7227377" y="25830"/>
                  <a:pt x="6664271" y="142068"/>
                  <a:pt x="6044339" y="183397"/>
                </a:cubicBezTo>
                <a:cubicBezTo>
                  <a:pt x="5424407" y="224726"/>
                  <a:pt x="4664990" y="260888"/>
                  <a:pt x="3890075" y="260888"/>
                </a:cubicBezTo>
                <a:cubicBezTo>
                  <a:pt x="3115160" y="260888"/>
                  <a:pt x="1926956" y="219560"/>
                  <a:pt x="1394848" y="183397"/>
                </a:cubicBezTo>
                <a:cubicBezTo>
                  <a:pt x="862740" y="147234"/>
                  <a:pt x="929899" y="59410"/>
                  <a:pt x="697424" y="43912"/>
                </a:cubicBezTo>
                <a:cubicBezTo>
                  <a:pt x="464949" y="28414"/>
                  <a:pt x="232474" y="59410"/>
                  <a:pt x="0" y="90407"/>
                </a:cubicBezTo>
              </a:path>
            </a:pathLst>
          </a:cu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304800"/>
            <a:ext cx="2209800" cy="9848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SPEED FWD.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2"/>
                </a:solidFill>
              </a:rPr>
              <a:t>13</a:t>
            </a:r>
            <a:r>
              <a:rPr lang="en-US" dirty="0">
                <a:solidFill>
                  <a:schemeClr val="bg2"/>
                </a:solidFill>
              </a:rPr>
              <a:t> knots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7351714" y="4305302"/>
            <a:ext cx="687387" cy="1586"/>
          </a:xfrm>
          <a:prstGeom prst="straightConnector1">
            <a:avLst/>
          </a:prstGeom>
          <a:ln w="57150">
            <a:solidFill>
              <a:schemeClr val="accent4">
                <a:lumMod val="1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43600" y="4724400"/>
            <a:ext cx="3200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“DYNAMIC” UKC  or  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“NETT” UKC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SIGNS OF SHALLOW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000" dirty="0" smtClean="0"/>
              <a:t>1. Changing wave pattern around ship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3590902"/>
            <a:ext cx="12954000" cy="1044890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1692407</TotalTime>
  <Words>1911</Words>
  <Application>Microsoft PowerPoint</Application>
  <PresentationFormat>On-screen Show (4:3)</PresentationFormat>
  <Paragraphs>348</Paragraphs>
  <Slides>60</Slides>
  <Notes>55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Globe</vt:lpstr>
      <vt:lpstr>SQUAT and U.K.C.</vt:lpstr>
      <vt:lpstr>Slide 2</vt:lpstr>
      <vt:lpstr>Slide 3</vt:lpstr>
      <vt:lpstr>Slide 4</vt:lpstr>
      <vt:lpstr>Slide 5</vt:lpstr>
      <vt:lpstr>Slide 6</vt:lpstr>
      <vt:lpstr>Slide 7</vt:lpstr>
      <vt:lpstr>SIGNS OF SHALLOW WATER</vt:lpstr>
      <vt:lpstr>Slide 9</vt:lpstr>
      <vt:lpstr>SIGNS OF SHALLOW WATER</vt:lpstr>
      <vt:lpstr>SIGNS OF SHALLOW WATER</vt:lpstr>
      <vt:lpstr>Slide 12</vt:lpstr>
      <vt:lpstr>SIGNS OF SHALLOW WATER</vt:lpstr>
      <vt:lpstr>Slide 14</vt:lpstr>
      <vt:lpstr>Slide 15</vt:lpstr>
      <vt:lpstr>Slide 16</vt:lpstr>
      <vt:lpstr>Slide 17</vt:lpstr>
      <vt:lpstr>SIGNS OF SQUAT</vt:lpstr>
      <vt:lpstr>SIGNS OF SQUAT</vt:lpstr>
      <vt:lpstr>Slide 20</vt:lpstr>
      <vt:lpstr>SQUAT FORMULAE in focus</vt:lpstr>
      <vt:lpstr>Slide 22</vt:lpstr>
      <vt:lpstr>Slide 23</vt:lpstr>
      <vt:lpstr>Slide 24</vt:lpstr>
      <vt:lpstr>Slide 25</vt:lpstr>
      <vt:lpstr>Cb (this ship)    &gt;     Cb (this ship)</vt:lpstr>
      <vt:lpstr>Slide 27</vt:lpstr>
      <vt:lpstr>Slide 28</vt:lpstr>
      <vt:lpstr>Slide 29</vt:lpstr>
      <vt:lpstr>Empirical formulae</vt:lpstr>
      <vt:lpstr>Situations</vt:lpstr>
      <vt:lpstr>Situations</vt:lpstr>
      <vt:lpstr>Situations</vt:lpstr>
      <vt:lpstr>Situations</vt:lpstr>
      <vt:lpstr>Slide 35</vt:lpstr>
      <vt:lpstr>U.K.C.</vt:lpstr>
      <vt:lpstr>Slide 37</vt:lpstr>
      <vt:lpstr>Heel</vt:lpstr>
      <vt:lpstr>What is a safe NETT UKC ?</vt:lpstr>
      <vt:lpstr>What is a safe NETT UKC ?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FIRST EXAMPLE</vt:lpstr>
      <vt:lpstr>Slide 49</vt:lpstr>
      <vt:lpstr>Slide 50</vt:lpstr>
      <vt:lpstr>SECOND EXAMPLE</vt:lpstr>
      <vt:lpstr>Slide 52</vt:lpstr>
      <vt:lpstr>Slide 53</vt:lpstr>
      <vt:lpstr>Slide 54</vt:lpstr>
      <vt:lpstr>Why all this fuzz ? </vt:lpstr>
      <vt:lpstr>An “error” in draught of 50cm…</vt:lpstr>
      <vt:lpstr>Slide 57</vt:lpstr>
      <vt:lpstr>Slide 58</vt:lpstr>
      <vt:lpstr>References</vt:lpstr>
      <vt:lpstr>www.theArtofDredging.com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Squat - a briefing for mariners</dc:title>
  <dc:creator>Marc Van de Velde</dc:creator>
  <cp:lastModifiedBy>user</cp:lastModifiedBy>
  <cp:revision>171</cp:revision>
  <cp:lastPrinted>1601-01-01T00:00:00Z</cp:lastPrinted>
  <dcterms:created xsi:type="dcterms:W3CDTF">1601-01-01T00:00:00Z</dcterms:created>
  <dcterms:modified xsi:type="dcterms:W3CDTF">2010-06-11T04:28:10Z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