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9"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B9833A-9680-4B13-BBB2-8BDC7719FDD6}" type="datetimeFigureOut">
              <a:rPr lang="it-IT" smtClean="0"/>
              <a:t>29/02/2016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0245A2-D8C5-463E-B12D-F1439E6855ED}" type="slidenum">
              <a:rPr lang="it-IT" smtClean="0"/>
              <a:t>‹N›</a:t>
            </a:fld>
            <a:endParaRPr lang="it-IT"/>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1CAB35-5812-4D7F-96A0-2BF980DCFED2}" type="datetimeFigureOut">
              <a:rPr lang="it-IT" smtClean="0"/>
              <a:t>29/02/2016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D21C26-7642-4A14-ABA6-44846082D695}" type="slidenum">
              <a:rPr lang="it-IT" smtClean="0"/>
              <a:t>‹N›</a:t>
            </a:fld>
            <a:endParaRPr lang="it-IT"/>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o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00A298DC-D624-498A-BD62-20A92F87EA06}" type="datetime1">
              <a:rPr lang="it-IT" smtClean="0"/>
              <a:t>29/02/2016</a:t>
            </a:fld>
            <a:endParaRPr lang="it-IT"/>
          </a:p>
        </p:txBody>
      </p:sp>
      <p:sp>
        <p:nvSpPr>
          <p:cNvPr id="19" name="Segnaposto piè di pagina 18"/>
          <p:cNvSpPr>
            <a:spLocks noGrp="1"/>
          </p:cNvSpPr>
          <p:nvPr>
            <p:ph type="ftr" sz="quarter" idx="11"/>
          </p:nvPr>
        </p:nvSpPr>
        <p:spPr/>
        <p:txBody>
          <a:bodyPr/>
          <a:lstStyle/>
          <a:p>
            <a:r>
              <a:rPr lang="it-IT" dirty="0" smtClean="0"/>
              <a:t>Ketlin Xhaxhaj</a:t>
            </a:r>
            <a:endParaRPr lang="it-IT" dirty="0"/>
          </a:p>
        </p:txBody>
      </p:sp>
      <p:sp>
        <p:nvSpPr>
          <p:cNvPr id="27" name="Segnaposto numero diapositiva 26"/>
          <p:cNvSpPr>
            <a:spLocks noGrp="1"/>
          </p:cNvSpPr>
          <p:nvPr>
            <p:ph type="sldNum" sz="quarter" idx="12"/>
          </p:nvPr>
        </p:nvSpPr>
        <p:spPr/>
        <p:txBody>
          <a:bodyPr/>
          <a:lstStyle/>
          <a:p>
            <a:fld id="{36B80318-A9F9-415E-ACBD-D14AE81E8EF2}"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3D6E551-E0E4-410C-97F6-B4A368B92886}" type="datetime1">
              <a:rPr lang="it-IT" smtClean="0"/>
              <a:t>29/02/2016</a:t>
            </a:fld>
            <a:endParaRPr lang="it-IT"/>
          </a:p>
        </p:txBody>
      </p:sp>
      <p:sp>
        <p:nvSpPr>
          <p:cNvPr id="5" name="Segnaposto piè di pagina 4"/>
          <p:cNvSpPr>
            <a:spLocks noGrp="1"/>
          </p:cNvSpPr>
          <p:nvPr>
            <p:ph type="ftr" sz="quarter" idx="11"/>
          </p:nvPr>
        </p:nvSpPr>
        <p:spPr/>
        <p:txBody>
          <a:bodyPr/>
          <a:lstStyle/>
          <a:p>
            <a:r>
              <a:rPr lang="it-IT" dirty="0" smtClean="0"/>
              <a:t>Ketlin Xhaxhaj</a:t>
            </a:r>
            <a:endParaRPr lang="it-IT" dirty="0"/>
          </a:p>
        </p:txBody>
      </p:sp>
      <p:sp>
        <p:nvSpPr>
          <p:cNvPr id="6" name="Segnaposto numero diapositiva 5"/>
          <p:cNvSpPr>
            <a:spLocks noGrp="1"/>
          </p:cNvSpPr>
          <p:nvPr>
            <p:ph type="sldNum" sz="quarter" idx="12"/>
          </p:nvPr>
        </p:nvSpPr>
        <p:spPr/>
        <p:txBody>
          <a:bodyPr/>
          <a:lstStyle/>
          <a:p>
            <a:fld id="{36B80318-A9F9-415E-ACBD-D14AE81E8EF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0620464-FACB-4454-A7DF-EC61E6456CBD}" type="datetime1">
              <a:rPr lang="it-IT" smtClean="0"/>
              <a:t>29/02/2016</a:t>
            </a:fld>
            <a:endParaRPr lang="it-IT"/>
          </a:p>
        </p:txBody>
      </p:sp>
      <p:sp>
        <p:nvSpPr>
          <p:cNvPr id="5" name="Segnaposto piè di pagina 4"/>
          <p:cNvSpPr>
            <a:spLocks noGrp="1"/>
          </p:cNvSpPr>
          <p:nvPr>
            <p:ph type="ftr" sz="quarter" idx="11"/>
          </p:nvPr>
        </p:nvSpPr>
        <p:spPr/>
        <p:txBody>
          <a:bodyPr/>
          <a:lstStyle/>
          <a:p>
            <a:r>
              <a:rPr lang="it-IT" dirty="0" smtClean="0"/>
              <a:t>Ketlin Xhaxhaj</a:t>
            </a:r>
            <a:endParaRPr lang="it-IT" dirty="0"/>
          </a:p>
        </p:txBody>
      </p:sp>
      <p:sp>
        <p:nvSpPr>
          <p:cNvPr id="6" name="Segnaposto numero diapositiva 5"/>
          <p:cNvSpPr>
            <a:spLocks noGrp="1"/>
          </p:cNvSpPr>
          <p:nvPr>
            <p:ph type="sldNum" sz="quarter" idx="12"/>
          </p:nvPr>
        </p:nvSpPr>
        <p:spPr/>
        <p:txBody>
          <a:bodyPr/>
          <a:lstStyle/>
          <a:p>
            <a:fld id="{36B80318-A9F9-415E-ACBD-D14AE81E8EF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l">
              <a:defRPr/>
            </a:lvl1p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BB05C13-8DEB-4BC8-8CF6-C52907F44C51}" type="datetime1">
              <a:rPr lang="it-IT" smtClean="0"/>
              <a:t>29/02/2016</a:t>
            </a:fld>
            <a:endParaRPr lang="it-IT"/>
          </a:p>
        </p:txBody>
      </p:sp>
      <p:sp>
        <p:nvSpPr>
          <p:cNvPr id="5" name="Segnaposto piè di pagina 4"/>
          <p:cNvSpPr>
            <a:spLocks noGrp="1"/>
          </p:cNvSpPr>
          <p:nvPr>
            <p:ph type="ftr" sz="quarter" idx="11"/>
          </p:nvPr>
        </p:nvSpPr>
        <p:spPr/>
        <p:txBody>
          <a:bodyPr/>
          <a:lstStyle/>
          <a:p>
            <a:r>
              <a:rPr lang="it-IT" dirty="0" smtClean="0"/>
              <a:t>Ketlin Xhaxhaj</a:t>
            </a:r>
            <a:endParaRPr lang="it-IT" dirty="0"/>
          </a:p>
        </p:txBody>
      </p:sp>
      <p:sp>
        <p:nvSpPr>
          <p:cNvPr id="6" name="Segnaposto numero diapositiva 5"/>
          <p:cNvSpPr>
            <a:spLocks noGrp="1"/>
          </p:cNvSpPr>
          <p:nvPr>
            <p:ph type="sldNum" sz="quarter" idx="12"/>
          </p:nvPr>
        </p:nvSpPr>
        <p:spPr/>
        <p:txBody>
          <a:bodyPr/>
          <a:lstStyle/>
          <a:p>
            <a:fld id="{36B80318-A9F9-415E-ACBD-D14AE81E8EF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o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0D62970D-C60C-4486-9575-E3169CEFAB5D}" type="datetime1">
              <a:rPr lang="it-IT" smtClean="0"/>
              <a:t>29/02/2016</a:t>
            </a:fld>
            <a:endParaRPr lang="it-IT"/>
          </a:p>
        </p:txBody>
      </p:sp>
      <p:sp>
        <p:nvSpPr>
          <p:cNvPr id="5" name="Segnaposto piè di pagina 4"/>
          <p:cNvSpPr>
            <a:spLocks noGrp="1"/>
          </p:cNvSpPr>
          <p:nvPr>
            <p:ph type="ftr" sz="quarter" idx="11"/>
          </p:nvPr>
        </p:nvSpPr>
        <p:spPr/>
        <p:txBody>
          <a:bodyPr/>
          <a:lstStyle/>
          <a:p>
            <a:r>
              <a:rPr lang="it-IT" dirty="0" smtClean="0"/>
              <a:t>Ketlin Xhaxhaj</a:t>
            </a:r>
            <a:endParaRPr lang="it-IT" dirty="0"/>
          </a:p>
        </p:txBody>
      </p:sp>
      <p:sp>
        <p:nvSpPr>
          <p:cNvPr id="6" name="Segnaposto numero diapositiva 5"/>
          <p:cNvSpPr>
            <a:spLocks noGrp="1"/>
          </p:cNvSpPr>
          <p:nvPr>
            <p:ph type="sldNum" sz="quarter" idx="12"/>
          </p:nvPr>
        </p:nvSpPr>
        <p:spPr/>
        <p:txBody>
          <a:bodyPr/>
          <a:lstStyle/>
          <a:p>
            <a:fld id="{36B80318-A9F9-415E-ACBD-D14AE81E8EF2}"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D4E277B4-FE5E-4300-A03D-9DFC0455A077}" type="datetime1">
              <a:rPr lang="it-IT" smtClean="0"/>
              <a:t>29/02/2016</a:t>
            </a:fld>
            <a:endParaRPr lang="it-IT"/>
          </a:p>
        </p:txBody>
      </p:sp>
      <p:sp>
        <p:nvSpPr>
          <p:cNvPr id="6" name="Segnaposto piè di pagina 5"/>
          <p:cNvSpPr>
            <a:spLocks noGrp="1"/>
          </p:cNvSpPr>
          <p:nvPr>
            <p:ph type="ftr" sz="quarter" idx="11"/>
          </p:nvPr>
        </p:nvSpPr>
        <p:spPr/>
        <p:txBody>
          <a:bodyPr/>
          <a:lstStyle/>
          <a:p>
            <a:r>
              <a:rPr lang="it-IT" dirty="0" smtClean="0"/>
              <a:t>Ketlin Xhaxhaj</a:t>
            </a:r>
            <a:endParaRPr lang="it-IT" dirty="0"/>
          </a:p>
        </p:txBody>
      </p:sp>
      <p:sp>
        <p:nvSpPr>
          <p:cNvPr id="7" name="Segnaposto numero diapositiva 6"/>
          <p:cNvSpPr>
            <a:spLocks noGrp="1"/>
          </p:cNvSpPr>
          <p:nvPr>
            <p:ph type="sldNum" sz="quarter" idx="12"/>
          </p:nvPr>
        </p:nvSpPr>
        <p:spPr/>
        <p:txBody>
          <a:bodyPr/>
          <a:lstStyle/>
          <a:p>
            <a:fld id="{36B80318-A9F9-415E-ACBD-D14AE81E8EF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F71DE5D6-52D7-44FD-BF4F-643847F5AEA9}" type="datetime1">
              <a:rPr lang="it-IT" smtClean="0"/>
              <a:t>29/02/2016</a:t>
            </a:fld>
            <a:endParaRPr lang="it-IT"/>
          </a:p>
        </p:txBody>
      </p:sp>
      <p:sp>
        <p:nvSpPr>
          <p:cNvPr id="8" name="Segnaposto piè di pagina 7"/>
          <p:cNvSpPr>
            <a:spLocks noGrp="1"/>
          </p:cNvSpPr>
          <p:nvPr>
            <p:ph type="ftr" sz="quarter" idx="11"/>
          </p:nvPr>
        </p:nvSpPr>
        <p:spPr/>
        <p:txBody>
          <a:bodyPr/>
          <a:lstStyle/>
          <a:p>
            <a:r>
              <a:rPr lang="it-IT" dirty="0" smtClean="0"/>
              <a:t>Ketlin Xhaxhaj</a:t>
            </a:r>
            <a:endParaRPr lang="it-IT" dirty="0"/>
          </a:p>
        </p:txBody>
      </p:sp>
      <p:sp>
        <p:nvSpPr>
          <p:cNvPr id="9" name="Segnaposto numero diapositiva 8"/>
          <p:cNvSpPr>
            <a:spLocks noGrp="1"/>
          </p:cNvSpPr>
          <p:nvPr>
            <p:ph type="sldNum" sz="quarter" idx="12"/>
          </p:nvPr>
        </p:nvSpPr>
        <p:spPr/>
        <p:txBody>
          <a:bodyPr/>
          <a:lstStyle/>
          <a:p>
            <a:fld id="{36B80318-A9F9-415E-ACBD-D14AE81E8EF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320"/>
            <a:ext cx="7470648" cy="1143000"/>
          </a:xfrm>
        </p:spPr>
        <p:txBody>
          <a:bodyPr anchor="ctr"/>
          <a:lstStyle>
            <a:lvl1pPr algn="l">
              <a:defRPr sz="4600"/>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F7D52172-ACE3-4D9A-9BF1-8F8098A19B03}" type="datetime1">
              <a:rPr lang="it-IT" smtClean="0"/>
              <a:t>29/02/2016</a:t>
            </a:fld>
            <a:endParaRPr lang="it-IT"/>
          </a:p>
        </p:txBody>
      </p:sp>
      <p:sp>
        <p:nvSpPr>
          <p:cNvPr id="8" name="Segnaposto numero diapositiva 7"/>
          <p:cNvSpPr>
            <a:spLocks noGrp="1"/>
          </p:cNvSpPr>
          <p:nvPr>
            <p:ph type="sldNum" sz="quarter" idx="11"/>
          </p:nvPr>
        </p:nvSpPr>
        <p:spPr/>
        <p:txBody>
          <a:bodyPr/>
          <a:lstStyle/>
          <a:p>
            <a:fld id="{36B80318-A9F9-415E-ACBD-D14AE81E8EF2}" type="slidenum">
              <a:rPr lang="it-IT" smtClean="0"/>
              <a:pPr/>
              <a:t>‹N›</a:t>
            </a:fld>
            <a:endParaRPr lang="it-IT"/>
          </a:p>
        </p:txBody>
      </p:sp>
      <p:sp>
        <p:nvSpPr>
          <p:cNvPr id="9" name="Segnaposto piè di pagina 8"/>
          <p:cNvSpPr>
            <a:spLocks noGrp="1"/>
          </p:cNvSpPr>
          <p:nvPr>
            <p:ph type="ftr" sz="quarter" idx="12"/>
          </p:nvPr>
        </p:nvSpPr>
        <p:spPr/>
        <p:txBody>
          <a:bodyPr/>
          <a:lstStyle/>
          <a:p>
            <a:r>
              <a:rPr lang="it-IT" dirty="0" smtClean="0"/>
              <a:t>Ketlin Xhaxhaj</a:t>
            </a:r>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8D46A43-4533-433A-9299-90980CEFC00B}" type="datetime1">
              <a:rPr lang="it-IT" smtClean="0"/>
              <a:t>29/02/2016</a:t>
            </a:fld>
            <a:endParaRPr lang="it-IT"/>
          </a:p>
        </p:txBody>
      </p:sp>
      <p:sp>
        <p:nvSpPr>
          <p:cNvPr id="3" name="Segnaposto piè di pagina 2"/>
          <p:cNvSpPr>
            <a:spLocks noGrp="1"/>
          </p:cNvSpPr>
          <p:nvPr>
            <p:ph type="ftr" sz="quarter" idx="11"/>
          </p:nvPr>
        </p:nvSpPr>
        <p:spPr/>
        <p:txBody>
          <a:bodyPr/>
          <a:lstStyle/>
          <a:p>
            <a:r>
              <a:rPr lang="it-IT" dirty="0" smtClean="0"/>
              <a:t>Ketlin Xhaxhaj</a:t>
            </a:r>
            <a:endParaRPr lang="it-IT" dirty="0"/>
          </a:p>
        </p:txBody>
      </p:sp>
      <p:sp>
        <p:nvSpPr>
          <p:cNvPr id="4" name="Segnaposto numero diapositiva 3"/>
          <p:cNvSpPr>
            <a:spLocks noGrp="1"/>
          </p:cNvSpPr>
          <p:nvPr>
            <p:ph type="sldNum" sz="quarter" idx="12"/>
          </p:nvPr>
        </p:nvSpPr>
        <p:spPr/>
        <p:txBody>
          <a:bodyPr/>
          <a:lstStyle/>
          <a:p>
            <a:fld id="{36B80318-A9F9-415E-ACBD-D14AE81E8EF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2885437F-0100-437D-A0F5-27999B86D102}" type="datetime1">
              <a:rPr lang="it-IT" smtClean="0"/>
              <a:t>29/02/2016</a:t>
            </a:fld>
            <a:endParaRPr lang="it-IT"/>
          </a:p>
        </p:txBody>
      </p:sp>
      <p:sp>
        <p:nvSpPr>
          <p:cNvPr id="6" name="Segnaposto piè di pagina 5"/>
          <p:cNvSpPr>
            <a:spLocks noGrp="1"/>
          </p:cNvSpPr>
          <p:nvPr>
            <p:ph type="ftr" sz="quarter" idx="11"/>
          </p:nvPr>
        </p:nvSpPr>
        <p:spPr/>
        <p:txBody>
          <a:bodyPr/>
          <a:lstStyle/>
          <a:p>
            <a:r>
              <a:rPr lang="it-IT" dirty="0" smtClean="0"/>
              <a:t>Ketlin Xhaxhaj</a:t>
            </a:r>
            <a:endParaRPr lang="it-IT" dirty="0"/>
          </a:p>
        </p:txBody>
      </p:sp>
      <p:sp>
        <p:nvSpPr>
          <p:cNvPr id="7" name="Segnaposto numero diapositiva 6"/>
          <p:cNvSpPr>
            <a:spLocks noGrp="1"/>
          </p:cNvSpPr>
          <p:nvPr>
            <p:ph type="sldNum" sz="quarter" idx="12"/>
          </p:nvPr>
        </p:nvSpPr>
        <p:spPr>
          <a:xfrm>
            <a:off x="8156448" y="6422064"/>
            <a:ext cx="762000" cy="365125"/>
          </a:xfrm>
        </p:spPr>
        <p:txBody>
          <a:bodyPr/>
          <a:lstStyle/>
          <a:p>
            <a:fld id="{36B80318-A9F9-415E-ACBD-D14AE81E8EF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457200" y="6422064"/>
            <a:ext cx="2133600" cy="365125"/>
          </a:xfrm>
        </p:spPr>
        <p:txBody>
          <a:bodyPr/>
          <a:lstStyle/>
          <a:p>
            <a:fld id="{6984DEF6-0085-4CEF-80AD-F1C03E09AF46}" type="datetime1">
              <a:rPr lang="it-IT" smtClean="0"/>
              <a:t>29/02/2016</a:t>
            </a:fld>
            <a:endParaRPr lang="it-IT"/>
          </a:p>
        </p:txBody>
      </p:sp>
      <p:sp>
        <p:nvSpPr>
          <p:cNvPr id="6" name="Segnaposto piè di pagina 5"/>
          <p:cNvSpPr>
            <a:spLocks noGrp="1"/>
          </p:cNvSpPr>
          <p:nvPr>
            <p:ph type="ftr" sz="quarter" idx="11"/>
          </p:nvPr>
        </p:nvSpPr>
        <p:spPr/>
        <p:txBody>
          <a:bodyPr/>
          <a:lstStyle/>
          <a:p>
            <a:r>
              <a:rPr lang="it-IT" dirty="0" smtClean="0"/>
              <a:t>Ketlin Xhaxhaj</a:t>
            </a:r>
            <a:endParaRPr lang="it-IT" dirty="0"/>
          </a:p>
        </p:txBody>
      </p:sp>
      <p:sp>
        <p:nvSpPr>
          <p:cNvPr id="7" name="Segnaposto numero diapositiva 6"/>
          <p:cNvSpPr>
            <a:spLocks noGrp="1"/>
          </p:cNvSpPr>
          <p:nvPr>
            <p:ph type="sldNum" sz="quarter" idx="12"/>
          </p:nvPr>
        </p:nvSpPr>
        <p:spPr/>
        <p:txBody>
          <a:bodyPr/>
          <a:lstStyle/>
          <a:p>
            <a:fld id="{36B80318-A9F9-415E-ACBD-D14AE81E8EF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igura a mano libera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igura a mano libera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egnaposto tito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29BD35F-42B6-46BD-BEF9-8BF2D1CF2351}" type="datetime1">
              <a:rPr lang="it-IT" smtClean="0"/>
              <a:t>29/02/2016</a:t>
            </a:fld>
            <a:endParaRPr lang="it-IT"/>
          </a:p>
        </p:txBody>
      </p:sp>
      <p:sp>
        <p:nvSpPr>
          <p:cNvPr id="22" name="Segnaposto piè di pagina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it-IT" dirty="0" smtClean="0"/>
              <a:t>Ketlin Xhaxhaj</a:t>
            </a:r>
            <a:endParaRPr lang="it-IT" dirty="0"/>
          </a:p>
        </p:txBody>
      </p:sp>
      <p:sp>
        <p:nvSpPr>
          <p:cNvPr id="18" name="Segnaposto numero diapositiva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6B80318-A9F9-415E-ACBD-D14AE81E8EF2}"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lettrosigaretta.net/il-monopolio-di-stato-sui-tabacchi-cose-come-funziona-le-sue-origini-e-la-storia/" TargetMode="External"/><Relationship Id="rId2" Type="http://schemas.openxmlformats.org/officeDocument/2006/relationships/hyperlink" Target="https://it.wikipedia.org/wiki/Monopoli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2663952" y="5286388"/>
            <a:ext cx="6480048" cy="2301240"/>
          </a:xfrm>
        </p:spPr>
        <p:txBody>
          <a:bodyPr/>
          <a:lstStyle/>
          <a:p>
            <a:r>
              <a:rPr lang="it-IT" dirty="0" smtClean="0">
                <a:solidFill>
                  <a:srgbClr val="002060"/>
                </a:solidFill>
              </a:rPr>
              <a:t>MONOPOLIO</a:t>
            </a:r>
            <a:endParaRPr lang="it-IT" dirty="0">
              <a:solidFill>
                <a:srgbClr val="002060"/>
              </a:solidFill>
            </a:endParaRPr>
          </a:p>
        </p:txBody>
      </p:sp>
      <p:sp>
        <p:nvSpPr>
          <p:cNvPr id="3" name="Sottotitolo 2"/>
          <p:cNvSpPr>
            <a:spLocks noGrp="1"/>
          </p:cNvSpPr>
          <p:nvPr>
            <p:ph type="subTitle" idx="1"/>
          </p:nvPr>
        </p:nvSpPr>
        <p:spPr>
          <a:xfrm>
            <a:off x="2663952" y="4643446"/>
            <a:ext cx="6480048" cy="1752600"/>
          </a:xfrm>
        </p:spPr>
        <p:txBody>
          <a:bodyPr/>
          <a:lstStyle/>
          <a:p>
            <a:r>
              <a:rPr lang="it-IT" dirty="0" smtClean="0">
                <a:solidFill>
                  <a:srgbClr val="00B0F0"/>
                </a:solidFill>
              </a:rPr>
              <a:t>TABACCO IN ITALIA</a:t>
            </a:r>
            <a:endParaRPr lang="it-IT" dirty="0">
              <a:solidFill>
                <a:srgbClr val="00B0F0"/>
              </a:solidFill>
            </a:endParaRPr>
          </a:p>
        </p:txBody>
      </p:sp>
      <p:sp>
        <p:nvSpPr>
          <p:cNvPr id="5" name="Segnaposto piè di pagina 4"/>
          <p:cNvSpPr>
            <a:spLocks noGrp="1"/>
          </p:cNvSpPr>
          <p:nvPr>
            <p:ph type="ftr" sz="quarter" idx="11"/>
          </p:nvPr>
        </p:nvSpPr>
        <p:spPr>
          <a:xfrm>
            <a:off x="0" y="6492875"/>
            <a:ext cx="2895600" cy="365125"/>
          </a:xfrm>
        </p:spPr>
        <p:txBody>
          <a:bodyPr/>
          <a:lstStyle/>
          <a:p>
            <a:r>
              <a:rPr lang="it-IT" sz="1400" dirty="0" smtClean="0">
                <a:solidFill>
                  <a:schemeClr val="bg1"/>
                </a:solidFill>
              </a:rPr>
              <a:t>Ketlin Xhaxhaj</a:t>
            </a:r>
            <a:endParaRPr lang="it-IT" sz="1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idx="1"/>
          </p:nvPr>
        </p:nvSpPr>
        <p:spPr>
          <a:xfrm>
            <a:off x="571472" y="714356"/>
            <a:ext cx="7643839" cy="5429269"/>
          </a:xfrm>
        </p:spPr>
        <p:txBody>
          <a:bodyPr>
            <a:normAutofit/>
          </a:bodyPr>
          <a:lstStyle/>
          <a:p>
            <a:pPr marL="432000">
              <a:buNone/>
            </a:pPr>
            <a:r>
              <a:rPr lang="it-IT" b="1" dirty="0" smtClean="0"/>
              <a:t>    Il monopolio</a:t>
            </a:r>
            <a:r>
              <a:rPr lang="it-IT" dirty="0" smtClean="0"/>
              <a:t> è una forma di mercato, dove un unico venditore offre un prodotto o un servizio per il quale non esistono sostituti stretti (</a:t>
            </a:r>
            <a:r>
              <a:rPr lang="it-IT" i="1" dirty="0" smtClean="0"/>
              <a:t>monopolio naturale</a:t>
            </a:r>
            <a:r>
              <a:rPr lang="it-IT" dirty="0" smtClean="0"/>
              <a:t>) oppure opera in ambito protetto (</a:t>
            </a:r>
            <a:r>
              <a:rPr lang="it-IT" i="1" dirty="0" smtClean="0"/>
              <a:t>monopolio legale</a:t>
            </a:r>
            <a:r>
              <a:rPr lang="it-IT" dirty="0" smtClean="0"/>
              <a:t>, protetto da barriere giuridiche). Consiste insomma nell'accentramento dell’offerta o della domanda del mercato di un dato bene o servizio nelle mani di un solo venditore o di un solo compratore.</a:t>
            </a:r>
          </a:p>
          <a:p>
            <a:endParaRPr lang="it-IT" dirty="0"/>
          </a:p>
        </p:txBody>
      </p:sp>
      <p:sp>
        <p:nvSpPr>
          <p:cNvPr id="5" name="Segnaposto piè di pagina 4"/>
          <p:cNvSpPr>
            <a:spLocks noGrp="1"/>
          </p:cNvSpPr>
          <p:nvPr>
            <p:ph type="ftr" sz="quarter" idx="11"/>
          </p:nvPr>
        </p:nvSpPr>
        <p:spPr>
          <a:xfrm>
            <a:off x="0" y="6492875"/>
            <a:ext cx="2895600" cy="365125"/>
          </a:xfrm>
        </p:spPr>
        <p:txBody>
          <a:bodyPr/>
          <a:lstStyle/>
          <a:p>
            <a:r>
              <a:rPr lang="it-IT" sz="1400" dirty="0" smtClean="0">
                <a:solidFill>
                  <a:schemeClr val="tx1"/>
                </a:solidFill>
              </a:rPr>
              <a:t>Ketlin Xhaxhaj</a:t>
            </a:r>
            <a:endParaRPr lang="it-IT"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AAMS</a:t>
            </a:r>
            <a:endParaRPr lang="it-IT" dirty="0"/>
          </a:p>
        </p:txBody>
      </p:sp>
      <p:sp>
        <p:nvSpPr>
          <p:cNvPr id="3" name="Segnaposto contenuto 2"/>
          <p:cNvSpPr>
            <a:spLocks noGrp="1"/>
          </p:cNvSpPr>
          <p:nvPr>
            <p:ph idx="1"/>
          </p:nvPr>
        </p:nvSpPr>
        <p:spPr>
          <a:xfrm>
            <a:off x="0" y="1285860"/>
            <a:ext cx="7467600" cy="4525963"/>
          </a:xfrm>
        </p:spPr>
        <p:txBody>
          <a:bodyPr>
            <a:normAutofit fontScale="62500" lnSpcReduction="20000"/>
          </a:bodyPr>
          <a:lstStyle/>
          <a:p>
            <a:pPr marL="360000">
              <a:buNone/>
            </a:pPr>
            <a:r>
              <a:rPr lang="it-IT" sz="2900" dirty="0" smtClean="0"/>
              <a:t>      Tutti sappiamo bene che in Italia la distribuzione e la commercializzazione del tabacco e dei suoi derivati, è nelle mani di un’organizzazione unica gestita dallo stato, il cosiddetto Monopolio di Stato per l’appunto, oggi ribattezzata Amministrazione Autonoma dei Monopoli di Stato (AAMS).</a:t>
            </a:r>
          </a:p>
          <a:p>
            <a:pPr marL="360000">
              <a:buNone/>
            </a:pPr>
            <a:r>
              <a:rPr lang="it-IT" sz="2900" dirty="0" smtClean="0"/>
              <a:t>      L’AAMS in materia di tabacchi si occupa di vigilare, attraverso la Guardia di Finanza, sulla vendita e sulla fabbricazione dei prodotti da fumo, negli stabilimenti e nei depositi fiscali, del controllo sui prezzi dei prodotti, che vengono quindi fissati secondo specifiche aliquote, e non possono rientrare nei criteri del libero mercato, e di controllare l’etichettatura, le avvertenze sanitarie, e la qualità del lavorato e delle materie prime. I prezzi sono determinati per mezzo di tabelle di ripartizione, dalle quali derivano poi i listini per i prezzi al pubblico del prodotto finale, sulle quali è imposta un’aliquota che entra direttamente nelle casse dello stato.</a:t>
            </a:r>
          </a:p>
          <a:p>
            <a:pPr marL="360000">
              <a:buNone/>
            </a:pPr>
            <a:r>
              <a:rPr lang="it-IT" dirty="0" smtClean="0"/>
              <a:t/>
            </a:r>
            <a:br>
              <a:rPr lang="it-IT" dirty="0" smtClean="0"/>
            </a:br>
            <a:endParaRPr lang="it-IT" dirty="0"/>
          </a:p>
        </p:txBody>
      </p:sp>
      <p:pic>
        <p:nvPicPr>
          <p:cNvPr id="4" name="Immagine 3" descr="download.jpg"/>
          <p:cNvPicPr>
            <a:picLocks noChangeAspect="1"/>
          </p:cNvPicPr>
          <p:nvPr/>
        </p:nvPicPr>
        <p:blipFill>
          <a:blip r:embed="rId2" cstate="print"/>
          <a:stretch>
            <a:fillRect/>
          </a:stretch>
        </p:blipFill>
        <p:spPr>
          <a:xfrm>
            <a:off x="3357554" y="4714884"/>
            <a:ext cx="4786346" cy="1905000"/>
          </a:xfrm>
          <a:prstGeom prst="roundRect">
            <a:avLst>
              <a:gd name="adj" fmla="val 16667"/>
            </a:avLst>
          </a:prstGeom>
          <a:ln>
            <a:noFill/>
          </a:ln>
          <a:effectLst>
            <a:outerShdw blurRad="152400" dist="12000" dir="900000" sy="98000" kx="110000" ky="200000" algn="tl" rotWithShape="0">
              <a:srgbClr val="000000">
                <a:alpha val="30000"/>
              </a:srgbClr>
            </a:outerShdw>
            <a:reflection blurRad="6350" stA="52000" endA="300" endPos="35000" dir="5400000" sy="-100000" algn="bl" rotWithShape="0"/>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Segnaposto piè di pagina 5"/>
          <p:cNvSpPr>
            <a:spLocks noGrp="1"/>
          </p:cNvSpPr>
          <p:nvPr>
            <p:ph type="ftr" sz="quarter" idx="11"/>
          </p:nvPr>
        </p:nvSpPr>
        <p:spPr>
          <a:xfrm>
            <a:off x="0" y="6492875"/>
            <a:ext cx="2895600" cy="365125"/>
          </a:xfrm>
        </p:spPr>
        <p:txBody>
          <a:bodyPr/>
          <a:lstStyle/>
          <a:p>
            <a:r>
              <a:rPr lang="it-IT" sz="1400" dirty="0" smtClean="0">
                <a:solidFill>
                  <a:schemeClr val="tx1"/>
                </a:solidFill>
              </a:rPr>
              <a:t>Ketlin Xhaxhaj</a:t>
            </a:r>
            <a:endParaRPr lang="it-IT"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4)">
                                      <p:cBhvr>
                                        <p:cTn id="2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66"/>
            <a:ext cx="7467600" cy="5768997"/>
          </a:xfrm>
        </p:spPr>
        <p:txBody>
          <a:bodyPr>
            <a:normAutofit fontScale="77500" lnSpcReduction="20000"/>
          </a:bodyPr>
          <a:lstStyle/>
          <a:p>
            <a:pPr>
              <a:buNone/>
            </a:pPr>
            <a:r>
              <a:rPr lang="it-IT" dirty="0" smtClean="0"/>
              <a:t>     Durante il periodo della Prima Guerra Mondiale, la domanda di tabacco vide una rapida ascesa, per far fronte alla quale, si decise di aumentare progressivamente la produzione interna di tabacco, riducendo al contempo la necessità di importazione dall’estero, dando quindi vita nel 1918 al Demanio per il Monopolio dei Tabacchi, che si occupava di acquistare ed espropriare vasti latifondi e terreni incolti da destinare alla coltivazione del tabacco. Con lo svilupparsi quindi di un mercato sempre più attivo, si impose la necessità di regolamentarne il commercio e di vigilare sulla produzione per evitare truffe ed adulterazioni: nel 1927 nasceva dunque l’AAMS per permettere la produzione e distribuzione di prodotti come il sale, il chinino e i tabacchi.</a:t>
            </a:r>
          </a:p>
          <a:p>
            <a:pPr>
              <a:buNone/>
            </a:pPr>
            <a:endParaRPr lang="it-IT" dirty="0"/>
          </a:p>
        </p:txBody>
      </p:sp>
      <p:pic>
        <p:nvPicPr>
          <p:cNvPr id="4" name="Immagine 3" descr="download (1).jpg"/>
          <p:cNvPicPr>
            <a:picLocks noChangeAspect="1"/>
          </p:cNvPicPr>
          <p:nvPr/>
        </p:nvPicPr>
        <p:blipFill>
          <a:blip r:embed="rId2" cstate="print"/>
          <a:stretch>
            <a:fillRect/>
          </a:stretch>
        </p:blipFill>
        <p:spPr>
          <a:xfrm>
            <a:off x="714348" y="4786322"/>
            <a:ext cx="7858180" cy="1857364"/>
          </a:xfrm>
          <a:prstGeom prst="ellipse">
            <a:avLst/>
          </a:prstGeom>
          <a:ln>
            <a:noFill/>
          </a:ln>
          <a:effectLst>
            <a:softEdge rad="112500"/>
          </a:effectLst>
        </p:spPr>
      </p:pic>
      <p:sp>
        <p:nvSpPr>
          <p:cNvPr id="6" name="Segnaposto piè di pagina 5"/>
          <p:cNvSpPr>
            <a:spLocks noGrp="1"/>
          </p:cNvSpPr>
          <p:nvPr>
            <p:ph type="ftr" sz="quarter" idx="11"/>
          </p:nvPr>
        </p:nvSpPr>
        <p:spPr>
          <a:xfrm>
            <a:off x="0" y="6492875"/>
            <a:ext cx="2895600" cy="365125"/>
          </a:xfrm>
        </p:spPr>
        <p:txBody>
          <a:bodyPr/>
          <a:lstStyle/>
          <a:p>
            <a:r>
              <a:rPr lang="it-IT" sz="1400" dirty="0" smtClean="0">
                <a:solidFill>
                  <a:schemeClr val="tx1"/>
                </a:solidFill>
              </a:rPr>
              <a:t>Ketlin Xhaxhaj</a:t>
            </a:r>
            <a:endParaRPr lang="it-IT"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42000" t="-3000" b="-5000"/>
          </a:stretch>
        </a:blipFill>
        <a:effectLst/>
      </p:bgPr>
    </p:bg>
    <p:spTree>
      <p:nvGrpSpPr>
        <p:cNvPr id="1" name=""/>
        <p:cNvGrpSpPr/>
        <p:nvPr/>
      </p:nvGrpSpPr>
      <p:grpSpPr>
        <a:xfrm>
          <a:off x="0" y="0"/>
          <a:ext cx="0" cy="0"/>
          <a:chOff x="0" y="0"/>
          <a:chExt cx="0" cy="0"/>
        </a:xfrm>
      </p:grpSpPr>
      <p:sp>
        <p:nvSpPr>
          <p:cNvPr id="4" name="Segnaposto contenuto 3"/>
          <p:cNvSpPr>
            <a:spLocks noGrp="1"/>
          </p:cNvSpPr>
          <p:nvPr>
            <p:ph idx="1"/>
          </p:nvPr>
        </p:nvSpPr>
        <p:spPr>
          <a:xfrm>
            <a:off x="-214346" y="0"/>
            <a:ext cx="3857684" cy="7072338"/>
          </a:xfrm>
        </p:spPr>
        <p:txBody>
          <a:bodyPr>
            <a:normAutofit fontScale="77500" lnSpcReduction="20000"/>
          </a:bodyPr>
          <a:lstStyle/>
          <a:p>
            <a:pPr marL="288000">
              <a:spcBef>
                <a:spcPts val="0"/>
              </a:spcBef>
              <a:buNone/>
            </a:pPr>
            <a:r>
              <a:rPr lang="it-IT" dirty="0" smtClean="0"/>
              <a:t>    </a:t>
            </a:r>
            <a:r>
              <a:rPr lang="it-IT" dirty="0" smtClean="0">
                <a:solidFill>
                  <a:schemeClr val="bg1"/>
                </a:solidFill>
              </a:rPr>
              <a:t>A differenza del tabacco, il chinino veniva distribuito a carico dello stato, alla popolazione indigente, affetta allora da vaste epidemie di malaria, al fine di contenere il diffondersi di questa malattia che all’epoca mieteva numerose vittime tra la popolazione contadina. Nel caso dei tabacchi invece, il monopolio aveva la sola funzione di impedire appunto un regime concorrenziale, e permettere allo stato italiano di trarre tutti i proventi derivanti dalla commercializzazione di questa sostanza definita quindi “voluttuaria”.</a:t>
            </a:r>
          </a:p>
          <a:p>
            <a:pPr marL="360000">
              <a:buNone/>
            </a:pPr>
            <a:endParaRPr lang="it-IT" dirty="0"/>
          </a:p>
        </p:txBody>
      </p:sp>
      <p:sp>
        <p:nvSpPr>
          <p:cNvPr id="5" name="Segnaposto piè di pagina 4"/>
          <p:cNvSpPr>
            <a:spLocks noGrp="1"/>
          </p:cNvSpPr>
          <p:nvPr>
            <p:ph type="ftr" sz="quarter" idx="11"/>
          </p:nvPr>
        </p:nvSpPr>
        <p:spPr>
          <a:xfrm>
            <a:off x="0" y="6492875"/>
            <a:ext cx="2895600" cy="365125"/>
          </a:xfrm>
        </p:spPr>
        <p:txBody>
          <a:bodyPr/>
          <a:lstStyle/>
          <a:p>
            <a:r>
              <a:rPr lang="it-IT" sz="1400" dirty="0" smtClean="0">
                <a:solidFill>
                  <a:schemeClr val="bg1"/>
                </a:solidFill>
              </a:rPr>
              <a:t>Ketlin Xhaxhaj</a:t>
            </a:r>
            <a:endParaRPr lang="it-IT"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ETI (Ente Tabacchi Italiani)</a:t>
            </a:r>
            <a:endParaRPr lang="it-IT" dirty="0"/>
          </a:p>
        </p:txBody>
      </p:sp>
      <p:sp>
        <p:nvSpPr>
          <p:cNvPr id="3" name="Segnaposto contenuto 2"/>
          <p:cNvSpPr>
            <a:spLocks noGrp="1"/>
          </p:cNvSpPr>
          <p:nvPr>
            <p:ph idx="1"/>
          </p:nvPr>
        </p:nvSpPr>
        <p:spPr>
          <a:xfrm>
            <a:off x="214282" y="1285861"/>
            <a:ext cx="7467600" cy="3286147"/>
          </a:xfrm>
        </p:spPr>
        <p:txBody>
          <a:bodyPr>
            <a:normAutofit fontScale="55000" lnSpcReduction="20000"/>
          </a:bodyPr>
          <a:lstStyle/>
          <a:p>
            <a:pPr marL="360000">
              <a:buNone/>
            </a:pPr>
            <a:r>
              <a:rPr lang="it-IT" dirty="0" smtClean="0"/>
              <a:t>     In seguito ad esigenze di riforma e rinnovamento del settore, mirate a rendere competitiva sui mercati la produzione industriale del tabacco, nel 1998 veniva istituito l’Ente Tabacchi Italiani (ETI), un ente pubblico dotato di autonomia amministrativa, organizzativa e contabile.</a:t>
            </a:r>
            <a:br>
              <a:rPr lang="it-IT" dirty="0" smtClean="0"/>
            </a:br>
            <a:r>
              <a:rPr lang="it-IT" dirty="0" smtClean="0"/>
              <a:t>Nel 2000 l’ETI è stato poi privatizzato, come è avvenuto anche in altri paesi europei come Spagna, Austria e Francia, diventato di fatto una S.p.A., e ceduto poi nel 2004 alla società privata British American Tobacco (BAT). Oggi l’ETI S.p.A. produce sia sigarette e sigari “Made in Italy” provenienti da colture nazionali di prevalenza Campane, Venete, Toscane e Umbre, ma anche sigarette estere sotto licenza, ed è proprio l’Italia infatti ad essere il maggiore produttore europeo di tabacco, tanto che in molte regioni questo ha sostituito le colture tradizionali, per far fronte alla domanda crescente.</a:t>
            </a:r>
          </a:p>
          <a:p>
            <a:endParaRPr lang="it-IT" dirty="0"/>
          </a:p>
        </p:txBody>
      </p:sp>
      <p:pic>
        <p:nvPicPr>
          <p:cNvPr id="4" name="Immagine 3" descr="eti-ente-tabacchi-italiani-pz726384w.150.png"/>
          <p:cNvPicPr>
            <a:picLocks noChangeAspect="1"/>
          </p:cNvPicPr>
          <p:nvPr/>
        </p:nvPicPr>
        <p:blipFill>
          <a:blip r:embed="rId2" cstate="print"/>
          <a:stretch>
            <a:fillRect/>
          </a:stretch>
        </p:blipFill>
        <p:spPr>
          <a:xfrm>
            <a:off x="1428728" y="4214818"/>
            <a:ext cx="6215106" cy="1714488"/>
          </a:xfrm>
          <a:prstGeom prst="ellipse">
            <a:avLst/>
          </a:prstGeom>
          <a:ln w="63500" cap="rnd">
            <a:solidFill>
              <a:srgbClr val="333333"/>
            </a:solidFill>
          </a:ln>
          <a:effectLst>
            <a:outerShdw blurRad="76200" dist="12700" dir="8100000" sy="-23000" kx="800400" algn="br" rotWithShape="0">
              <a:prstClr val="black">
                <a:alpha val="20000"/>
              </a:prstClr>
            </a:outerShdw>
          </a:effectLst>
          <a:scene3d>
            <a:camera prst="orthographicFront"/>
            <a:lightRig rig="contrasting" dir="t">
              <a:rot lat="0" lon="0" rev="3000000"/>
            </a:lightRig>
          </a:scene3d>
          <a:sp3d contourW="7620">
            <a:bevelT w="95250" h="31750"/>
            <a:contourClr>
              <a:srgbClr val="333333"/>
            </a:contourClr>
          </a:sp3d>
        </p:spPr>
      </p:pic>
      <p:sp>
        <p:nvSpPr>
          <p:cNvPr id="5" name="CasellaDiTesto 4">
            <a:hlinkClick r:id="rId3" action="ppaction://hlinksldjump"/>
          </p:cNvPr>
          <p:cNvSpPr txBox="1"/>
          <p:nvPr/>
        </p:nvSpPr>
        <p:spPr>
          <a:xfrm>
            <a:off x="0" y="6286520"/>
            <a:ext cx="6500826" cy="369332"/>
          </a:xfrm>
          <a:prstGeom prst="rect">
            <a:avLst/>
          </a:prstGeom>
          <a:noFill/>
        </p:spPr>
        <p:txBody>
          <a:bodyPr wrap="square" rtlCol="0">
            <a:spAutoFit/>
          </a:bodyPr>
          <a:lstStyle/>
          <a:p>
            <a:endParaRPr lang="it-IT" dirty="0"/>
          </a:p>
        </p:txBody>
      </p:sp>
      <p:sp>
        <p:nvSpPr>
          <p:cNvPr id="7" name="Segnaposto piè di pagina 6"/>
          <p:cNvSpPr>
            <a:spLocks noGrp="1"/>
          </p:cNvSpPr>
          <p:nvPr>
            <p:ph type="ftr" sz="quarter" idx="11"/>
          </p:nvPr>
        </p:nvSpPr>
        <p:spPr>
          <a:xfrm>
            <a:off x="0" y="6492875"/>
            <a:ext cx="2895600" cy="365125"/>
          </a:xfrm>
        </p:spPr>
        <p:txBody>
          <a:bodyPr/>
          <a:lstStyle/>
          <a:p>
            <a:r>
              <a:rPr lang="it-IT" sz="1400" dirty="0" smtClean="0">
                <a:solidFill>
                  <a:schemeClr val="tx1"/>
                </a:solidFill>
              </a:rPr>
              <a:t>Ketlin Xhaxhaj</a:t>
            </a:r>
            <a:endParaRPr lang="it-IT"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3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2000" fill="hold"/>
                                        <p:tgtEl>
                                          <p:spTgt spid="4"/>
                                        </p:tgtEl>
                                        <p:attrNameLst>
                                          <p:attrName>ppt_w</p:attrName>
                                        </p:attrNameLst>
                                      </p:cBhvr>
                                      <p:tavLst>
                                        <p:tav tm="0">
                                          <p:val>
                                            <p:fltVal val="0"/>
                                          </p:val>
                                        </p:tav>
                                        <p:tav tm="100000">
                                          <p:val>
                                            <p:strVal val="#ppt_w"/>
                                          </p:val>
                                        </p:tav>
                                      </p:tavLst>
                                    </p:anim>
                                    <p:anim calcmode="lin" valueType="num">
                                      <p:cBhvr>
                                        <p:cTn id="18" dur="2000" fill="hold"/>
                                        <p:tgtEl>
                                          <p:spTgt spid="4"/>
                                        </p:tgtEl>
                                        <p:attrNameLst>
                                          <p:attrName>ppt_h</p:attrName>
                                        </p:attrNameLst>
                                      </p:cBhvr>
                                      <p:tavLst>
                                        <p:tav tm="0">
                                          <p:val>
                                            <p:fltVal val="0"/>
                                          </p:val>
                                        </p:tav>
                                        <p:tav tm="100000">
                                          <p:val>
                                            <p:strVal val="#ppt_h"/>
                                          </p:val>
                                        </p:tav>
                                      </p:tavLst>
                                    </p:anim>
                                    <p:animEffect transition="in" filter="fade">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7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Fonti</a:t>
            </a:r>
            <a:r>
              <a:rPr lang="it-IT" sz="4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it-IT" sz="4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it-IT" dirty="0"/>
          </a:p>
        </p:txBody>
      </p:sp>
      <p:sp>
        <p:nvSpPr>
          <p:cNvPr id="3" name="Segnaposto contenuto 2"/>
          <p:cNvSpPr>
            <a:spLocks noGrp="1"/>
          </p:cNvSpPr>
          <p:nvPr>
            <p:ph idx="1"/>
          </p:nvPr>
        </p:nvSpPr>
        <p:spPr/>
        <p:txBody>
          <a:bodyPr/>
          <a:lstStyle/>
          <a:p>
            <a:r>
              <a:rPr lang="it-IT" dirty="0" smtClean="0"/>
              <a:t>Wikipedia: </a:t>
            </a:r>
            <a:r>
              <a:rPr lang="it-IT" dirty="0" smtClean="0">
                <a:hlinkClick r:id="rId2"/>
              </a:rPr>
              <a:t>https://it.wikipedia.org/wiki/Monopolio</a:t>
            </a:r>
            <a:endParaRPr lang="it-IT" dirty="0" smtClean="0"/>
          </a:p>
          <a:p>
            <a:r>
              <a:rPr lang="it-IT" dirty="0" smtClean="0"/>
              <a:t>Sito: </a:t>
            </a:r>
            <a:r>
              <a:rPr lang="it-IT" dirty="0" smtClean="0">
                <a:hlinkClick r:id="rId3"/>
              </a:rPr>
              <a:t>http://elettrosigaretta.net/il-monopolio-di-stato-sui-tabacchi-cose-come-funziona-le-sue-origini-e-la-storia/</a:t>
            </a:r>
            <a:endParaRPr lang="it-IT" dirty="0" smtClean="0"/>
          </a:p>
          <a:p>
            <a:r>
              <a:rPr lang="it-IT" dirty="0" smtClean="0"/>
              <a:t>Immagini: Google immagini</a:t>
            </a:r>
            <a:endParaRPr lang="it-IT" dirty="0"/>
          </a:p>
        </p:txBody>
      </p:sp>
      <p:sp>
        <p:nvSpPr>
          <p:cNvPr id="5" name="Segnaposto piè di pagina 4"/>
          <p:cNvSpPr>
            <a:spLocks noGrp="1"/>
          </p:cNvSpPr>
          <p:nvPr>
            <p:ph type="ftr" sz="quarter" idx="11"/>
          </p:nvPr>
        </p:nvSpPr>
        <p:spPr>
          <a:xfrm>
            <a:off x="0" y="6492875"/>
            <a:ext cx="2895600" cy="365125"/>
          </a:xfrm>
        </p:spPr>
        <p:txBody>
          <a:bodyPr/>
          <a:lstStyle/>
          <a:p>
            <a:r>
              <a:rPr lang="it-IT" sz="1400" dirty="0" smtClean="0">
                <a:solidFill>
                  <a:schemeClr val="tx1"/>
                </a:solidFill>
              </a:rPr>
              <a:t>Ketlin Xhaxhaj</a:t>
            </a:r>
            <a:endParaRPr lang="it-IT" sz="1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nologia">
  <a:themeElements>
    <a:clrScheme name="Tecnologi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nologi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nologi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168</TotalTime>
  <Words>474</Words>
  <Application>Microsoft Office PowerPoint</Application>
  <PresentationFormat>Presentazione su schermo (4:3)</PresentationFormat>
  <Paragraphs>22</Paragraphs>
  <Slides>7</Slides>
  <Notes>1</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Tecnologia</vt:lpstr>
      <vt:lpstr>MONOPOLIO</vt:lpstr>
      <vt:lpstr>Diapositiva 2</vt:lpstr>
      <vt:lpstr>AAMS</vt:lpstr>
      <vt:lpstr>Diapositiva 4</vt:lpstr>
      <vt:lpstr>Diapositiva 5</vt:lpstr>
      <vt:lpstr>ETI (Ente Tabacchi Italiani)</vt:lpstr>
      <vt:lpstr>Fonti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ketlin1</dc:creator>
  <cp:lastModifiedBy>lab 3</cp:lastModifiedBy>
  <cp:revision>16</cp:revision>
  <dcterms:created xsi:type="dcterms:W3CDTF">2015-02-22T20:33:53Z</dcterms:created>
  <dcterms:modified xsi:type="dcterms:W3CDTF">2016-02-29T11:37:52Z</dcterms:modified>
</cp:coreProperties>
</file>