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5" r:id="rId5"/>
    <p:sldId id="261" r:id="rId6"/>
    <p:sldId id="262" r:id="rId7"/>
    <p:sldId id="263" r:id="rId8"/>
    <p:sldId id="266" r:id="rId9"/>
    <p:sldId id="268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72707"/>
    <a:srgbClr val="FF0000"/>
    <a:srgbClr val="33CCFF"/>
    <a:srgbClr val="009999"/>
    <a:srgbClr val="3366CC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61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2F4964-05AB-4D5A-A557-6F322E226C9E}" type="doc">
      <dgm:prSet loTypeId="urn:microsoft.com/office/officeart/2005/8/layout/arrow4" loCatId="relationship" qsTypeId="urn:microsoft.com/office/officeart/2005/8/quickstyle/3d6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CD21DE31-7DB7-43EF-8E72-36184F197951}">
      <dgm:prSet phldrT="[Testo]"/>
      <dgm:spPr/>
      <dgm:t>
        <a:bodyPr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r>
            <a:rPr lang="it-IT" b="0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rPr>
            <a:t>Benefici</a:t>
          </a:r>
          <a:endParaRPr lang="it-IT" b="0" cap="none" spc="0" dirty="0">
            <a:ln w="10160">
              <a:solidFill>
                <a:schemeClr val="accent1"/>
              </a:solidFill>
              <a:prstDash val="solid"/>
            </a:ln>
            <a:solidFill>
              <a:srgbClr val="FFFFFF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</a:endParaRPr>
        </a:p>
      </dgm:t>
    </dgm:pt>
    <dgm:pt modelId="{52A1540B-20EB-4798-B0B4-416923DB5890}" type="parTrans" cxnId="{05FEADB6-3EF8-4F40-8DA0-83ACCACAAD77}">
      <dgm:prSet/>
      <dgm:spPr/>
      <dgm:t>
        <a:bodyPr/>
        <a:lstStyle/>
        <a:p>
          <a:endParaRPr lang="it-IT"/>
        </a:p>
      </dgm:t>
    </dgm:pt>
    <dgm:pt modelId="{52877273-78D1-4D9E-B180-46234AA122F9}" type="sibTrans" cxnId="{05FEADB6-3EF8-4F40-8DA0-83ACCACAAD77}">
      <dgm:prSet/>
      <dgm:spPr/>
      <dgm:t>
        <a:bodyPr/>
        <a:lstStyle/>
        <a:p>
          <a:endParaRPr lang="it-IT"/>
        </a:p>
      </dgm:t>
    </dgm:pt>
    <dgm:pt modelId="{9637E4DB-538A-48E5-AD15-3EAE87DAAACF}">
      <dgm:prSet phldrT="[Testo]"/>
      <dgm:spPr/>
      <dgm:t>
        <a:bodyPr/>
        <a:lstStyle/>
        <a:p>
          <a:r>
            <a:rPr lang="it-IT" b="0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orbel" pitchFamily="34" charset="0"/>
            </a:rPr>
            <a:t>Occupazione</a:t>
          </a:r>
          <a:endParaRPr lang="it-IT" b="0" cap="none" spc="0" dirty="0">
            <a:ln w="10160">
              <a:solidFill>
                <a:schemeClr val="accent1"/>
              </a:solidFill>
              <a:prstDash val="solid"/>
            </a:ln>
            <a:solidFill>
              <a:srgbClr val="FFFFFF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  <a:latin typeface="Corbel" pitchFamily="34" charset="0"/>
          </a:endParaRPr>
        </a:p>
      </dgm:t>
    </dgm:pt>
    <dgm:pt modelId="{36B1DA33-01EB-4076-8F80-28CF995319B7}" type="parTrans" cxnId="{2FAEA448-EFBF-46C6-ADFA-F213971B51E7}">
      <dgm:prSet/>
      <dgm:spPr/>
      <dgm:t>
        <a:bodyPr/>
        <a:lstStyle/>
        <a:p>
          <a:endParaRPr lang="it-IT"/>
        </a:p>
      </dgm:t>
    </dgm:pt>
    <dgm:pt modelId="{D60395E3-7DCA-4AC8-A097-7F7899B538D3}" type="sibTrans" cxnId="{2FAEA448-EFBF-46C6-ADFA-F213971B51E7}">
      <dgm:prSet/>
      <dgm:spPr/>
      <dgm:t>
        <a:bodyPr/>
        <a:lstStyle/>
        <a:p>
          <a:endParaRPr lang="it-IT"/>
        </a:p>
      </dgm:t>
    </dgm:pt>
    <dgm:pt modelId="{C105D0BC-6887-4727-BF7F-867019F1A0A4}">
      <dgm:prSet phldrT="[Testo]"/>
      <dgm:spPr/>
      <dgm:t>
        <a:bodyPr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r>
            <a:rPr lang="it-IT" b="0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rPr>
            <a:t>Svantaggi</a:t>
          </a:r>
          <a:endParaRPr lang="it-IT" b="0" cap="none" spc="0" dirty="0">
            <a:ln w="10160">
              <a:solidFill>
                <a:schemeClr val="accent1"/>
              </a:solidFill>
              <a:prstDash val="solid"/>
            </a:ln>
            <a:solidFill>
              <a:srgbClr val="FFFFFF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</a:endParaRPr>
        </a:p>
      </dgm:t>
    </dgm:pt>
    <dgm:pt modelId="{4D965918-D339-4C24-B200-EAB6F719BFDB}" type="parTrans" cxnId="{5EA95A72-36EF-4294-84D6-47C3841653F6}">
      <dgm:prSet/>
      <dgm:spPr/>
      <dgm:t>
        <a:bodyPr/>
        <a:lstStyle/>
        <a:p>
          <a:endParaRPr lang="it-IT"/>
        </a:p>
      </dgm:t>
    </dgm:pt>
    <dgm:pt modelId="{23F16A22-3C85-44E2-BF11-DEBBA824FFDC}" type="sibTrans" cxnId="{5EA95A72-36EF-4294-84D6-47C3841653F6}">
      <dgm:prSet/>
      <dgm:spPr/>
      <dgm:t>
        <a:bodyPr/>
        <a:lstStyle/>
        <a:p>
          <a:endParaRPr lang="it-IT"/>
        </a:p>
      </dgm:t>
    </dgm:pt>
    <dgm:pt modelId="{9F7BB5C8-1EC3-434B-B3F1-DC05D2D32052}">
      <dgm:prSet phldrT="[Testo]"/>
      <dgm:spPr/>
      <dgm:t>
        <a:bodyPr/>
        <a:lstStyle/>
        <a:p>
          <a:r>
            <a:rPr lang="it-IT" b="0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orbel" pitchFamily="34" charset="0"/>
            </a:rPr>
            <a:t>Forti pressioni politiche per agevolazioni</a:t>
          </a:r>
          <a:endParaRPr lang="it-IT" b="0" cap="none" spc="0" dirty="0">
            <a:ln w="10160">
              <a:solidFill>
                <a:schemeClr val="accent1"/>
              </a:solidFill>
              <a:prstDash val="solid"/>
            </a:ln>
            <a:solidFill>
              <a:srgbClr val="FFFFFF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  <a:latin typeface="Corbel" pitchFamily="34" charset="0"/>
          </a:endParaRPr>
        </a:p>
      </dgm:t>
    </dgm:pt>
    <dgm:pt modelId="{4AC09BA7-64AF-4038-8D2A-E82017DF64FB}" type="parTrans" cxnId="{ED1D47CB-1AD7-4E53-92FF-515E89AFDD25}">
      <dgm:prSet/>
      <dgm:spPr/>
      <dgm:t>
        <a:bodyPr/>
        <a:lstStyle/>
        <a:p>
          <a:endParaRPr lang="it-IT"/>
        </a:p>
      </dgm:t>
    </dgm:pt>
    <dgm:pt modelId="{D332B7DA-7AB2-44C1-B3DD-78EBF5F1D351}" type="sibTrans" cxnId="{ED1D47CB-1AD7-4E53-92FF-515E89AFDD25}">
      <dgm:prSet/>
      <dgm:spPr/>
      <dgm:t>
        <a:bodyPr/>
        <a:lstStyle/>
        <a:p>
          <a:endParaRPr lang="it-IT"/>
        </a:p>
      </dgm:t>
    </dgm:pt>
    <dgm:pt modelId="{37559DF9-1CBB-4056-B34F-04E14B658751}">
      <dgm:prSet phldrT="[Testo]"/>
      <dgm:spPr/>
      <dgm:t>
        <a:bodyPr/>
        <a:lstStyle/>
        <a:p>
          <a:r>
            <a:rPr lang="it-IT" b="0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orbel" pitchFamily="34" charset="0"/>
            </a:rPr>
            <a:t>Politiche aziendali che non hanno come interesse quello di migliorare le condizioni dei lavoratori.</a:t>
          </a:r>
          <a:endParaRPr lang="it-IT" b="0" cap="none" spc="0" dirty="0">
            <a:ln w="10160">
              <a:solidFill>
                <a:schemeClr val="accent1"/>
              </a:solidFill>
              <a:prstDash val="solid"/>
            </a:ln>
            <a:solidFill>
              <a:srgbClr val="FFFFFF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  <a:latin typeface="Corbel" pitchFamily="34" charset="0"/>
          </a:endParaRPr>
        </a:p>
      </dgm:t>
    </dgm:pt>
    <dgm:pt modelId="{96623769-C444-4206-A023-B52B7031696C}" type="parTrans" cxnId="{319D3059-A875-4C6A-A172-D83A13BF69AB}">
      <dgm:prSet/>
      <dgm:spPr/>
      <dgm:t>
        <a:bodyPr/>
        <a:lstStyle/>
        <a:p>
          <a:endParaRPr lang="it-IT"/>
        </a:p>
      </dgm:t>
    </dgm:pt>
    <dgm:pt modelId="{CF660F21-0EEA-4D3E-98E0-8E1522BD7E16}" type="sibTrans" cxnId="{319D3059-A875-4C6A-A172-D83A13BF69AB}">
      <dgm:prSet/>
      <dgm:spPr/>
      <dgm:t>
        <a:bodyPr/>
        <a:lstStyle/>
        <a:p>
          <a:endParaRPr lang="it-IT"/>
        </a:p>
      </dgm:t>
    </dgm:pt>
    <dgm:pt modelId="{3747BD55-CBB0-4BB5-8B17-F3DD88618C6D}">
      <dgm:prSet phldrT="[Testo]"/>
      <dgm:spPr/>
      <dgm:t>
        <a:bodyPr/>
        <a:lstStyle/>
        <a:p>
          <a:r>
            <a:rPr lang="it-IT" b="0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orbel" pitchFamily="34" charset="0"/>
            </a:rPr>
            <a:t>Innovazione tecnologica</a:t>
          </a:r>
          <a:endParaRPr lang="it-IT" b="0" cap="none" spc="0" dirty="0">
            <a:ln w="10160">
              <a:solidFill>
                <a:schemeClr val="accent1"/>
              </a:solidFill>
              <a:prstDash val="solid"/>
            </a:ln>
            <a:solidFill>
              <a:srgbClr val="FFFFFF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  <a:latin typeface="Corbel" pitchFamily="34" charset="0"/>
          </a:endParaRPr>
        </a:p>
      </dgm:t>
    </dgm:pt>
    <dgm:pt modelId="{10AA1FAF-546E-47EF-AD7D-3E1668BDF36C}" type="parTrans" cxnId="{1176FD90-A855-429D-971D-F00C1D895020}">
      <dgm:prSet/>
      <dgm:spPr/>
      <dgm:t>
        <a:bodyPr/>
        <a:lstStyle/>
        <a:p>
          <a:endParaRPr lang="it-IT"/>
        </a:p>
      </dgm:t>
    </dgm:pt>
    <dgm:pt modelId="{0D636F7F-AC6D-4424-8CD9-539BFDA30739}" type="sibTrans" cxnId="{1176FD90-A855-429D-971D-F00C1D895020}">
      <dgm:prSet/>
      <dgm:spPr/>
      <dgm:t>
        <a:bodyPr/>
        <a:lstStyle/>
        <a:p>
          <a:endParaRPr lang="it-IT"/>
        </a:p>
      </dgm:t>
    </dgm:pt>
    <dgm:pt modelId="{B37F34C0-5B2C-4834-8EEC-F969B1C046CE}">
      <dgm:prSet phldrT="[Testo]"/>
      <dgm:spPr/>
      <dgm:t>
        <a:bodyPr/>
        <a:lstStyle/>
        <a:p>
          <a:r>
            <a:rPr lang="it-IT" b="0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orbel" pitchFamily="34" charset="0"/>
            </a:rPr>
            <a:t>Impulso economico e produttivo</a:t>
          </a:r>
          <a:endParaRPr lang="it-IT" b="0" cap="none" spc="0" dirty="0">
            <a:ln w="10160">
              <a:solidFill>
                <a:schemeClr val="accent1"/>
              </a:solidFill>
              <a:prstDash val="solid"/>
            </a:ln>
            <a:solidFill>
              <a:srgbClr val="FFFFFF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  <a:latin typeface="Corbel" pitchFamily="34" charset="0"/>
          </a:endParaRPr>
        </a:p>
      </dgm:t>
    </dgm:pt>
    <dgm:pt modelId="{37B5B9D1-BA73-452B-9E85-33AF1A4D1E0D}" type="parTrans" cxnId="{BD8B0EC8-079D-4DDD-BF9E-8777ADB601A1}">
      <dgm:prSet/>
      <dgm:spPr/>
      <dgm:t>
        <a:bodyPr/>
        <a:lstStyle/>
        <a:p>
          <a:endParaRPr lang="it-IT"/>
        </a:p>
      </dgm:t>
    </dgm:pt>
    <dgm:pt modelId="{BDDA8F29-85C1-48FB-8A73-35160BC96F1C}" type="sibTrans" cxnId="{BD8B0EC8-079D-4DDD-BF9E-8777ADB601A1}">
      <dgm:prSet/>
      <dgm:spPr/>
      <dgm:t>
        <a:bodyPr/>
        <a:lstStyle/>
        <a:p>
          <a:endParaRPr lang="it-IT"/>
        </a:p>
      </dgm:t>
    </dgm:pt>
    <dgm:pt modelId="{2A23F8EE-E6C5-4EFA-9A1A-8554BE3FC9CF}">
      <dgm:prSet phldrT="[Testo]"/>
      <dgm:spPr/>
      <dgm:t>
        <a:bodyPr/>
        <a:lstStyle/>
        <a:p>
          <a:r>
            <a:rPr lang="it-IT" b="0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orbel" pitchFamily="34" charset="0"/>
            </a:rPr>
            <a:t>Obiettivi incompatibili tra Stato e impresa</a:t>
          </a:r>
          <a:endParaRPr lang="it-IT" b="0" cap="none" spc="0" dirty="0">
            <a:ln w="10160">
              <a:solidFill>
                <a:schemeClr val="accent1"/>
              </a:solidFill>
              <a:prstDash val="solid"/>
            </a:ln>
            <a:solidFill>
              <a:srgbClr val="FFFFFF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  <a:latin typeface="Corbel" pitchFamily="34" charset="0"/>
          </a:endParaRPr>
        </a:p>
      </dgm:t>
    </dgm:pt>
    <dgm:pt modelId="{453DD90B-FE29-454A-949A-14D3EEBD9955}" type="parTrans" cxnId="{E416570C-A2DA-4006-B312-A80C94BE7B6A}">
      <dgm:prSet/>
      <dgm:spPr/>
      <dgm:t>
        <a:bodyPr/>
        <a:lstStyle/>
        <a:p>
          <a:endParaRPr lang="it-IT"/>
        </a:p>
      </dgm:t>
    </dgm:pt>
    <dgm:pt modelId="{9F7388C4-DF6B-4EF9-BBDE-C0F5DBEDC9B1}" type="sibTrans" cxnId="{E416570C-A2DA-4006-B312-A80C94BE7B6A}">
      <dgm:prSet/>
      <dgm:spPr/>
      <dgm:t>
        <a:bodyPr/>
        <a:lstStyle/>
        <a:p>
          <a:endParaRPr lang="it-IT"/>
        </a:p>
      </dgm:t>
    </dgm:pt>
    <dgm:pt modelId="{435A2AAB-45AD-4599-84EF-9F9071120BD4}" type="pres">
      <dgm:prSet presAssocID="{012F4964-05AB-4D5A-A557-6F322E226C9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AFF914B-9461-4F2F-891B-CC52A5F66801}" type="pres">
      <dgm:prSet presAssocID="{CD21DE31-7DB7-43EF-8E72-36184F197951}" presName="upArrow" presStyleLbl="node1" presStyleIdx="0" presStyleCnt="2" custScaleX="65368" custScaleY="111988"/>
      <dgm:spPr/>
      <dgm:t>
        <a:bodyPr/>
        <a:lstStyle/>
        <a:p>
          <a:endParaRPr lang="it-IT"/>
        </a:p>
      </dgm:t>
    </dgm:pt>
    <dgm:pt modelId="{D33C325E-D05C-40F4-9D42-4CA77259A995}" type="pres">
      <dgm:prSet presAssocID="{CD21DE31-7DB7-43EF-8E72-36184F197951}" presName="upArrowText" presStyleLbl="revTx" presStyleIdx="0" presStyleCnt="2" custLinFactNeighborX="-4182" custLinFactNeighborY="1498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64EAC8D-284F-49C2-8A9B-F9D4B88F2546}" type="pres">
      <dgm:prSet presAssocID="{C105D0BC-6887-4727-BF7F-867019F1A0A4}" presName="downArrow" presStyleLbl="node1" presStyleIdx="1" presStyleCnt="2" custScaleX="61112" custScaleY="103362"/>
      <dgm:spPr/>
      <dgm:t>
        <a:bodyPr/>
        <a:lstStyle/>
        <a:p>
          <a:endParaRPr lang="it-IT"/>
        </a:p>
      </dgm:t>
    </dgm:pt>
    <dgm:pt modelId="{3168CC83-6C50-45C1-ABED-F168519E20BF}" type="pres">
      <dgm:prSet presAssocID="{C105D0BC-6887-4727-BF7F-867019F1A0A4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6D1153D-6BE3-4691-A720-3D1A1AC667AA}" type="presOf" srcId="{9F7BB5C8-1EC3-434B-B3F1-DC05D2D32052}" destId="{3168CC83-6C50-45C1-ABED-F168519E20BF}" srcOrd="0" destOrd="1" presId="urn:microsoft.com/office/officeart/2005/8/layout/arrow4"/>
    <dgm:cxn modelId="{319D3059-A875-4C6A-A172-D83A13BF69AB}" srcId="{C105D0BC-6887-4727-BF7F-867019F1A0A4}" destId="{37559DF9-1CBB-4056-B34F-04E14B658751}" srcOrd="2" destOrd="0" parTransId="{96623769-C444-4206-A023-B52B7031696C}" sibTransId="{CF660F21-0EEA-4D3E-98E0-8E1522BD7E16}"/>
    <dgm:cxn modelId="{E416570C-A2DA-4006-B312-A80C94BE7B6A}" srcId="{C105D0BC-6887-4727-BF7F-867019F1A0A4}" destId="{2A23F8EE-E6C5-4EFA-9A1A-8554BE3FC9CF}" srcOrd="1" destOrd="0" parTransId="{453DD90B-FE29-454A-949A-14D3EEBD9955}" sibTransId="{9F7388C4-DF6B-4EF9-BBDE-C0F5DBEDC9B1}"/>
    <dgm:cxn modelId="{5EA95A72-36EF-4294-84D6-47C3841653F6}" srcId="{012F4964-05AB-4D5A-A557-6F322E226C9E}" destId="{C105D0BC-6887-4727-BF7F-867019F1A0A4}" srcOrd="1" destOrd="0" parTransId="{4D965918-D339-4C24-B200-EAB6F719BFDB}" sibTransId="{23F16A22-3C85-44E2-BF11-DEBBA824FFDC}"/>
    <dgm:cxn modelId="{8299FC87-4B5C-45C7-B06B-5B5E3D48A8D7}" type="presOf" srcId="{9637E4DB-538A-48E5-AD15-3EAE87DAAACF}" destId="{D33C325E-D05C-40F4-9D42-4CA77259A995}" srcOrd="0" destOrd="1" presId="urn:microsoft.com/office/officeart/2005/8/layout/arrow4"/>
    <dgm:cxn modelId="{650CF757-3166-415B-849C-241D5CBEB1CB}" type="presOf" srcId="{012F4964-05AB-4D5A-A557-6F322E226C9E}" destId="{435A2AAB-45AD-4599-84EF-9F9071120BD4}" srcOrd="0" destOrd="0" presId="urn:microsoft.com/office/officeart/2005/8/layout/arrow4"/>
    <dgm:cxn modelId="{E07A3DF4-581C-4C17-8C60-0B3C355B77D7}" type="presOf" srcId="{B37F34C0-5B2C-4834-8EEC-F969B1C046CE}" destId="{D33C325E-D05C-40F4-9D42-4CA77259A995}" srcOrd="0" destOrd="3" presId="urn:microsoft.com/office/officeart/2005/8/layout/arrow4"/>
    <dgm:cxn modelId="{1176FD90-A855-429D-971D-F00C1D895020}" srcId="{CD21DE31-7DB7-43EF-8E72-36184F197951}" destId="{3747BD55-CBB0-4BB5-8B17-F3DD88618C6D}" srcOrd="1" destOrd="0" parTransId="{10AA1FAF-546E-47EF-AD7D-3E1668BDF36C}" sibTransId="{0D636F7F-AC6D-4424-8CD9-539BFDA30739}"/>
    <dgm:cxn modelId="{35E73EC8-D62B-462B-BEED-1C5A33544E26}" type="presOf" srcId="{C105D0BC-6887-4727-BF7F-867019F1A0A4}" destId="{3168CC83-6C50-45C1-ABED-F168519E20BF}" srcOrd="0" destOrd="0" presId="urn:microsoft.com/office/officeart/2005/8/layout/arrow4"/>
    <dgm:cxn modelId="{ED1D47CB-1AD7-4E53-92FF-515E89AFDD25}" srcId="{C105D0BC-6887-4727-BF7F-867019F1A0A4}" destId="{9F7BB5C8-1EC3-434B-B3F1-DC05D2D32052}" srcOrd="0" destOrd="0" parTransId="{4AC09BA7-64AF-4038-8D2A-E82017DF64FB}" sibTransId="{D332B7DA-7AB2-44C1-B3DD-78EBF5F1D351}"/>
    <dgm:cxn modelId="{825547C4-7978-489B-88C5-C9CAA3A3BE71}" type="presOf" srcId="{2A23F8EE-E6C5-4EFA-9A1A-8554BE3FC9CF}" destId="{3168CC83-6C50-45C1-ABED-F168519E20BF}" srcOrd="0" destOrd="2" presId="urn:microsoft.com/office/officeart/2005/8/layout/arrow4"/>
    <dgm:cxn modelId="{DD70AFDD-9297-415C-BFE8-3FC35CBFEF32}" type="presOf" srcId="{CD21DE31-7DB7-43EF-8E72-36184F197951}" destId="{D33C325E-D05C-40F4-9D42-4CA77259A995}" srcOrd="0" destOrd="0" presId="urn:microsoft.com/office/officeart/2005/8/layout/arrow4"/>
    <dgm:cxn modelId="{05FEADB6-3EF8-4F40-8DA0-83ACCACAAD77}" srcId="{012F4964-05AB-4D5A-A557-6F322E226C9E}" destId="{CD21DE31-7DB7-43EF-8E72-36184F197951}" srcOrd="0" destOrd="0" parTransId="{52A1540B-20EB-4798-B0B4-416923DB5890}" sibTransId="{52877273-78D1-4D9E-B180-46234AA122F9}"/>
    <dgm:cxn modelId="{2FAEA448-EFBF-46C6-ADFA-F213971B51E7}" srcId="{CD21DE31-7DB7-43EF-8E72-36184F197951}" destId="{9637E4DB-538A-48E5-AD15-3EAE87DAAACF}" srcOrd="0" destOrd="0" parTransId="{36B1DA33-01EB-4076-8F80-28CF995319B7}" sibTransId="{D60395E3-7DCA-4AC8-A097-7F7899B538D3}"/>
    <dgm:cxn modelId="{BD8B0EC8-079D-4DDD-BF9E-8777ADB601A1}" srcId="{CD21DE31-7DB7-43EF-8E72-36184F197951}" destId="{B37F34C0-5B2C-4834-8EEC-F969B1C046CE}" srcOrd="2" destOrd="0" parTransId="{37B5B9D1-BA73-452B-9E85-33AF1A4D1E0D}" sibTransId="{BDDA8F29-85C1-48FB-8A73-35160BC96F1C}"/>
    <dgm:cxn modelId="{58859F29-CA42-4EE6-A189-575BA41CB56C}" type="presOf" srcId="{3747BD55-CBB0-4BB5-8B17-F3DD88618C6D}" destId="{D33C325E-D05C-40F4-9D42-4CA77259A995}" srcOrd="0" destOrd="2" presId="urn:microsoft.com/office/officeart/2005/8/layout/arrow4"/>
    <dgm:cxn modelId="{2E787487-0566-48BB-AD3A-80AAFC8C83EC}" type="presOf" srcId="{37559DF9-1CBB-4056-B34F-04E14B658751}" destId="{3168CC83-6C50-45C1-ABED-F168519E20BF}" srcOrd="0" destOrd="3" presId="urn:microsoft.com/office/officeart/2005/8/layout/arrow4"/>
    <dgm:cxn modelId="{C5FF5F5F-64A8-473A-ACBA-D8B71785F2F8}" type="presParOf" srcId="{435A2AAB-45AD-4599-84EF-9F9071120BD4}" destId="{CAFF914B-9461-4F2F-891B-CC52A5F66801}" srcOrd="0" destOrd="0" presId="urn:microsoft.com/office/officeart/2005/8/layout/arrow4"/>
    <dgm:cxn modelId="{3AE7F6FB-B473-4DFF-8AFA-B8D39E9118D0}" type="presParOf" srcId="{435A2AAB-45AD-4599-84EF-9F9071120BD4}" destId="{D33C325E-D05C-40F4-9D42-4CA77259A995}" srcOrd="1" destOrd="0" presId="urn:microsoft.com/office/officeart/2005/8/layout/arrow4"/>
    <dgm:cxn modelId="{C0DC50F6-CFA5-4703-9544-23F945F7C4F3}" type="presParOf" srcId="{435A2AAB-45AD-4599-84EF-9F9071120BD4}" destId="{564EAC8D-284F-49C2-8A9B-F9D4B88F2546}" srcOrd="2" destOrd="0" presId="urn:microsoft.com/office/officeart/2005/8/layout/arrow4"/>
    <dgm:cxn modelId="{8167DD5B-ECF6-4909-8647-B367EC81055F}" type="presParOf" srcId="{435A2AAB-45AD-4599-84EF-9F9071120BD4}" destId="{3168CC83-6C50-45C1-ABED-F168519E20BF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FDBA-A8CD-4AD4-85B9-302984AC59D8}" type="datetimeFigureOut">
              <a:rPr lang="it-IT" smtClean="0"/>
              <a:pPr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D4F2-3867-450C-96BB-C7376365C5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FDBA-A8CD-4AD4-85B9-302984AC59D8}" type="datetimeFigureOut">
              <a:rPr lang="it-IT" smtClean="0"/>
              <a:pPr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D4F2-3867-450C-96BB-C7376365C5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FDBA-A8CD-4AD4-85B9-302984AC59D8}" type="datetimeFigureOut">
              <a:rPr lang="it-IT" smtClean="0"/>
              <a:pPr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D4F2-3867-450C-96BB-C7376365C5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FDBA-A8CD-4AD4-85B9-302984AC59D8}" type="datetimeFigureOut">
              <a:rPr lang="it-IT" smtClean="0"/>
              <a:pPr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D4F2-3867-450C-96BB-C7376365C5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FDBA-A8CD-4AD4-85B9-302984AC59D8}" type="datetimeFigureOut">
              <a:rPr lang="it-IT" smtClean="0"/>
              <a:pPr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D4F2-3867-450C-96BB-C7376365C5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FDBA-A8CD-4AD4-85B9-302984AC59D8}" type="datetimeFigureOut">
              <a:rPr lang="it-IT" smtClean="0"/>
              <a:pPr/>
              <a:t>21/10/2015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D4F2-3867-450C-96BB-C7376365C5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FDBA-A8CD-4AD4-85B9-302984AC59D8}" type="datetimeFigureOut">
              <a:rPr lang="it-IT" smtClean="0"/>
              <a:pPr/>
              <a:t>21/10/2015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D4F2-3867-450C-96BB-C7376365C5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FDBA-A8CD-4AD4-85B9-302984AC59D8}" type="datetimeFigureOut">
              <a:rPr lang="it-IT" smtClean="0"/>
              <a:pPr/>
              <a:t>21/10/2015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D4F2-3867-450C-96BB-C7376365C5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FDBA-A8CD-4AD4-85B9-302984AC59D8}" type="datetimeFigureOut">
              <a:rPr lang="it-IT" smtClean="0"/>
              <a:pPr/>
              <a:t>21/10/2015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D4F2-3867-450C-96BB-C7376365C5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FDBA-A8CD-4AD4-85B9-302984AC59D8}" type="datetimeFigureOut">
              <a:rPr lang="it-IT" smtClean="0"/>
              <a:pPr/>
              <a:t>21/10/2015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D4F2-3867-450C-96BB-C7376365C5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FDBA-A8CD-4AD4-85B9-302984AC59D8}" type="datetimeFigureOut">
              <a:rPr lang="it-IT" smtClean="0"/>
              <a:pPr/>
              <a:t>21/10/2015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3D4F2-3867-450C-96BB-C7376365C5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FDBA-A8CD-4AD4-85B9-302984AC59D8}" type="datetimeFigureOut">
              <a:rPr lang="it-IT" smtClean="0"/>
              <a:pPr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3D4F2-3867-450C-96BB-C7376365C55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10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lessandro\Desktop\Gisele%20Bundchen%20Final%20Runway%20Show.mp3" TargetMode="External"/><Relationship Id="rId5" Type="http://schemas.openxmlformats.org/officeDocument/2006/relationships/image" Target="../media/image2.png"/><Relationship Id="rId4" Type="http://schemas.microsoft.com/office/2007/relationships/media" Target="file:///C:\Users\Alessandro\Desktop\Gisele%20Bundchen%20Final%20Runway%20Show.mp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lang="it-IT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anose="020B0503020204020204" pitchFamily="34" charset="0"/>
              </a:rPr>
              <a:t>Alessandro Varnelli</a:t>
            </a:r>
            <a:endParaRPr lang="it-IT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rbel" panose="020B0503020204020204" pitchFamily="34" charset="0"/>
            </a:endParaRPr>
          </a:p>
        </p:txBody>
      </p:sp>
      <p:pic>
        <p:nvPicPr>
          <p:cNvPr id="4" name="Gisele Bundchen Final Runway Show.mp3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="" xmlns:p14="http://schemas.microsoft.com/office/powerpoint/2010/main" r:link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04008545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 numSld="999" showWhenStopped="0">
                <p:cTn id="13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0" y="1340768"/>
            <a:ext cx="9144000" cy="2387600"/>
          </a:xfrm>
        </p:spPr>
        <p:txBody>
          <a:bodyPr>
            <a:normAutofit/>
          </a:bodyPr>
          <a:lstStyle/>
          <a:p>
            <a:r>
              <a:rPr lang="it-IT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anose="020B0503020204020204" pitchFamily="34" charset="0"/>
              </a:rPr>
              <a:t>Presentazione Economia Politica</a:t>
            </a:r>
            <a:endParaRPr lang="it-IT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123728" y="3212976"/>
            <a:ext cx="48965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anose="020B0503020204020204" pitchFamily="34" charset="0"/>
                <a:ea typeface="+mj-ea"/>
                <a:cs typeface="+mj-cs"/>
              </a:rPr>
              <a:t>La moderna impresa industriale</a:t>
            </a:r>
            <a:endParaRPr lang="it-IT" sz="36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rbel" panose="020B0503020204020204" pitchFamily="34" charset="0"/>
              <a:ea typeface="+mj-ea"/>
              <a:cs typeface="+mj-cs"/>
            </a:endParaRPr>
          </a:p>
          <a:p>
            <a:pPr algn="ctr">
              <a:buFont typeface="Arial" pitchFamily="34" charset="0"/>
              <a:buChar char="•"/>
            </a:pPr>
            <a:endParaRPr lang="it-IT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1257856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3" grpId="0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itchFamily="34" charset="0"/>
              </a:rPr>
              <a:t>Evoluzione dell’impresa moderna</a:t>
            </a:r>
            <a:endParaRPr lang="it-IT" dirty="0">
              <a:solidFill>
                <a:srgbClr val="0070C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rbe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556792"/>
            <a:ext cx="8147248" cy="4525963"/>
          </a:xfrm>
        </p:spPr>
        <p:txBody>
          <a:bodyPr>
            <a:normAutofit fontScale="92500" lnSpcReduction="20000"/>
          </a:bodyPr>
          <a:lstStyle/>
          <a:p>
            <a:pPr indent="0" algn="just">
              <a:buNone/>
            </a:pPr>
            <a:r>
              <a:rPr lang="it-IT" dirty="0" smtClean="0">
                <a:latin typeface="Corbel" pitchFamily="34" charset="0"/>
                <a:cs typeface="Gisha" pitchFamily="34" charset="-79"/>
              </a:rPr>
              <a:t>L’evoluzione è avvenuta sotto tre aspetti fondamentali:</a:t>
            </a:r>
          </a:p>
          <a:p>
            <a:pPr lvl="1" algn="just"/>
            <a:r>
              <a:rPr lang="it-IT" dirty="0" smtClean="0">
                <a:latin typeface="Corbel" pitchFamily="34" charset="0"/>
                <a:cs typeface="Gisha" pitchFamily="34" charset="-79"/>
              </a:rPr>
              <a:t>Il processo di </a:t>
            </a:r>
            <a:r>
              <a:rPr lang="it-IT" b="1" dirty="0" smtClean="0">
                <a:latin typeface="Corbel" pitchFamily="34" charset="0"/>
                <a:cs typeface="Gisha" pitchFamily="34" charset="-79"/>
              </a:rPr>
              <a:t>spersonalizzazione</a:t>
            </a:r>
            <a:r>
              <a:rPr lang="it-IT" dirty="0" smtClean="0">
                <a:latin typeface="Corbel" pitchFamily="34" charset="0"/>
                <a:cs typeface="Gisha" pitchFamily="34" charset="-79"/>
              </a:rPr>
              <a:t>, per cui si è persa l’immagine singolo proprietario. Al suo il potere decisionale è stato assunto da </a:t>
            </a:r>
            <a:r>
              <a:rPr lang="it-IT" dirty="0" err="1" smtClean="0">
                <a:latin typeface="Corbel" pitchFamily="34" charset="0"/>
                <a:cs typeface="Gisha" pitchFamily="34" charset="-79"/>
              </a:rPr>
              <a:t>piú</a:t>
            </a:r>
            <a:r>
              <a:rPr lang="it-IT" dirty="0" smtClean="0">
                <a:latin typeface="Corbel" pitchFamily="34" charset="0"/>
                <a:cs typeface="Gisha" pitchFamily="34" charset="-79"/>
              </a:rPr>
              <a:t> soggetti, che costituiscono il soggetto economico</a:t>
            </a:r>
          </a:p>
          <a:p>
            <a:pPr lvl="1" algn="just"/>
            <a:r>
              <a:rPr lang="it-IT" dirty="0" smtClean="0">
                <a:latin typeface="Corbel" pitchFamily="34" charset="0"/>
                <a:cs typeface="Gisha" pitchFamily="34" charset="-79"/>
              </a:rPr>
              <a:t>Passaggio a </a:t>
            </a:r>
            <a:r>
              <a:rPr lang="it-IT" b="1" dirty="0" smtClean="0">
                <a:latin typeface="Corbel" pitchFamily="34" charset="0"/>
                <a:cs typeface="Gisha" pitchFamily="34" charset="-79"/>
              </a:rPr>
              <a:t>struttura societaria</a:t>
            </a:r>
            <a:r>
              <a:rPr lang="it-IT" dirty="0" smtClean="0">
                <a:latin typeface="Corbel" pitchFamily="34" charset="0"/>
                <a:cs typeface="Gisha" pitchFamily="34" charset="-79"/>
              </a:rPr>
              <a:t> per </a:t>
            </a:r>
            <a:r>
              <a:rPr lang="it-IT" dirty="0" err="1" smtClean="0">
                <a:latin typeface="Corbel" pitchFamily="34" charset="0"/>
                <a:cs typeface="Gisha" pitchFamily="34" charset="-79"/>
              </a:rPr>
              <a:t>necessitá</a:t>
            </a:r>
            <a:r>
              <a:rPr lang="it-IT" dirty="0" smtClean="0">
                <a:latin typeface="Corbel" pitchFamily="34" charset="0"/>
                <a:cs typeface="Gisha" pitchFamily="34" charset="-79"/>
              </a:rPr>
              <a:t> di raccogliere ingenti </a:t>
            </a:r>
            <a:r>
              <a:rPr lang="it-IT" dirty="0" err="1" smtClean="0">
                <a:latin typeface="Corbel" pitchFamily="34" charset="0"/>
                <a:cs typeface="Gisha" pitchFamily="34" charset="-79"/>
              </a:rPr>
              <a:t>quantitá</a:t>
            </a:r>
            <a:r>
              <a:rPr lang="it-IT" dirty="0" smtClean="0">
                <a:latin typeface="Corbel" pitchFamily="34" charset="0"/>
                <a:cs typeface="Gisha" pitchFamily="34" charset="-79"/>
              </a:rPr>
              <a:t> di denaro per continui </a:t>
            </a:r>
            <a:r>
              <a:rPr lang="it-IT" b="1" dirty="0" smtClean="0">
                <a:latin typeface="Corbel" pitchFamily="34" charset="0"/>
                <a:cs typeface="Gisha" pitchFamily="34" charset="-79"/>
              </a:rPr>
              <a:t>investimenti</a:t>
            </a:r>
          </a:p>
          <a:p>
            <a:pPr lvl="1" algn="just"/>
            <a:r>
              <a:rPr lang="it-IT" b="1" dirty="0" smtClean="0">
                <a:latin typeface="Corbel" pitchFamily="34" charset="0"/>
                <a:cs typeface="Gisha" pitchFamily="34" charset="-79"/>
              </a:rPr>
              <a:t>Diversificazione</a:t>
            </a:r>
            <a:r>
              <a:rPr lang="it-IT" dirty="0" smtClean="0">
                <a:latin typeface="Corbel" pitchFamily="34" charset="0"/>
                <a:cs typeface="Gisha" pitchFamily="34" charset="-79"/>
              </a:rPr>
              <a:t> degli </a:t>
            </a:r>
            <a:r>
              <a:rPr lang="it-IT" b="1" dirty="0" smtClean="0">
                <a:latin typeface="Corbel" pitchFamily="34" charset="0"/>
                <a:cs typeface="Gisha" pitchFamily="34" charset="-79"/>
              </a:rPr>
              <a:t>obiettivi</a:t>
            </a:r>
            <a:r>
              <a:rPr lang="it-IT" dirty="0" smtClean="0">
                <a:latin typeface="Corbel" pitchFamily="34" charset="0"/>
                <a:cs typeface="Gisha" pitchFamily="34" charset="-79"/>
              </a:rPr>
              <a:t>, finalizzati a portare grandi benefici nel lungo periodo piuttosto che nel breve. </a:t>
            </a:r>
          </a:p>
          <a:p>
            <a:pPr lvl="1"/>
            <a:endParaRPr lang="it-IT" dirty="0">
              <a:latin typeface="Corbel" pitchFamily="34" charset="0"/>
              <a:cs typeface="Gisha" pitchFamily="34" charset="-79"/>
            </a:endParaRPr>
          </a:p>
        </p:txBody>
      </p:sp>
    </p:spTree>
  </p:cSld>
  <p:clrMapOvr>
    <a:masterClrMapping/>
  </p:clrMapOvr>
  <p:transition advClick="0" advTm="10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10" presetClass="exit" presetSubtype="0" fill="hold" grpId="1" nodeType="after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500"/>
                            </p:stCondLst>
                            <p:childTnLst>
                              <p:par>
                                <p:cTn id="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8500"/>
                            </p:stCondLst>
                            <p:childTnLst>
                              <p:par>
                                <p:cTn id="3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9500"/>
                            </p:stCondLst>
                            <p:childTnLst>
                              <p:par>
                                <p:cTn id="4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itchFamily="34" charset="0"/>
              </a:rPr>
              <a:t>Ruolo</a:t>
            </a:r>
            <a:r>
              <a:rPr lang="it-IT" dirty="0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Amministratori delegati</a:t>
            </a:r>
            <a:endParaRPr lang="it-IT" dirty="0">
              <a:solidFill>
                <a:srgbClr val="00B05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pPr indent="0" algn="just">
              <a:buNone/>
            </a:pPr>
            <a:r>
              <a:rPr lang="it-IT" dirty="0" smtClean="0">
                <a:latin typeface="Corbel" pitchFamily="34" charset="0"/>
                <a:cs typeface="Gisha" pitchFamily="34" charset="-79"/>
              </a:rPr>
              <a:t>L'</a:t>
            </a:r>
            <a:r>
              <a:rPr lang="it-IT" b="1" dirty="0" smtClean="0">
                <a:latin typeface="Corbel" pitchFamily="34" charset="0"/>
                <a:cs typeface="Gisha" pitchFamily="34" charset="-79"/>
              </a:rPr>
              <a:t>amministratore delegato</a:t>
            </a:r>
            <a:r>
              <a:rPr lang="it-IT" dirty="0" smtClean="0">
                <a:latin typeface="Corbel" pitchFamily="34" charset="0"/>
                <a:cs typeface="Gisha" pitchFamily="34" charset="-79"/>
              </a:rPr>
              <a:t> è un componente del consiglio di amministrazione di una società per azioni o altra azienda organizzata in modo analogo, al quale il </a:t>
            </a:r>
            <a:r>
              <a:rPr lang="it-IT" b="1" dirty="0" smtClean="0">
                <a:latin typeface="Corbel" pitchFamily="34" charset="0"/>
                <a:cs typeface="Gisha" pitchFamily="34" charset="-79"/>
              </a:rPr>
              <a:t>consiglio</a:t>
            </a:r>
            <a:r>
              <a:rPr lang="it-IT" dirty="0" smtClean="0">
                <a:latin typeface="Corbel" pitchFamily="34" charset="0"/>
                <a:cs typeface="Gisha" pitchFamily="34" charset="-79"/>
              </a:rPr>
              <a:t> stesso ha </a:t>
            </a:r>
            <a:r>
              <a:rPr lang="it-IT" b="1" dirty="0" smtClean="0">
                <a:latin typeface="Corbel" pitchFamily="34" charset="0"/>
                <a:cs typeface="Gisha" pitchFamily="34" charset="-79"/>
              </a:rPr>
              <a:t>delegato propri poteri</a:t>
            </a:r>
            <a:r>
              <a:rPr lang="it-IT" dirty="0" smtClean="0">
                <a:latin typeface="Corbel" pitchFamily="34" charset="0"/>
                <a:cs typeface="Gisha" pitchFamily="34" charset="-79"/>
              </a:rPr>
              <a:t>.</a:t>
            </a:r>
          </a:p>
          <a:p>
            <a:pPr indent="0" algn="just">
              <a:buNone/>
            </a:pPr>
            <a:r>
              <a:rPr lang="it-IT" dirty="0" smtClean="0">
                <a:latin typeface="Corbel" pitchFamily="34" charset="0"/>
                <a:cs typeface="Gisha" pitchFamily="34" charset="-79"/>
              </a:rPr>
              <a:t>I suoi compiti sono:</a:t>
            </a:r>
          </a:p>
          <a:p>
            <a:pPr marL="514350" indent="0" algn="just">
              <a:buFont typeface="+mj-lt"/>
              <a:buAutoNum type="arabicPeriod"/>
            </a:pPr>
            <a:r>
              <a:rPr lang="it-IT" dirty="0" smtClean="0">
                <a:latin typeface="Corbel" pitchFamily="34" charset="0"/>
                <a:cs typeface="Gisha" pitchFamily="34" charset="-79"/>
              </a:rPr>
              <a:t> </a:t>
            </a:r>
            <a:r>
              <a:rPr lang="it-IT" b="1" dirty="0" smtClean="0">
                <a:latin typeface="Corbel" pitchFamily="34" charset="0"/>
                <a:cs typeface="Gisha" pitchFamily="34" charset="-79"/>
              </a:rPr>
              <a:t>valutare l'adeguatezza</a:t>
            </a:r>
            <a:r>
              <a:rPr lang="it-IT" dirty="0" smtClean="0">
                <a:latin typeface="Corbel" pitchFamily="34" charset="0"/>
                <a:cs typeface="Gisha" pitchFamily="34" charset="-79"/>
              </a:rPr>
              <a:t> dell'assetto organizzativo, amministrativo e contabile della società; </a:t>
            </a:r>
          </a:p>
          <a:p>
            <a:pPr marL="514350" indent="0" algn="just">
              <a:buFont typeface="+mj-lt"/>
              <a:buAutoNum type="arabicPeriod"/>
            </a:pPr>
            <a:r>
              <a:rPr lang="it-IT" dirty="0" smtClean="0">
                <a:latin typeface="Corbel" pitchFamily="34" charset="0"/>
                <a:cs typeface="Gisha" pitchFamily="34" charset="-79"/>
              </a:rPr>
              <a:t> </a:t>
            </a:r>
            <a:r>
              <a:rPr lang="it-IT" b="1" dirty="0" smtClean="0">
                <a:latin typeface="Corbel" pitchFamily="34" charset="0"/>
                <a:cs typeface="Gisha" pitchFamily="34" charset="-79"/>
              </a:rPr>
              <a:t>esaminare i piani strategici</a:t>
            </a:r>
            <a:r>
              <a:rPr lang="it-IT" dirty="0" smtClean="0">
                <a:latin typeface="Corbel" pitchFamily="34" charset="0"/>
                <a:cs typeface="Gisha" pitchFamily="34" charset="-79"/>
              </a:rPr>
              <a:t>, industriali e finanziari della società, se predisposti; </a:t>
            </a:r>
          </a:p>
          <a:p>
            <a:pPr marL="514350" indent="0" algn="just">
              <a:buFont typeface="+mj-lt"/>
              <a:buAutoNum type="arabicPeriod"/>
            </a:pPr>
            <a:r>
              <a:rPr lang="it-IT" dirty="0" smtClean="0">
                <a:latin typeface="Corbel" pitchFamily="34" charset="0"/>
                <a:cs typeface="Gisha" pitchFamily="34" charset="-79"/>
              </a:rPr>
              <a:t> </a:t>
            </a:r>
            <a:r>
              <a:rPr lang="it-IT" b="1" dirty="0" smtClean="0">
                <a:latin typeface="Corbel" pitchFamily="34" charset="0"/>
                <a:cs typeface="Gisha" pitchFamily="34" charset="-79"/>
              </a:rPr>
              <a:t>valutare</a:t>
            </a:r>
            <a:r>
              <a:rPr lang="it-IT" dirty="0" smtClean="0">
                <a:latin typeface="Corbel" pitchFamily="34" charset="0"/>
                <a:cs typeface="Gisha" pitchFamily="34" charset="-79"/>
              </a:rPr>
              <a:t>, sulla base della relazione degli organi delegati, il generale </a:t>
            </a:r>
            <a:r>
              <a:rPr lang="it-IT" b="1" dirty="0" smtClean="0">
                <a:latin typeface="Corbel" pitchFamily="34" charset="0"/>
                <a:cs typeface="Gisha" pitchFamily="34" charset="-79"/>
              </a:rPr>
              <a:t>andamento della gestione</a:t>
            </a:r>
            <a:r>
              <a:rPr lang="it-IT" dirty="0" smtClean="0">
                <a:latin typeface="Corbel" pitchFamily="34" charset="0"/>
                <a:cs typeface="Gisha" pitchFamily="34" charset="-79"/>
              </a:rPr>
              <a:t>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691680" y="2780928"/>
            <a:ext cx="6120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itchFamily="34" charset="0"/>
              </a:rPr>
              <a:t>Chi prende di fatto le decisioni </a:t>
            </a:r>
            <a:r>
              <a:rPr lang="it-IT" sz="4000" dirty="0" err="1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itchFamily="34" charset="0"/>
              </a:rPr>
              <a:t>piú</a:t>
            </a:r>
            <a:r>
              <a:rPr lang="it-IT" sz="4000" dirty="0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itchFamily="34" charset="0"/>
              </a:rPr>
              <a:t> importanti?</a:t>
            </a:r>
            <a:endParaRPr lang="it-IT" sz="4000" dirty="0">
              <a:solidFill>
                <a:srgbClr val="00B05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rbel" pitchFamily="34" charset="0"/>
            </a:endParaRPr>
          </a:p>
        </p:txBody>
      </p:sp>
    </p:spTree>
  </p:cSld>
  <p:clrMapOvr>
    <a:masterClrMapping/>
  </p:clrMapOvr>
  <p:transition advClick="0" advTm="10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10" presetClass="exit" presetSubtype="0" fill="hold" grpId="1" nodeType="after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4000"/>
                            </p:stCondLst>
                            <p:childTnLst>
                              <p:par>
                                <p:cTn id="5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0"/>
                            </p:stCondLst>
                            <p:childTnLst>
                              <p:par>
                                <p:cTn id="6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6000"/>
                            </p:stCondLst>
                            <p:childTnLst>
                              <p:par>
                                <p:cTn id="6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7000"/>
                            </p:stCondLst>
                            <p:childTnLst>
                              <p:par>
                                <p:cTn id="6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uiExpand="1" build="p"/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>
                <a:solidFill>
                  <a:srgbClr val="E72707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itchFamily="34" charset="0"/>
              </a:rPr>
              <a:t>Quali sono i suoi nuovi obiettivi?</a:t>
            </a:r>
            <a:endParaRPr lang="it-IT" dirty="0">
              <a:solidFill>
                <a:srgbClr val="E72707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rbe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it-IT" sz="2550" dirty="0" smtClean="0">
                <a:latin typeface="Corbel" pitchFamily="34" charset="0"/>
              </a:rPr>
              <a:t>La nuova impresa industriale, ora, focalizza la sua </a:t>
            </a:r>
            <a:r>
              <a:rPr lang="it-IT" sz="2550" dirty="0" err="1" smtClean="0">
                <a:latin typeface="Corbel" pitchFamily="34" charset="0"/>
              </a:rPr>
              <a:t>attivitá</a:t>
            </a:r>
            <a:r>
              <a:rPr lang="it-IT" sz="2550" dirty="0" smtClean="0">
                <a:latin typeface="Corbel" pitchFamily="34" charset="0"/>
              </a:rPr>
              <a:t> su aspetti diversi dal passato: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550" dirty="0" smtClean="0">
                <a:latin typeface="Corbel" pitchFamily="34" charset="0"/>
              </a:rPr>
              <a:t> </a:t>
            </a:r>
            <a:r>
              <a:rPr lang="it-IT" sz="2550" b="1" dirty="0" smtClean="0">
                <a:latin typeface="Corbel" pitchFamily="34" charset="0"/>
              </a:rPr>
              <a:t>Aumento del fatturato</a:t>
            </a:r>
            <a:r>
              <a:rPr lang="it-IT" sz="2550" dirty="0" smtClean="0">
                <a:latin typeface="Corbel" pitchFamily="34" charset="0"/>
              </a:rPr>
              <a:t> per aumentare quote di        mercato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550" dirty="0" smtClean="0">
                <a:latin typeface="Corbel" pitchFamily="34" charset="0"/>
              </a:rPr>
              <a:t> Aumento del </a:t>
            </a:r>
            <a:r>
              <a:rPr lang="it-IT" sz="2550" b="1" dirty="0" smtClean="0">
                <a:latin typeface="Corbel" pitchFamily="34" charset="0"/>
              </a:rPr>
              <a:t>livello di innovazione tecnologica </a:t>
            </a:r>
            <a:r>
              <a:rPr lang="it-IT" sz="2550" dirty="0" smtClean="0">
                <a:latin typeface="Corbel" pitchFamily="34" charset="0"/>
              </a:rPr>
              <a:t>per    economie di scala (diminuzione costi)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550" dirty="0" smtClean="0">
                <a:latin typeface="Corbel" pitchFamily="34" charset="0"/>
              </a:rPr>
              <a:t> </a:t>
            </a:r>
            <a:r>
              <a:rPr lang="it-IT" sz="2550" b="1" dirty="0" smtClean="0">
                <a:latin typeface="Corbel" pitchFamily="34" charset="0"/>
              </a:rPr>
              <a:t>Entrata in nuovi mercati </a:t>
            </a:r>
            <a:r>
              <a:rPr lang="it-IT" sz="2550" dirty="0" smtClean="0">
                <a:latin typeface="Corbel" pitchFamily="34" charset="0"/>
              </a:rPr>
              <a:t>magari anche internazionali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550" dirty="0" smtClean="0">
                <a:latin typeface="Corbel" pitchFamily="34" charset="0"/>
              </a:rPr>
              <a:t> </a:t>
            </a:r>
            <a:r>
              <a:rPr lang="it-IT" sz="2550" b="1" dirty="0" smtClean="0">
                <a:latin typeface="Corbel" pitchFamily="34" charset="0"/>
              </a:rPr>
              <a:t>Massimizzazione dei profitti</a:t>
            </a:r>
            <a:r>
              <a:rPr lang="it-IT" sz="2550" dirty="0" smtClean="0">
                <a:latin typeface="Corbel" pitchFamily="34" charset="0"/>
              </a:rPr>
              <a:t> con la politica “prezzi    bassi e bassi profitti” nel breve periodo per eliminare la</a:t>
            </a:r>
            <a:r>
              <a:rPr lang="it-IT" sz="2550" dirty="0" smtClean="0">
                <a:solidFill>
                  <a:srgbClr val="FF0000"/>
                </a:solidFill>
                <a:latin typeface="Corbel" pitchFamily="34" charset="0"/>
              </a:rPr>
              <a:t> </a:t>
            </a:r>
            <a:r>
              <a:rPr lang="it-IT" sz="2550" dirty="0" smtClean="0">
                <a:latin typeface="Corbel" pitchFamily="34" charset="0"/>
              </a:rPr>
              <a:t>concorrenza e sfruttare la maggiore domanda per alzare i prezzi e aumentare </a:t>
            </a:r>
            <a:r>
              <a:rPr lang="it-IT" sz="2550" dirty="0" err="1" smtClean="0">
                <a:latin typeface="Corbel" pitchFamily="34" charset="0"/>
              </a:rPr>
              <a:t>cosí</a:t>
            </a:r>
            <a:r>
              <a:rPr lang="it-IT" sz="2550" dirty="0" smtClean="0">
                <a:latin typeface="Corbel" pitchFamily="34" charset="0"/>
              </a:rPr>
              <a:t> il guadagno nel lungo periodo</a:t>
            </a:r>
            <a:endParaRPr lang="it-IT" sz="2550" dirty="0">
              <a:latin typeface="Corbel" pitchFamily="34" charset="0"/>
            </a:endParaRPr>
          </a:p>
        </p:txBody>
      </p:sp>
    </p:spTree>
  </p:cSld>
  <p:clrMapOvr>
    <a:masterClrMapping/>
  </p:clrMapOvr>
  <p:transition advClick="0" advTm="10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0" presetClass="exit" presetSubtype="0" fill="hold" grpId="1" nodeType="after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3500"/>
                            </p:stCondLst>
                            <p:childTnLst>
                              <p:par>
                                <p:cTn id="5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000"/>
                            </p:stCondLst>
                            <p:childTnLst>
                              <p:par>
                                <p:cTn id="5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4500"/>
                            </p:stCondLst>
                            <p:childTnLst>
                              <p:par>
                                <p:cTn id="5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0"/>
                            </p:stCondLst>
                            <p:childTnLst>
                              <p:par>
                                <p:cTn id="6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uiExpand="1" build="p"/>
      <p:bldP spid="3" grpId="1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dirty="0" smtClean="0"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itchFamily="34" charset="0"/>
              </a:rPr>
              <a:t>Sviluppo di</a:t>
            </a:r>
            <a:r>
              <a:rPr lang="it-IT" dirty="0" smtClean="0"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itchFamily="34" charset="0"/>
              </a:rPr>
              <a:t> </a:t>
            </a:r>
            <a:r>
              <a:rPr lang="it-IT" dirty="0" smtClean="0">
                <a:solidFill>
                  <a:schemeClr val="accent6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itchFamily="34" charset="0"/>
              </a:rPr>
              <a:t>nuove tecniche aziendali</a:t>
            </a:r>
            <a:endParaRPr lang="it-IT" dirty="0">
              <a:solidFill>
                <a:schemeClr val="accent6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rbe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it-IT" sz="2500" dirty="0" smtClean="0">
                <a:latin typeface="Corbel" pitchFamily="34" charset="0"/>
                <a:cs typeface="Gisha" pitchFamily="34" charset="-79"/>
              </a:rPr>
              <a:t>La moderna impresa ha adottato tecniche aziendali innovative che le permettono di incrementare le vendite e rendere </a:t>
            </a:r>
            <a:r>
              <a:rPr lang="it-IT" sz="2500" dirty="0" err="1" smtClean="0">
                <a:latin typeface="Corbel" pitchFamily="34" charset="0"/>
                <a:cs typeface="Gisha" pitchFamily="34" charset="-79"/>
              </a:rPr>
              <a:t>piú</a:t>
            </a:r>
            <a:r>
              <a:rPr lang="it-IT" sz="2500" dirty="0" smtClean="0">
                <a:latin typeface="Corbel" pitchFamily="34" charset="0"/>
                <a:cs typeface="Gisha" pitchFamily="34" charset="-79"/>
              </a:rPr>
              <a:t> famosi il prodotto e la marca.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500" b="1" dirty="0" err="1" smtClean="0">
                <a:latin typeface="Corbel" pitchFamily="34" charset="0"/>
                <a:cs typeface="Gisha" pitchFamily="34" charset="-79"/>
              </a:rPr>
              <a:t>Pubblicitá</a:t>
            </a:r>
            <a:r>
              <a:rPr lang="it-IT" sz="2500" b="1" dirty="0" smtClean="0">
                <a:latin typeface="Corbel" pitchFamily="34" charset="0"/>
                <a:cs typeface="Gisha" pitchFamily="34" charset="-79"/>
              </a:rPr>
              <a:t> e pubbliche relazioni</a:t>
            </a:r>
            <a:r>
              <a:rPr lang="it-IT" sz="2500" dirty="0" smtClean="0">
                <a:latin typeface="Corbel" pitchFamily="34" charset="0"/>
                <a:cs typeface="Gisha" pitchFamily="34" charset="-79"/>
              </a:rPr>
              <a:t>, sono continue dimostrazioni della </a:t>
            </a:r>
            <a:r>
              <a:rPr lang="it-IT" sz="2500" dirty="0" err="1" smtClean="0">
                <a:latin typeface="Corbel" pitchFamily="34" charset="0"/>
                <a:cs typeface="Gisha" pitchFamily="34" charset="-79"/>
              </a:rPr>
              <a:t>volontá</a:t>
            </a:r>
            <a:r>
              <a:rPr lang="it-IT" sz="2500" dirty="0" smtClean="0">
                <a:latin typeface="Corbel" pitchFamily="34" charset="0"/>
                <a:cs typeface="Gisha" pitchFamily="34" charset="-79"/>
              </a:rPr>
              <a:t> di mostrare al mondo la propria </a:t>
            </a:r>
            <a:r>
              <a:rPr lang="it-IT" sz="2500" dirty="0" err="1" smtClean="0">
                <a:latin typeface="Corbel" pitchFamily="34" charset="0"/>
                <a:cs typeface="Gisha" pitchFamily="34" charset="-79"/>
              </a:rPr>
              <a:t>serietá</a:t>
            </a:r>
            <a:r>
              <a:rPr lang="it-IT" sz="2500" dirty="0" smtClean="0">
                <a:latin typeface="Corbel" pitchFamily="34" charset="0"/>
                <a:cs typeface="Gisha" pitchFamily="34" charset="-79"/>
              </a:rPr>
              <a:t> e il proprio impegno quotidiano di assicurare </a:t>
            </a:r>
            <a:r>
              <a:rPr lang="it-IT" sz="2500" dirty="0" err="1" smtClean="0">
                <a:latin typeface="Corbel" pitchFamily="34" charset="0"/>
                <a:cs typeface="Gisha" pitchFamily="34" charset="-79"/>
              </a:rPr>
              <a:t>qualitá</a:t>
            </a:r>
            <a:endParaRPr lang="it-IT" sz="2500" dirty="0">
              <a:latin typeface="Corbel" pitchFamily="34" charset="0"/>
              <a:cs typeface="Gisha" pitchFamily="34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500" b="1" dirty="0" smtClean="0">
                <a:latin typeface="Corbel" pitchFamily="34" charset="0"/>
                <a:cs typeface="Gisha" pitchFamily="34" charset="-79"/>
              </a:rPr>
              <a:t>Marketing</a:t>
            </a:r>
            <a:r>
              <a:rPr lang="it-IT" sz="2500" dirty="0" smtClean="0">
                <a:latin typeface="Corbel" pitchFamily="34" charset="0"/>
                <a:cs typeface="Gisha" pitchFamily="34" charset="-79"/>
              </a:rPr>
              <a:t>, analisi del mercato che permette di individuare le nuove tendenze e indirizza  produzione e gestione aziendale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500" b="1" dirty="0" smtClean="0">
                <a:latin typeface="Corbel" pitchFamily="34" charset="0"/>
                <a:cs typeface="Gisha" pitchFamily="34" charset="-79"/>
              </a:rPr>
              <a:t>Vendite e distribuzione</a:t>
            </a:r>
            <a:r>
              <a:rPr lang="it-IT" sz="2500" dirty="0" smtClean="0">
                <a:latin typeface="Corbel" pitchFamily="34" charset="0"/>
                <a:cs typeface="Gisha" pitchFamily="34" charset="-79"/>
              </a:rPr>
              <a:t> attraverso una fitta rete di punti vendita, canali distributivi alternativi e uso di lavoratori autonomi (agenti o rappresentanti)</a:t>
            </a:r>
            <a:endParaRPr lang="it-IT" sz="2500" dirty="0">
              <a:latin typeface="Corbel" pitchFamily="34" charset="0"/>
              <a:cs typeface="Gisha" pitchFamily="34" charset="-79"/>
            </a:endParaRPr>
          </a:p>
        </p:txBody>
      </p:sp>
    </p:spTree>
  </p:cSld>
  <p:clrMapOvr>
    <a:masterClrMapping/>
  </p:clrMapOvr>
  <p:transition advClick="0" advTm="10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1" nodeType="withEffect">
                                  <p:stCondLst>
                                    <p:cond delay="14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8500"/>
                            </p:stCondLst>
                            <p:childTnLst>
                              <p:par>
                                <p:cTn id="44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9000"/>
                            </p:stCondLst>
                            <p:childTnLst>
                              <p:par>
                                <p:cTn id="49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9500"/>
                            </p:stCondLst>
                            <p:childTnLst>
                              <p:par>
                                <p:cTn id="54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0"/>
                            </p:stCondLst>
                            <p:childTnLst>
                              <p:par>
                                <p:cTn id="59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uiExpand="1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marche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2348880"/>
            <a:ext cx="3130025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>
                <a:solidFill>
                  <a:srgbClr val="0070C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itchFamily="34" charset="0"/>
              </a:rPr>
              <a:t>Multinazionali</a:t>
            </a:r>
            <a:endParaRPr lang="it-IT" dirty="0">
              <a:solidFill>
                <a:srgbClr val="0070C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rbe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1900807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it-IT" sz="2800" dirty="0" smtClean="0">
                <a:latin typeface="Corbel" pitchFamily="34" charset="0"/>
                <a:cs typeface="Gisha" pitchFamily="34" charset="-79"/>
              </a:rPr>
              <a:t>Le imprese multinazionali sono quelle che svolgono la loro </a:t>
            </a:r>
            <a:r>
              <a:rPr lang="it-IT" sz="2800" dirty="0" err="1" smtClean="0">
                <a:latin typeface="Corbel" pitchFamily="34" charset="0"/>
                <a:cs typeface="Gisha" pitchFamily="34" charset="-79"/>
              </a:rPr>
              <a:t>attivitá</a:t>
            </a:r>
            <a:r>
              <a:rPr lang="it-IT" sz="2800" dirty="0" smtClean="0">
                <a:latin typeface="Corbel" pitchFamily="34" charset="0"/>
                <a:cs typeface="Gisha" pitchFamily="34" charset="-79"/>
              </a:rPr>
              <a:t> in </a:t>
            </a:r>
            <a:r>
              <a:rPr lang="it-IT" sz="2800" dirty="0" err="1" smtClean="0">
                <a:latin typeface="Corbel" pitchFamily="34" charset="0"/>
                <a:cs typeface="Gisha" pitchFamily="34" charset="-79"/>
              </a:rPr>
              <a:t>piú</a:t>
            </a:r>
            <a:r>
              <a:rPr lang="it-IT" sz="2800" dirty="0" smtClean="0">
                <a:latin typeface="Corbel" pitchFamily="34" charset="0"/>
                <a:cs typeface="Gisha" pitchFamily="34" charset="-79"/>
              </a:rPr>
              <a:t> Stati. La loro diffusione è stata favorita da diversi fattori: </a:t>
            </a:r>
            <a:endParaRPr lang="it-IT" sz="2800" dirty="0">
              <a:latin typeface="Corbel" pitchFamily="34" charset="0"/>
              <a:cs typeface="Gisha" pitchFamily="34" charset="-79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83568" y="2852936"/>
            <a:ext cx="55446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2200" dirty="0" smtClean="0">
                <a:latin typeface="Corbel" pitchFamily="34" charset="0"/>
                <a:cs typeface="Gisha" pitchFamily="34" charset="-79"/>
              </a:rPr>
              <a:t>Liberalizzazione del commercio internazionale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200" dirty="0" smtClean="0">
                <a:latin typeface="Corbel" pitchFamily="34" charset="0"/>
                <a:cs typeface="Gisha" pitchFamily="34" charset="-79"/>
              </a:rPr>
              <a:t>Tendenza delle grandi imprese oligopolistiche a entrare in nuovi mercati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200" dirty="0" smtClean="0">
                <a:latin typeface="Corbel" pitchFamily="34" charset="0"/>
                <a:cs typeface="Gisha" pitchFamily="34" charset="-79"/>
              </a:rPr>
              <a:t>Innovazioni tecnologiche che hanno abbattuto costi medi con economie di scala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200" dirty="0" smtClean="0">
                <a:latin typeface="Corbel" pitchFamily="34" charset="0"/>
                <a:cs typeface="Gisha" pitchFamily="34" charset="-79"/>
              </a:rPr>
              <a:t>Concentrazione di capitali nelle mani delle grandi </a:t>
            </a:r>
            <a:r>
              <a:rPr lang="it-IT" sz="2200" dirty="0" err="1" smtClean="0">
                <a:latin typeface="Corbel" pitchFamily="34" charset="0"/>
                <a:cs typeface="Gisha" pitchFamily="34" charset="-79"/>
              </a:rPr>
              <a:t>societá</a:t>
            </a:r>
            <a:r>
              <a:rPr lang="it-IT" sz="2200" dirty="0" smtClean="0">
                <a:latin typeface="Corbel" pitchFamily="34" charset="0"/>
                <a:cs typeface="Gisha" pitchFamily="34" charset="-79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200" dirty="0" smtClean="0">
                <a:latin typeface="Corbel" pitchFamily="34" charset="0"/>
                <a:cs typeface="Gisha" pitchFamily="34" charset="-79"/>
              </a:rPr>
              <a:t>Liberalizzazione dei movimenti di capitali</a:t>
            </a:r>
            <a:endParaRPr lang="it-IT" sz="2200" dirty="0">
              <a:latin typeface="Corbel" pitchFamily="34" charset="0"/>
              <a:cs typeface="Gisha" pitchFamily="34" charset="-79"/>
            </a:endParaRPr>
          </a:p>
        </p:txBody>
      </p:sp>
    </p:spTree>
  </p:cSld>
  <p:clrMapOvr>
    <a:masterClrMapping/>
  </p:clrMapOvr>
  <p:transition advClick="0" advTm="10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00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33CC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Come </a:t>
            </a:r>
            <a:r>
              <a:rPr lang="it-IT" sz="4000" dirty="0" smtClean="0">
                <a:solidFill>
                  <a:srgbClr val="33CC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itchFamily="34" charset="0"/>
              </a:rPr>
              <a:t>funzionano</a:t>
            </a:r>
            <a:r>
              <a:rPr lang="it-IT" dirty="0" smtClean="0">
                <a:solidFill>
                  <a:srgbClr val="33CC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?</a:t>
            </a:r>
            <a:endParaRPr lang="it-IT" dirty="0">
              <a:solidFill>
                <a:srgbClr val="33CCFF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indent="0" algn="ctr">
              <a:lnSpc>
                <a:spcPct val="110000"/>
              </a:lnSpc>
              <a:buNone/>
            </a:pPr>
            <a:r>
              <a:rPr lang="it-IT" sz="2800" dirty="0" smtClean="0">
                <a:latin typeface="Gisha" pitchFamily="34" charset="-79"/>
                <a:cs typeface="Gisha" pitchFamily="34" charset="-79"/>
              </a:rPr>
              <a:t>Le imprese multinazionali hanno la </a:t>
            </a:r>
            <a:br>
              <a:rPr lang="it-IT" sz="2800" dirty="0" smtClean="0">
                <a:latin typeface="Gisha" pitchFamily="34" charset="-79"/>
                <a:cs typeface="Gisha" pitchFamily="34" charset="-79"/>
              </a:rPr>
            </a:br>
            <a:r>
              <a:rPr lang="it-IT" sz="2800" dirty="0" smtClean="0">
                <a:latin typeface="Gisha" pitchFamily="34" charset="-79"/>
                <a:cs typeface="Gisha" pitchFamily="34" charset="-79"/>
              </a:rPr>
              <a:t>struttura di Holding. Infatti la capogruppo </a:t>
            </a:r>
            <a:br>
              <a:rPr lang="it-IT" sz="2800" dirty="0" smtClean="0">
                <a:latin typeface="Gisha" pitchFamily="34" charset="-79"/>
                <a:cs typeface="Gisha" pitchFamily="34" charset="-79"/>
              </a:rPr>
            </a:br>
            <a:r>
              <a:rPr lang="it-IT" sz="2800" dirty="0" smtClean="0">
                <a:latin typeface="Gisha" pitchFamily="34" charset="-79"/>
                <a:cs typeface="Gisha" pitchFamily="34" charset="-79"/>
              </a:rPr>
              <a:t>controlla attraverso il </a:t>
            </a:r>
            <a:r>
              <a:rPr lang="it-IT" sz="2800" b="1" dirty="0" smtClean="0">
                <a:latin typeface="Gisha" pitchFamily="34" charset="-79"/>
                <a:cs typeface="Gisha" pitchFamily="34" charset="-79"/>
              </a:rPr>
              <a:t>sistema</a:t>
            </a:r>
            <a:r>
              <a:rPr lang="it-IT" sz="2800" dirty="0" smtClean="0">
                <a:latin typeface="Gisha" pitchFamily="34" charset="-79"/>
                <a:cs typeface="Gisha" pitchFamily="34" charset="-79"/>
              </a:rPr>
              <a:t> delle </a:t>
            </a:r>
            <a:br>
              <a:rPr lang="it-IT" sz="2800" dirty="0" smtClean="0">
                <a:latin typeface="Gisha" pitchFamily="34" charset="-79"/>
                <a:cs typeface="Gisha" pitchFamily="34" charset="-79"/>
              </a:rPr>
            </a:br>
            <a:r>
              <a:rPr lang="it-IT" sz="2800" b="1" dirty="0" smtClean="0">
                <a:latin typeface="Gisha" pitchFamily="34" charset="-79"/>
                <a:cs typeface="Gisha" pitchFamily="34" charset="-79"/>
              </a:rPr>
              <a:t>partecipazioni azionarie </a:t>
            </a:r>
            <a:r>
              <a:rPr lang="it-IT" sz="2800" dirty="0" smtClean="0">
                <a:latin typeface="Gisha" pitchFamily="34" charset="-79"/>
                <a:cs typeface="Gisha" pitchFamily="34" charset="-79"/>
              </a:rPr>
              <a:t>un certo numero di </a:t>
            </a:r>
            <a:r>
              <a:rPr lang="it-IT" sz="2800" dirty="0" err="1" smtClean="0">
                <a:latin typeface="Gisha" pitchFamily="34" charset="-79"/>
                <a:cs typeface="Gisha" pitchFamily="34" charset="-79"/>
              </a:rPr>
              <a:t>societá</a:t>
            </a:r>
            <a:r>
              <a:rPr lang="it-IT" sz="2800" dirty="0" smtClean="0">
                <a:latin typeface="Gisha" pitchFamily="34" charset="-79"/>
                <a:cs typeface="Gisha" pitchFamily="34" charset="-79"/>
              </a:rPr>
              <a:t> subordinate che varia in base al numero dei mercati esteri in cui il gruppo svolge la sua </a:t>
            </a:r>
            <a:r>
              <a:rPr lang="it-IT" sz="2800" dirty="0" err="1" smtClean="0">
                <a:latin typeface="Gisha" pitchFamily="34" charset="-79"/>
                <a:cs typeface="Gisha" pitchFamily="34" charset="-79"/>
              </a:rPr>
              <a:t>attivitá</a:t>
            </a:r>
            <a:r>
              <a:rPr lang="it-IT" sz="2800" dirty="0" smtClean="0">
                <a:latin typeface="Gisha" pitchFamily="34" charset="-79"/>
                <a:cs typeface="Gisha" pitchFamily="34" charset="-79"/>
              </a:rPr>
              <a:t>.</a:t>
            </a:r>
            <a:br>
              <a:rPr lang="it-IT" sz="2800" dirty="0" smtClean="0">
                <a:latin typeface="Gisha" pitchFamily="34" charset="-79"/>
                <a:cs typeface="Gisha" pitchFamily="34" charset="-79"/>
              </a:rPr>
            </a:br>
            <a:r>
              <a:rPr lang="it-IT" sz="2800" dirty="0" smtClean="0">
                <a:latin typeface="Gisha" pitchFamily="34" charset="-79"/>
                <a:cs typeface="Gisha" pitchFamily="34" charset="-79"/>
              </a:rPr>
              <a:t>Tutte le </a:t>
            </a:r>
            <a:r>
              <a:rPr lang="it-IT" sz="2800" dirty="0" err="1" smtClean="0">
                <a:latin typeface="Gisha" pitchFamily="34" charset="-79"/>
                <a:cs typeface="Gisha" pitchFamily="34" charset="-79"/>
              </a:rPr>
              <a:t>unitá</a:t>
            </a:r>
            <a:r>
              <a:rPr lang="it-IT" sz="2800" dirty="0" smtClean="0">
                <a:latin typeface="Gisha" pitchFamily="34" charset="-79"/>
                <a:cs typeface="Gisha" pitchFamily="34" charset="-79"/>
              </a:rPr>
              <a:t> del gruppo godono della </a:t>
            </a:r>
            <a:r>
              <a:rPr lang="it-IT" sz="2800" b="1" dirty="0" err="1" smtClean="0">
                <a:latin typeface="Gisha" pitchFamily="34" charset="-79"/>
                <a:cs typeface="Gisha" pitchFamily="34" charset="-79"/>
              </a:rPr>
              <a:t>responsabilitá</a:t>
            </a:r>
            <a:r>
              <a:rPr lang="it-IT" sz="2800" b="1" dirty="0" smtClean="0">
                <a:latin typeface="Gisha" pitchFamily="34" charset="-79"/>
                <a:cs typeface="Gisha" pitchFamily="34" charset="-79"/>
              </a:rPr>
              <a:t> limitata</a:t>
            </a:r>
            <a:r>
              <a:rPr lang="it-IT" sz="2800" dirty="0" smtClean="0">
                <a:latin typeface="Gisha" pitchFamily="34" charset="-79"/>
                <a:cs typeface="Gisha" pitchFamily="34" charset="-79"/>
              </a:rPr>
              <a:t>, quindi esse risponderanno dei </a:t>
            </a:r>
            <a:r>
              <a:rPr lang="it-IT" sz="2800" b="1" dirty="0" smtClean="0">
                <a:latin typeface="Gisha" pitchFamily="34" charset="-79"/>
                <a:cs typeface="Gisha" pitchFamily="34" charset="-79"/>
              </a:rPr>
              <a:t>debiti sociali </a:t>
            </a:r>
            <a:r>
              <a:rPr lang="it-IT" sz="2800" dirty="0" smtClean="0">
                <a:latin typeface="Gisha" pitchFamily="34" charset="-79"/>
                <a:cs typeface="Gisha" pitchFamily="34" charset="-79"/>
              </a:rPr>
              <a:t/>
            </a:r>
            <a:br>
              <a:rPr lang="it-IT" sz="2800" dirty="0" smtClean="0">
                <a:latin typeface="Gisha" pitchFamily="34" charset="-79"/>
                <a:cs typeface="Gisha" pitchFamily="34" charset="-79"/>
              </a:rPr>
            </a:br>
            <a:r>
              <a:rPr lang="it-IT" sz="2800" dirty="0" smtClean="0">
                <a:latin typeface="Gisha" pitchFamily="34" charset="-79"/>
                <a:cs typeface="Gisha" pitchFamily="34" charset="-79"/>
              </a:rPr>
              <a:t>solamente nei limiti del loro patrimonio.</a:t>
            </a:r>
            <a:endParaRPr lang="it-IT" sz="2800" dirty="0">
              <a:latin typeface="Gisha" pitchFamily="34" charset="-79"/>
              <a:cs typeface="Gisha" pitchFamily="34" charset="-79"/>
            </a:endParaRPr>
          </a:p>
        </p:txBody>
      </p:sp>
    </p:spTree>
  </p:cSld>
  <p:clrMapOvr>
    <a:masterClrMapping/>
  </p:clrMapOvr>
  <p:transition advClick="0" advTm="10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xit" presetSubtype="4" fill="hold" grpId="1" nodeType="afterEffect">
                                  <p:stCondLst>
                                    <p:cond delay="14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9000"/>
                            </p:stCondLst>
                            <p:childTnLst>
                              <p:par>
                                <p:cTn id="1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37097411"/>
              </p:ext>
            </p:extLst>
          </p:nvPr>
        </p:nvGraphicFramePr>
        <p:xfrm>
          <a:off x="395536" y="1484784"/>
          <a:ext cx="842493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dirty="0" smtClean="0">
                <a:solidFill>
                  <a:srgbClr val="3366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itchFamily="34" charset="0"/>
              </a:rPr>
              <a:t>Funzione sociale delle multinazionali: portano benefici o creano disuguaglianze? </a:t>
            </a:r>
            <a:endParaRPr lang="it-IT" dirty="0">
              <a:solidFill>
                <a:srgbClr val="3366CC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rbel" pitchFamily="34" charset="0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467544" y="26369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5200" dirty="0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anose="020B0503020204020204" pitchFamily="34" charset="0"/>
              </a:rPr>
              <a:t/>
            </a:r>
            <a:br>
              <a:rPr lang="it-IT" sz="5200" dirty="0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anose="020B0503020204020204" pitchFamily="34" charset="0"/>
              </a:rPr>
            </a:br>
            <a:r>
              <a:rPr lang="it-IT" sz="5200" dirty="0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anose="020B0503020204020204" pitchFamily="34" charset="0"/>
              </a:rPr>
              <a:t>Grazie per l’attenzione!</a:t>
            </a:r>
            <a:br>
              <a:rPr lang="it-IT" sz="5200" dirty="0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rbel" panose="020B0503020204020204" pitchFamily="34" charset="0"/>
              </a:rPr>
            </a:br>
            <a:endParaRPr lang="it-IT" sz="5200" dirty="0">
              <a:solidFill>
                <a:srgbClr val="00B05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rbel" panose="020B0503020204020204" pitchFamily="34" charset="0"/>
            </a:endParaRPr>
          </a:p>
        </p:txBody>
      </p:sp>
    </p:spTree>
  </p:cSld>
  <p:clrMapOvr>
    <a:masterClrMapping/>
  </p:clrMapOvr>
  <p:transition advClick="0" advTm="10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FF914B-9461-4F2F-891B-CC52A5F668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graphicEl>
                                              <a:dgm id="{CAFF914B-9461-4F2F-891B-CC52A5F668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CAFF914B-9461-4F2F-891B-CC52A5F668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CAFF914B-9461-4F2F-891B-CC52A5F668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dgm id="{CAFF914B-9461-4F2F-891B-CC52A5F668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3C325E-D05C-40F4-9D42-4CA77259A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graphicEl>
                                              <a:dgm id="{D33C325E-D05C-40F4-9D42-4CA77259A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D33C325E-D05C-40F4-9D42-4CA77259A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D33C325E-D05C-40F4-9D42-4CA77259A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D33C325E-D05C-40F4-9D42-4CA77259A9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4EAC8D-284F-49C2-8A9B-F9D4B88F2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564EAC8D-284F-49C2-8A9B-F9D4B88F2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564EAC8D-284F-49C2-8A9B-F9D4B88F2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564EAC8D-284F-49C2-8A9B-F9D4B88F2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graphicEl>
                                              <a:dgm id="{564EAC8D-284F-49C2-8A9B-F9D4B88F25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68CC83-6C50-45C1-ABED-F168519E20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3168CC83-6C50-45C1-ABED-F168519E20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3168CC83-6C50-45C1-ABED-F168519E20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3168CC83-6C50-45C1-ABED-F168519E20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3168CC83-6C50-45C1-ABED-F168519E20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xit" presetSubtype="0" fill="hold" grpId="1" nodeType="after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41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CAFF914B-9461-4F2F-891B-CC52A5F668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FF914B-9461-4F2F-891B-CC52A5F668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4">
                                            <p:graphicEl>
                                              <a:dgm id="{D33C325E-D05C-40F4-9D42-4CA77259A9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3C325E-D05C-40F4-9D42-4CA77259A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500"/>
                                        <p:tgtEl>
                                          <p:spTgt spid="4">
                                            <p:graphicEl>
                                              <a:dgm id="{564EAC8D-284F-49C2-8A9B-F9D4B88F25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4EAC8D-284F-49C2-8A9B-F9D4B88F2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4">
                                            <p:graphicEl>
                                              <a:dgm id="{3168CC83-6C50-45C1-ABED-F168519E20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68CC83-6C50-45C1-ABED-F168519E20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4" grpId="1" uiExpand="1">
        <p:bldSub>
          <a:bldDgm bld="one"/>
        </p:bldSub>
      </p:bldGraphic>
      <p:bldP spid="5" grpId="0"/>
      <p:bldP spid="5" grpId="1"/>
      <p:bldP spid="7" grpId="0"/>
      <p:bldP spid="7" grpId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</TotalTime>
  <Words>484</Words>
  <Application>Microsoft Office PowerPoint</Application>
  <PresentationFormat>Presentazione su schermo (4:3)</PresentationFormat>
  <Paragraphs>45</Paragraphs>
  <Slides>9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Alessandro Varnelli</vt:lpstr>
      <vt:lpstr>Presentazione Economia Politica</vt:lpstr>
      <vt:lpstr>Evoluzione dell’impresa moderna</vt:lpstr>
      <vt:lpstr>Ruolo Amministratori delegati</vt:lpstr>
      <vt:lpstr>Quali sono i suoi nuovi obiettivi?</vt:lpstr>
      <vt:lpstr>Sviluppo di nuove tecniche aziendali</vt:lpstr>
      <vt:lpstr>Multinazionali</vt:lpstr>
      <vt:lpstr>Come funzionano?</vt:lpstr>
      <vt:lpstr>Funzione sociale delle multinazionali: portano benefici o creano disuguaglianze?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La moderna impresa industriale </dc:title>
  <dc:creator>Alessandro Varnelli</dc:creator>
  <cp:lastModifiedBy>Mauro Zuccari</cp:lastModifiedBy>
  <cp:revision>69</cp:revision>
  <dcterms:created xsi:type="dcterms:W3CDTF">2015-05-30T16:59:21Z</dcterms:created>
  <dcterms:modified xsi:type="dcterms:W3CDTF">2015-10-21T00:15:18Z</dcterms:modified>
</cp:coreProperties>
</file>