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2.xml" ContentType="application/vnd.openxmlformats-officedocument.presentationml.notesSlide+xml"/>
  <Override PartName="/ppt/slides/slide79.xml" ContentType="application/vnd.openxmlformats-officedocument.presentationml.slide+xml"/>
  <Default Extension="doc" ContentType="application/msword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3"/>
  </p:notesMasterIdLst>
  <p:handoutMasterIdLst>
    <p:handoutMasterId r:id="rId84"/>
  </p:handoutMasterIdLst>
  <p:sldIdLst>
    <p:sldId id="287" r:id="rId2"/>
    <p:sldId id="307" r:id="rId3"/>
    <p:sldId id="652" r:id="rId4"/>
    <p:sldId id="309" r:id="rId5"/>
    <p:sldId id="310" r:id="rId6"/>
    <p:sldId id="377" r:id="rId7"/>
    <p:sldId id="313" r:id="rId8"/>
    <p:sldId id="379" r:id="rId9"/>
    <p:sldId id="705" r:id="rId10"/>
    <p:sldId id="694" r:id="rId11"/>
    <p:sldId id="695" r:id="rId12"/>
    <p:sldId id="320" r:id="rId13"/>
    <p:sldId id="693" r:id="rId14"/>
    <p:sldId id="635" r:id="rId15"/>
    <p:sldId id="323" r:id="rId16"/>
    <p:sldId id="603" r:id="rId17"/>
    <p:sldId id="707" r:id="rId18"/>
    <p:sldId id="748" r:id="rId19"/>
    <p:sldId id="325" r:id="rId20"/>
    <p:sldId id="708" r:id="rId21"/>
    <p:sldId id="619" r:id="rId22"/>
    <p:sldId id="620" r:id="rId23"/>
    <p:sldId id="700" r:id="rId24"/>
    <p:sldId id="776" r:id="rId25"/>
    <p:sldId id="768" r:id="rId26"/>
    <p:sldId id="769" r:id="rId27"/>
    <p:sldId id="720" r:id="rId28"/>
    <p:sldId id="721" r:id="rId29"/>
    <p:sldId id="722" r:id="rId30"/>
    <p:sldId id="723" r:id="rId31"/>
    <p:sldId id="724" r:id="rId32"/>
    <p:sldId id="725" r:id="rId33"/>
    <p:sldId id="750" r:id="rId34"/>
    <p:sldId id="727" r:id="rId35"/>
    <p:sldId id="719" r:id="rId36"/>
    <p:sldId id="326" r:id="rId37"/>
    <p:sldId id="508" r:id="rId38"/>
    <p:sldId id="573" r:id="rId39"/>
    <p:sldId id="599" r:id="rId40"/>
    <p:sldId id="600" r:id="rId41"/>
    <p:sldId id="614" r:id="rId42"/>
    <p:sldId id="618" r:id="rId43"/>
    <p:sldId id="622" r:id="rId44"/>
    <p:sldId id="668" r:id="rId45"/>
    <p:sldId id="678" r:id="rId46"/>
    <p:sldId id="681" r:id="rId47"/>
    <p:sldId id="682" r:id="rId48"/>
    <p:sldId id="735" r:id="rId49"/>
    <p:sldId id="717" r:id="rId50"/>
    <p:sldId id="772" r:id="rId51"/>
    <p:sldId id="771" r:id="rId52"/>
    <p:sldId id="657" r:id="rId53"/>
    <p:sldId id="658" r:id="rId54"/>
    <p:sldId id="659" r:id="rId55"/>
    <p:sldId id="660" r:id="rId56"/>
    <p:sldId id="487" r:id="rId57"/>
    <p:sldId id="645" r:id="rId58"/>
    <p:sldId id="741" r:id="rId59"/>
    <p:sldId id="742" r:id="rId60"/>
    <p:sldId id="743" r:id="rId61"/>
    <p:sldId id="744" r:id="rId62"/>
    <p:sldId id="718" r:id="rId63"/>
    <p:sldId id="356" r:id="rId64"/>
    <p:sldId id="749" r:id="rId65"/>
    <p:sldId id="687" r:id="rId66"/>
    <p:sldId id="688" r:id="rId67"/>
    <p:sldId id="357" r:id="rId68"/>
    <p:sldId id="358" r:id="rId69"/>
    <p:sldId id="689" r:id="rId70"/>
    <p:sldId id="690" r:id="rId71"/>
    <p:sldId id="360" r:id="rId72"/>
    <p:sldId id="361" r:id="rId73"/>
    <p:sldId id="691" r:id="rId74"/>
    <p:sldId id="362" r:id="rId75"/>
    <p:sldId id="363" r:id="rId76"/>
    <p:sldId id="364" r:id="rId77"/>
    <p:sldId id="352" r:id="rId78"/>
    <p:sldId id="460" r:id="rId79"/>
    <p:sldId id="517" r:id="rId80"/>
    <p:sldId id="571" r:id="rId81"/>
    <p:sldId id="572" r:id="rId82"/>
  </p:sldIdLst>
  <p:sldSz cx="9906000" cy="6858000" type="A4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Korinna BT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Korinna BT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Korinna BT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Korinna BT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Korinna BT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Korinna BT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Korinna BT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Korinna BT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Korinna BT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4627FF"/>
    <a:srgbClr val="FE0000"/>
    <a:srgbClr val="EC1600"/>
    <a:srgbClr val="FF1B41"/>
    <a:srgbClr val="B285FB"/>
    <a:srgbClr val="EEF1FE"/>
    <a:srgbClr val="996633"/>
    <a:srgbClr val="D0FB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8" y="54"/>
      </p:cViewPr>
      <p:guideLst>
        <p:guide orient="horz" pos="384"/>
        <p:guide pos="20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1723" y="-96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0.15441176470588239"/>
          <c:y val="6.325301204819278E-2"/>
          <c:w val="0.82904411764705899"/>
          <c:h val="0.68674698795180733"/>
        </c:manualLayout>
      </c:layout>
      <c:lineChart>
        <c:grouping val="standard"/>
        <c:ser>
          <c:idx val="0"/>
          <c:order val="0"/>
          <c:tx>
            <c:v>Ricco</c:v>
          </c:tx>
          <c:spPr>
            <a:ln w="19582">
              <a:solidFill>
                <a:srgbClr val="000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Foglio1!$A$2:$A$55</c:f>
              <c:numCache>
                <c:formatCode>_-* #,##0_-;\-* #,##0_-;_-* "-"_-;_-@_-</c:formatCode>
                <c:ptCount val="54"/>
                <c:pt idx="0">
                  <c:v>20000</c:v>
                </c:pt>
                <c:pt idx="1">
                  <c:v>20400</c:v>
                </c:pt>
                <c:pt idx="2">
                  <c:v>20808</c:v>
                </c:pt>
                <c:pt idx="3">
                  <c:v>21224.16</c:v>
                </c:pt>
                <c:pt idx="4">
                  <c:v>21648.643199999999</c:v>
                </c:pt>
                <c:pt idx="5">
                  <c:v>22081.616063999994</c:v>
                </c:pt>
                <c:pt idx="6">
                  <c:v>22523.248385280007</c:v>
                </c:pt>
                <c:pt idx="7">
                  <c:v>22973.713352985596</c:v>
                </c:pt>
                <c:pt idx="8">
                  <c:v>23433.187620045312</c:v>
                </c:pt>
                <c:pt idx="9">
                  <c:v>23901.851372446214</c:v>
                </c:pt>
                <c:pt idx="10">
                  <c:v>24379.888399895142</c:v>
                </c:pt>
                <c:pt idx="11">
                  <c:v>24867.48616789305</c:v>
                </c:pt>
                <c:pt idx="12">
                  <c:v>25364.83589125091</c:v>
                </c:pt>
                <c:pt idx="13">
                  <c:v>25872.132609075914</c:v>
                </c:pt>
                <c:pt idx="14">
                  <c:v>26389.575261257443</c:v>
                </c:pt>
                <c:pt idx="15">
                  <c:v>26917.366766482592</c:v>
                </c:pt>
                <c:pt idx="16">
                  <c:v>27455.714101812249</c:v>
                </c:pt>
                <c:pt idx="17">
                  <c:v>28004.828383848489</c:v>
                </c:pt>
                <c:pt idx="18">
                  <c:v>28564.92495152546</c:v>
                </c:pt>
                <c:pt idx="19">
                  <c:v>29136.223450555965</c:v>
                </c:pt>
                <c:pt idx="20">
                  <c:v>29718.94791956709</c:v>
                </c:pt>
                <c:pt idx="21">
                  <c:v>30313.326877958425</c:v>
                </c:pt>
                <c:pt idx="22">
                  <c:v>30919.5934155176</c:v>
                </c:pt>
                <c:pt idx="23">
                  <c:v>31537.985283827951</c:v>
                </c:pt>
                <c:pt idx="24">
                  <c:v>32168.74498950451</c:v>
                </c:pt>
                <c:pt idx="25">
                  <c:v>32812.119889294605</c:v>
                </c:pt>
                <c:pt idx="26">
                  <c:v>33468.36228708049</c:v>
                </c:pt>
                <c:pt idx="27">
                  <c:v>34137.729532822101</c:v>
                </c:pt>
                <c:pt idx="28">
                  <c:v>34820.484123478549</c:v>
                </c:pt>
                <c:pt idx="29">
                  <c:v>35516.893805948122</c:v>
                </c:pt>
                <c:pt idx="30">
                  <c:v>36227.231682067068</c:v>
                </c:pt>
                <c:pt idx="31">
                  <c:v>36951.776315708419</c:v>
                </c:pt>
                <c:pt idx="32">
                  <c:v>37690.811842022595</c:v>
                </c:pt>
                <c:pt idx="33">
                  <c:v>38444.628078863032</c:v>
                </c:pt>
                <c:pt idx="34">
                  <c:v>39213.5206404403</c:v>
                </c:pt>
                <c:pt idx="35">
                  <c:v>39997.791053249108</c:v>
                </c:pt>
                <c:pt idx="36">
                  <c:v>40797.746874314093</c:v>
                </c:pt>
                <c:pt idx="37">
                  <c:v>41613.701811800376</c:v>
                </c:pt>
                <c:pt idx="38">
                  <c:v>42445.975848036382</c:v>
                </c:pt>
                <c:pt idx="39">
                  <c:v>43294.895364997108</c:v>
                </c:pt>
                <c:pt idx="40">
                  <c:v>44160.793272297051</c:v>
                </c:pt>
                <c:pt idx="41">
                  <c:v>45044.009137742993</c:v>
                </c:pt>
                <c:pt idx="42">
                  <c:v>45944.889320497859</c:v>
                </c:pt>
                <c:pt idx="43">
                  <c:v>46863.787106907803</c:v>
                </c:pt>
                <c:pt idx="44">
                  <c:v>47801.062849045971</c:v>
                </c:pt>
                <c:pt idx="45">
                  <c:v>48757.084106026894</c:v>
                </c:pt>
                <c:pt idx="46">
                  <c:v>49732.225788147422</c:v>
                </c:pt>
                <c:pt idx="47">
                  <c:v>50726.870303910378</c:v>
                </c:pt>
                <c:pt idx="48">
                  <c:v>51741.407709988591</c:v>
                </c:pt>
                <c:pt idx="49">
                  <c:v>52776.235864188355</c:v>
                </c:pt>
                <c:pt idx="50">
                  <c:v>53831.760581472132</c:v>
                </c:pt>
                <c:pt idx="51">
                  <c:v>54908.395793101561</c:v>
                </c:pt>
                <c:pt idx="52">
                  <c:v>56006.563708963586</c:v>
                </c:pt>
                <c:pt idx="53">
                  <c:v>57126.694983142872</c:v>
                </c:pt>
              </c:numCache>
            </c:numRef>
          </c:val>
        </c:ser>
        <c:ser>
          <c:idx val="1"/>
          <c:order val="1"/>
          <c:tx>
            <c:v>Povero</c:v>
          </c:tx>
          <c:spPr>
            <a:ln w="19582">
              <a:solidFill>
                <a:srgbClr val="FF00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val>
            <c:numRef>
              <c:f>Foglio1!$B$2:$B$55</c:f>
              <c:numCache>
                <c:formatCode>_-* #,##0_-;\-* #,##0_-;_-* "-"_-;_-@_-</c:formatCode>
                <c:ptCount val="54"/>
                <c:pt idx="0" formatCode="General">
                  <c:v>400</c:v>
                </c:pt>
                <c:pt idx="1">
                  <c:v>440.00000000000006</c:v>
                </c:pt>
                <c:pt idx="2">
                  <c:v>484.00000000000011</c:v>
                </c:pt>
                <c:pt idx="3">
                  <c:v>532.4000000000002</c:v>
                </c:pt>
                <c:pt idx="4">
                  <c:v>585.64000000000033</c:v>
                </c:pt>
                <c:pt idx="5">
                  <c:v>644.20400000000052</c:v>
                </c:pt>
                <c:pt idx="6">
                  <c:v>708.62440000000061</c:v>
                </c:pt>
                <c:pt idx="7">
                  <c:v>779.4868400000006</c:v>
                </c:pt>
                <c:pt idx="8">
                  <c:v>857.43552400000067</c:v>
                </c:pt>
                <c:pt idx="9">
                  <c:v>943.17907640000101</c:v>
                </c:pt>
                <c:pt idx="10">
                  <c:v>1037.4969840400011</c:v>
                </c:pt>
                <c:pt idx="11">
                  <c:v>1141.2466824440014</c:v>
                </c:pt>
                <c:pt idx="12">
                  <c:v>1255.3713506884012</c:v>
                </c:pt>
                <c:pt idx="13">
                  <c:v>1380.9084857572418</c:v>
                </c:pt>
                <c:pt idx="14">
                  <c:v>1518.9993343329656</c:v>
                </c:pt>
                <c:pt idx="15">
                  <c:v>1670.8992677662627</c:v>
                </c:pt>
                <c:pt idx="16">
                  <c:v>1837.989194542889</c:v>
                </c:pt>
                <c:pt idx="17">
                  <c:v>2021.788113997178</c:v>
                </c:pt>
                <c:pt idx="18">
                  <c:v>2223.9669253968955</c:v>
                </c:pt>
                <c:pt idx="19">
                  <c:v>2446.3636179365867</c:v>
                </c:pt>
                <c:pt idx="20">
                  <c:v>2690.9999797302448</c:v>
                </c:pt>
                <c:pt idx="21">
                  <c:v>2960.0999777032694</c:v>
                </c:pt>
                <c:pt idx="22">
                  <c:v>3256.109975473596</c:v>
                </c:pt>
                <c:pt idx="23">
                  <c:v>3581.7209730209556</c:v>
                </c:pt>
                <c:pt idx="24">
                  <c:v>3939.8930703230521</c:v>
                </c:pt>
                <c:pt idx="25">
                  <c:v>4333.8823773553586</c:v>
                </c:pt>
                <c:pt idx="26">
                  <c:v>4767.2706150908925</c:v>
                </c:pt>
                <c:pt idx="27">
                  <c:v>5243.9976765999845</c:v>
                </c:pt>
                <c:pt idx="28">
                  <c:v>5768.3974442599838</c:v>
                </c:pt>
                <c:pt idx="29">
                  <c:v>6345.2371886859819</c:v>
                </c:pt>
                <c:pt idx="30">
                  <c:v>6979.7609075545815</c:v>
                </c:pt>
                <c:pt idx="31">
                  <c:v>7677.736998310038</c:v>
                </c:pt>
                <c:pt idx="32">
                  <c:v>8445.5106981410427</c:v>
                </c:pt>
                <c:pt idx="33">
                  <c:v>9290.0617679551469</c:v>
                </c:pt>
                <c:pt idx="34">
                  <c:v>10219.067944750663</c:v>
                </c:pt>
                <c:pt idx="35">
                  <c:v>11240.974739225729</c:v>
                </c:pt>
                <c:pt idx="36">
                  <c:v>12365.072213148305</c:v>
                </c:pt>
                <c:pt idx="37">
                  <c:v>13601.579434463134</c:v>
                </c:pt>
                <c:pt idx="38">
                  <c:v>14961.737377909452</c:v>
                </c:pt>
                <c:pt idx="39">
                  <c:v>16457.911115700401</c:v>
                </c:pt>
                <c:pt idx="40">
                  <c:v>18103.702227270434</c:v>
                </c:pt>
                <c:pt idx="41">
                  <c:v>19914.072449997482</c:v>
                </c:pt>
                <c:pt idx="42">
                  <c:v>21905.479694997233</c:v>
                </c:pt>
                <c:pt idx="43">
                  <c:v>24096.027664496956</c:v>
                </c:pt>
                <c:pt idx="44">
                  <c:v>26505.630430946654</c:v>
                </c:pt>
                <c:pt idx="45">
                  <c:v>29156.193474041323</c:v>
                </c:pt>
                <c:pt idx="46">
                  <c:v>32071.812821445459</c:v>
                </c:pt>
                <c:pt idx="47">
                  <c:v>35278.994103590005</c:v>
                </c:pt>
                <c:pt idx="48">
                  <c:v>38806.893513949013</c:v>
                </c:pt>
                <c:pt idx="49">
                  <c:v>42687.582865343924</c:v>
                </c:pt>
                <c:pt idx="50">
                  <c:v>46956.34115187831</c:v>
                </c:pt>
                <c:pt idx="51">
                  <c:v>51651.975267066147</c:v>
                </c:pt>
                <c:pt idx="52">
                  <c:v>56817.17279377277</c:v>
                </c:pt>
                <c:pt idx="53">
                  <c:v>62498.890073150062</c:v>
                </c:pt>
              </c:numCache>
            </c:numRef>
          </c:val>
        </c:ser>
        <c:ser>
          <c:idx val="2"/>
          <c:order val="2"/>
          <c:tx>
            <c:v>Differenza</c:v>
          </c:tx>
          <c:spPr>
            <a:ln w="19582">
              <a:solidFill>
                <a:srgbClr val="FFFF00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val>
            <c:numRef>
              <c:f>Foglio1!$C$2:$C$55</c:f>
              <c:numCache>
                <c:formatCode>_-* #,##0_-;\-* #,##0_-;_-* "-"_-;_-@_-</c:formatCode>
                <c:ptCount val="54"/>
                <c:pt idx="0">
                  <c:v>19600</c:v>
                </c:pt>
                <c:pt idx="1">
                  <c:v>19960</c:v>
                </c:pt>
                <c:pt idx="2">
                  <c:v>20324</c:v>
                </c:pt>
                <c:pt idx="3">
                  <c:v>20691.759999999995</c:v>
                </c:pt>
                <c:pt idx="4">
                  <c:v>21063.003199999999</c:v>
                </c:pt>
                <c:pt idx="5">
                  <c:v>21437.412063999996</c:v>
                </c:pt>
                <c:pt idx="6">
                  <c:v>21814.623985279999</c:v>
                </c:pt>
                <c:pt idx="7">
                  <c:v>22194.226512985595</c:v>
                </c:pt>
                <c:pt idx="8">
                  <c:v>22575.752096045308</c:v>
                </c:pt>
                <c:pt idx="9">
                  <c:v>22958.672296046214</c:v>
                </c:pt>
                <c:pt idx="10">
                  <c:v>23342.391415855142</c:v>
                </c:pt>
                <c:pt idx="11">
                  <c:v>23726.239485449045</c:v>
                </c:pt>
                <c:pt idx="12">
                  <c:v>24109.464540562505</c:v>
                </c:pt>
                <c:pt idx="13">
                  <c:v>24491.224123318687</c:v>
                </c:pt>
                <c:pt idx="14">
                  <c:v>24870.575926924477</c:v>
                </c:pt>
                <c:pt idx="15">
                  <c:v>25246.467498716334</c:v>
                </c:pt>
                <c:pt idx="16">
                  <c:v>25617.724907269359</c:v>
                </c:pt>
                <c:pt idx="17">
                  <c:v>25983.040269851306</c:v>
                </c:pt>
                <c:pt idx="18">
                  <c:v>26340.958026128563</c:v>
                </c:pt>
                <c:pt idx="19">
                  <c:v>26689.859832619382</c:v>
                </c:pt>
                <c:pt idx="20">
                  <c:v>27027.947939836842</c:v>
                </c:pt>
                <c:pt idx="21">
                  <c:v>27353.226900255158</c:v>
                </c:pt>
                <c:pt idx="22">
                  <c:v>27663.483440044005</c:v>
                </c:pt>
                <c:pt idx="23">
                  <c:v>27956.26431080699</c:v>
                </c:pt>
                <c:pt idx="24">
                  <c:v>28228.851919181456</c:v>
                </c:pt>
                <c:pt idx="25">
                  <c:v>28478.237511939235</c:v>
                </c:pt>
                <c:pt idx="26">
                  <c:v>28701.091671989594</c:v>
                </c:pt>
                <c:pt idx="27">
                  <c:v>28893.731856222119</c:v>
                </c:pt>
                <c:pt idx="28">
                  <c:v>29052.086679218559</c:v>
                </c:pt>
                <c:pt idx="29">
                  <c:v>29171.656617262128</c:v>
                </c:pt>
                <c:pt idx="30">
                  <c:v>29247.470774512498</c:v>
                </c:pt>
                <c:pt idx="31">
                  <c:v>29274.039317398368</c:v>
                </c:pt>
                <c:pt idx="32">
                  <c:v>29245.301143881541</c:v>
                </c:pt>
                <c:pt idx="33">
                  <c:v>29154.566310907896</c:v>
                </c:pt>
                <c:pt idx="34">
                  <c:v>28994.452695689641</c:v>
                </c:pt>
                <c:pt idx="35">
                  <c:v>28756.816314023377</c:v>
                </c:pt>
                <c:pt idx="36">
                  <c:v>28432.674661165784</c:v>
                </c:pt>
                <c:pt idx="37">
                  <c:v>28012.122377337233</c:v>
                </c:pt>
                <c:pt idx="38">
                  <c:v>27484.238470126926</c:v>
                </c:pt>
                <c:pt idx="39">
                  <c:v>26836.984249296711</c:v>
                </c:pt>
                <c:pt idx="40">
                  <c:v>26057.091045026616</c:v>
                </c:pt>
                <c:pt idx="41">
                  <c:v>25129.93668774551</c:v>
                </c:pt>
                <c:pt idx="42">
                  <c:v>24039.409625500619</c:v>
                </c:pt>
                <c:pt idx="43">
                  <c:v>22767.75944241085</c:v>
                </c:pt>
                <c:pt idx="44">
                  <c:v>21295.432418099306</c:v>
                </c:pt>
                <c:pt idx="45">
                  <c:v>19600.890631985552</c:v>
                </c:pt>
                <c:pt idx="46">
                  <c:v>17660.412966701962</c:v>
                </c:pt>
                <c:pt idx="47">
                  <c:v>15447.876200320365</c:v>
                </c:pt>
                <c:pt idx="48">
                  <c:v>12934.51419603957</c:v>
                </c:pt>
                <c:pt idx="49">
                  <c:v>10088.652998844436</c:v>
                </c:pt>
                <c:pt idx="50">
                  <c:v>6875.419429593815</c:v>
                </c:pt>
                <c:pt idx="51">
                  <c:v>3256.4205260354215</c:v>
                </c:pt>
              </c:numCache>
            </c:numRef>
          </c:val>
        </c:ser>
        <c:marker val="1"/>
        <c:axId val="148933632"/>
        <c:axId val="164621696"/>
      </c:lineChart>
      <c:catAx>
        <c:axId val="148933632"/>
        <c:scaling>
          <c:orientation val="minMax"/>
        </c:scaling>
        <c:axPos val="b"/>
        <c:majorGridlines>
          <c:spPr>
            <a:ln w="489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26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t>ANNI</a:t>
                </a:r>
              </a:p>
            </c:rich>
          </c:tx>
          <c:layout>
            <c:manualLayout>
              <c:xMode val="edge"/>
              <c:yMode val="edge"/>
              <c:x val="0.53860294117647067"/>
              <c:y val="0.82831325301204817"/>
            </c:manualLayout>
          </c:layout>
          <c:spPr>
            <a:noFill/>
            <a:ln w="39164">
              <a:noFill/>
            </a:ln>
          </c:spPr>
        </c:title>
        <c:numFmt formatCode="General" sourceLinked="1"/>
        <c:tickLblPos val="nextTo"/>
        <c:spPr>
          <a:ln w="5874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72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4621696"/>
        <c:crosses val="autoZero"/>
        <c:auto val="1"/>
        <c:lblAlgn val="ctr"/>
        <c:lblOffset val="100"/>
        <c:tickLblSkip val="5"/>
        <c:tickMarkSkip val="5"/>
      </c:catAx>
      <c:valAx>
        <c:axId val="164621696"/>
        <c:scaling>
          <c:orientation val="minMax"/>
        </c:scaling>
        <c:axPos val="l"/>
        <c:majorGridlines>
          <c:spPr>
            <a:ln w="489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72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t>PIL PRO CAPITE ($)</a:t>
                </a:r>
              </a:p>
            </c:rich>
          </c:tx>
          <c:layout>
            <c:manualLayout>
              <c:xMode val="edge"/>
              <c:yMode val="edge"/>
              <c:x val="2.0220588235294115E-2"/>
              <c:y val="0.24698795180722896"/>
            </c:manualLayout>
          </c:layout>
          <c:spPr>
            <a:noFill/>
            <a:ln w="39164">
              <a:noFill/>
            </a:ln>
          </c:spPr>
        </c:title>
        <c:numFmt formatCode="_-* #,##0_-;\-* #,##0_-;_-* &quot;-&quot;_-;_-@_-" sourceLinked="1"/>
        <c:tickLblPos val="nextTo"/>
        <c:spPr>
          <a:ln w="489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34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8933632"/>
        <c:crosses val="autoZero"/>
        <c:crossBetween val="between"/>
      </c:valAx>
      <c:spPr>
        <a:solidFill>
          <a:srgbClr val="C0C0C0"/>
        </a:solidFill>
        <a:ln w="19582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5110294117647062"/>
          <c:y val="0.93072289156626509"/>
          <c:w val="0.43198529411764719"/>
          <c:h val="6.325301204819278E-2"/>
        </c:manualLayout>
      </c:layout>
      <c:spPr>
        <a:solidFill>
          <a:srgbClr val="FFFFFF"/>
        </a:solidFill>
        <a:ln w="39164">
          <a:noFill/>
        </a:ln>
      </c:spPr>
      <c:txPr>
        <a:bodyPr/>
        <a:lstStyle/>
        <a:p>
          <a:pPr>
            <a:defRPr sz="1311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>
      <a:noFill/>
    </a:ln>
  </c:spPr>
  <c:txPr>
    <a:bodyPr/>
    <a:lstStyle/>
    <a:p>
      <a:pPr>
        <a:defRPr sz="2274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8.5427135678391955E-2"/>
          <c:y val="6.6775244299674269E-2"/>
          <c:w val="0.90552763819095461"/>
          <c:h val="0.78013029315960913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2">
              <a:solidFill>
                <a:srgbClr val="000000"/>
              </a:solidFill>
              <a:prstDash val="solid"/>
            </a:ln>
          </c:spPr>
          <c:cat>
            <c:strRef>
              <c:f>Sheet2!$A$8:$A$46</c:f>
              <c:strCache>
                <c:ptCount val="39"/>
                <c:pt idx="0">
                  <c:v>Italy</c:v>
                </c:pt>
                <c:pt idx="1">
                  <c:v>Brazil</c:v>
                </c:pt>
                <c:pt idx="2">
                  <c:v>China</c:v>
                </c:pt>
                <c:pt idx="3">
                  <c:v>India</c:v>
                </c:pt>
                <c:pt idx="4">
                  <c:v>Vietnam</c:v>
                </c:pt>
                <c:pt idx="5">
                  <c:v>Pakistan</c:v>
                </c:pt>
                <c:pt idx="6">
                  <c:v>Thailand</c:v>
                </c:pt>
                <c:pt idx="7">
                  <c:v>Turkey</c:v>
                </c:pt>
                <c:pt idx="8">
                  <c:v>Indonesia</c:v>
                </c:pt>
                <c:pt idx="9">
                  <c:v>Spain</c:v>
                </c:pt>
                <c:pt idx="10">
                  <c:v>Poland</c:v>
                </c:pt>
                <c:pt idx="11">
                  <c:v>France</c:v>
                </c:pt>
                <c:pt idx="12">
                  <c:v>Switzerland</c:v>
                </c:pt>
                <c:pt idx="13">
                  <c:v>Greece</c:v>
                </c:pt>
                <c:pt idx="14">
                  <c:v>Korea</c:v>
                </c:pt>
                <c:pt idx="15">
                  <c:v>Philippines</c:v>
                </c:pt>
                <c:pt idx="16">
                  <c:v>UK</c:v>
                </c:pt>
                <c:pt idx="17">
                  <c:v>Argentina</c:v>
                </c:pt>
                <c:pt idx="18">
                  <c:v>Bangladesh</c:v>
                </c:pt>
                <c:pt idx="19">
                  <c:v>Belgium</c:v>
                </c:pt>
                <c:pt idx="20">
                  <c:v>Costa Rica</c:v>
                </c:pt>
                <c:pt idx="21">
                  <c:v>Netherlands</c:v>
                </c:pt>
                <c:pt idx="22">
                  <c:v>USA</c:v>
                </c:pt>
                <c:pt idx="23">
                  <c:v>Czech Republic</c:v>
                </c:pt>
                <c:pt idx="24">
                  <c:v>Denmark</c:v>
                </c:pt>
                <c:pt idx="25">
                  <c:v>Egypt</c:v>
                </c:pt>
                <c:pt idx="26">
                  <c:v>Finland</c:v>
                </c:pt>
                <c:pt idx="27">
                  <c:v>Japan</c:v>
                </c:pt>
                <c:pt idx="28">
                  <c:v>Kenya</c:v>
                </c:pt>
                <c:pt idx="29">
                  <c:v>Malaysia</c:v>
                </c:pt>
                <c:pt idx="30">
                  <c:v>Mauritius</c:v>
                </c:pt>
                <c:pt idx="31">
                  <c:v>Nepal</c:v>
                </c:pt>
                <c:pt idx="32">
                  <c:v>Portugal</c:v>
                </c:pt>
                <c:pt idx="33">
                  <c:v>Romania</c:v>
                </c:pt>
                <c:pt idx="34">
                  <c:v>Slovenia</c:v>
                </c:pt>
                <c:pt idx="35">
                  <c:v>South Africa</c:v>
                </c:pt>
                <c:pt idx="36">
                  <c:v>Sri Lanka</c:v>
                </c:pt>
                <c:pt idx="37">
                  <c:v>Syria</c:v>
                </c:pt>
                <c:pt idx="38">
                  <c:v>Taiwan</c:v>
                </c:pt>
              </c:strCache>
            </c:strRef>
          </c:cat>
          <c:val>
            <c:numRef>
              <c:f>Sheet2!$B$8:$B$46</c:f>
              <c:numCache>
                <c:formatCode>General</c:formatCode>
                <c:ptCount val="39"/>
                <c:pt idx="0">
                  <c:v>75</c:v>
                </c:pt>
                <c:pt idx="1">
                  <c:v>50</c:v>
                </c:pt>
                <c:pt idx="2">
                  <c:v>49</c:v>
                </c:pt>
                <c:pt idx="3">
                  <c:v>43</c:v>
                </c:pt>
                <c:pt idx="4">
                  <c:v>25</c:v>
                </c:pt>
                <c:pt idx="5">
                  <c:v>22</c:v>
                </c:pt>
                <c:pt idx="6">
                  <c:v>9</c:v>
                </c:pt>
                <c:pt idx="7">
                  <c:v>8</c:v>
                </c:pt>
                <c:pt idx="8">
                  <c:v>7</c:v>
                </c:pt>
                <c:pt idx="9">
                  <c:v>7</c:v>
                </c:pt>
                <c:pt idx="10">
                  <c:v>6</c:v>
                </c:pt>
                <c:pt idx="11">
                  <c:v>5</c:v>
                </c:pt>
                <c:pt idx="12">
                  <c:v>5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3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</c:numCache>
            </c:numRef>
          </c:val>
        </c:ser>
        <c:axId val="128815872"/>
        <c:axId val="128817408"/>
      </c:barChart>
      <c:catAx>
        <c:axId val="128815872"/>
        <c:scaling>
          <c:orientation val="minMax"/>
        </c:scaling>
        <c:axPos val="b"/>
        <c:numFmt formatCode="General" sourceLinked="1"/>
        <c:tickLblPos val="nextTo"/>
        <c:spPr>
          <a:ln w="3176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8817408"/>
        <c:crosses val="autoZero"/>
        <c:auto val="1"/>
        <c:lblAlgn val="ctr"/>
        <c:lblOffset val="100"/>
        <c:tickLblSkip val="1"/>
        <c:tickMarkSkip val="1"/>
      </c:catAx>
      <c:valAx>
        <c:axId val="128817408"/>
        <c:scaling>
          <c:orientation val="minMax"/>
        </c:scaling>
        <c:axPos val="l"/>
        <c:majorGridlines>
          <c:spPr>
            <a:ln w="3176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701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8815872"/>
        <c:crosses val="autoZero"/>
        <c:crossBetween val="between"/>
      </c:valAx>
      <c:spPr>
        <a:solidFill>
          <a:srgbClr val="C0C0C0"/>
        </a:solidFill>
        <a:ln w="12702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6">
      <a:solidFill>
        <a:srgbClr val="000000"/>
      </a:solidFill>
      <a:prstDash val="solid"/>
    </a:ln>
  </c:spPr>
  <c:txPr>
    <a:bodyPr/>
    <a:lstStyle/>
    <a:p>
      <a:pPr>
        <a:defRPr sz="270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5.1256281407035184E-2"/>
          <c:y val="3.7500000000000006E-2"/>
          <c:w val="0.84924623115577902"/>
          <c:h val="0.7416666666666667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0258">
              <a:solidFill>
                <a:srgbClr val="000000"/>
              </a:solidFill>
              <a:prstDash val="solid"/>
            </a:ln>
          </c:spPr>
          <c:cat>
            <c:strRef>
              <c:f>Sheet2!$E$3:$E$38</c:f>
              <c:strCache>
                <c:ptCount val="36"/>
                <c:pt idx="0">
                  <c:v>Apparel</c:v>
                </c:pt>
                <c:pt idx="1">
                  <c:v>Textiles</c:v>
                </c:pt>
                <c:pt idx="2">
                  <c:v>Chemicals</c:v>
                </c:pt>
                <c:pt idx="3">
                  <c:v>Cosmetics</c:v>
                </c:pt>
                <c:pt idx="4">
                  <c:v>Transportation</c:v>
                </c:pt>
                <c:pt idx="5">
                  <c:v>Agriculture</c:v>
                </c:pt>
                <c:pt idx="6">
                  <c:v>Consulting / Training</c:v>
                </c:pt>
                <c:pt idx="7">
                  <c:v>Toys</c:v>
                </c:pt>
                <c:pt idx="8">
                  <c:v>Food / Food Service Equip</c:v>
                </c:pt>
                <c:pt idx="9">
                  <c:v>Housewares</c:v>
                </c:pt>
                <c:pt idx="10">
                  <c:v>Packaging</c:v>
                </c:pt>
                <c:pt idx="11">
                  <c:v>Cleaning Services</c:v>
                </c:pt>
                <c:pt idx="12">
                  <c:v>Electronics</c:v>
                </c:pt>
                <c:pt idx="13">
                  <c:v>Accessories</c:v>
                </c:pt>
                <c:pt idx="14">
                  <c:v>Jewelry/watches/clocks</c:v>
                </c:pt>
                <c:pt idx="15">
                  <c:v>Medical</c:v>
                </c:pt>
                <c:pt idx="16">
                  <c:v>Business Services</c:v>
                </c:pt>
                <c:pt idx="17">
                  <c:v>Plastics</c:v>
                </c:pt>
                <c:pt idx="18">
                  <c:v>Building Materials</c:v>
                </c:pt>
                <c:pt idx="19">
                  <c:v>Energy</c:v>
                </c:pt>
                <c:pt idx="20">
                  <c:v>Government</c:v>
                </c:pt>
                <c:pt idx="21">
                  <c:v>Metals</c:v>
                </c:pt>
                <c:pt idx="22">
                  <c:v>Footwear</c:v>
                </c:pt>
                <c:pt idx="23">
                  <c:v>Metal Works</c:v>
                </c:pt>
                <c:pt idx="24">
                  <c:v>Automotive</c:v>
                </c:pt>
                <c:pt idx="25">
                  <c:v>Construction</c:v>
                </c:pt>
                <c:pt idx="26">
                  <c:v>Health Services</c:v>
                </c:pt>
                <c:pt idx="27">
                  <c:v>Real Estate</c:v>
                </c:pt>
                <c:pt idx="28">
                  <c:v>Waste Management</c:v>
                </c:pt>
                <c:pt idx="29">
                  <c:v>Furniture</c:v>
                </c:pt>
                <c:pt idx="30">
                  <c:v>Insurance</c:v>
                </c:pt>
                <c:pt idx="31">
                  <c:v>Paper</c:v>
                </c:pt>
                <c:pt idx="32">
                  <c:v>Safety Equipment &amp; Services</c:v>
                </c:pt>
                <c:pt idx="33">
                  <c:v>Sporting Goods</c:v>
                </c:pt>
                <c:pt idx="34">
                  <c:v>Social Services</c:v>
                </c:pt>
                <c:pt idx="35">
                  <c:v>Staffing</c:v>
                </c:pt>
              </c:strCache>
            </c:strRef>
          </c:cat>
          <c:val>
            <c:numRef>
              <c:f>Sheet2!$F$3:$F$38</c:f>
              <c:numCache>
                <c:formatCode>General</c:formatCode>
                <c:ptCount val="36"/>
                <c:pt idx="0">
                  <c:v>53</c:v>
                </c:pt>
                <c:pt idx="1">
                  <c:v>29</c:v>
                </c:pt>
                <c:pt idx="2">
                  <c:v>24</c:v>
                </c:pt>
                <c:pt idx="3">
                  <c:v>20</c:v>
                </c:pt>
                <c:pt idx="4">
                  <c:v>17</c:v>
                </c:pt>
                <c:pt idx="5">
                  <c:v>16</c:v>
                </c:pt>
                <c:pt idx="6">
                  <c:v>16</c:v>
                </c:pt>
                <c:pt idx="7">
                  <c:v>14</c:v>
                </c:pt>
                <c:pt idx="8">
                  <c:v>13</c:v>
                </c:pt>
                <c:pt idx="9">
                  <c:v>12</c:v>
                </c:pt>
                <c:pt idx="10">
                  <c:v>10</c:v>
                </c:pt>
                <c:pt idx="11">
                  <c:v>9</c:v>
                </c:pt>
                <c:pt idx="12">
                  <c:v>8</c:v>
                </c:pt>
                <c:pt idx="13">
                  <c:v>7</c:v>
                </c:pt>
                <c:pt idx="14">
                  <c:v>6</c:v>
                </c:pt>
                <c:pt idx="15">
                  <c:v>6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3</c:v>
                </c:pt>
                <c:pt idx="23">
                  <c:v>3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</c:numCache>
            </c:numRef>
          </c:val>
        </c:ser>
        <c:axId val="177054848"/>
        <c:axId val="177056384"/>
      </c:barChart>
      <c:catAx>
        <c:axId val="177054848"/>
        <c:scaling>
          <c:orientation val="minMax"/>
        </c:scaling>
        <c:axPos val="b"/>
        <c:numFmt formatCode="General" sourceLinked="1"/>
        <c:tickLblPos val="nextTo"/>
        <c:spPr>
          <a:ln w="2564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687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7056384"/>
        <c:crosses val="autoZero"/>
        <c:auto val="1"/>
        <c:lblAlgn val="ctr"/>
        <c:lblOffset val="100"/>
        <c:tickLblSkip val="1"/>
        <c:tickMarkSkip val="1"/>
      </c:catAx>
      <c:valAx>
        <c:axId val="177056384"/>
        <c:scaling>
          <c:orientation val="minMax"/>
        </c:scaling>
        <c:axPos val="l"/>
        <c:majorGridlines>
          <c:spPr>
            <a:ln w="2564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256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1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7054848"/>
        <c:crosses val="autoZero"/>
        <c:crossBetween val="between"/>
      </c:valAx>
      <c:spPr>
        <a:solidFill>
          <a:srgbClr val="C0C0C0"/>
        </a:solidFill>
        <a:ln w="10258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1055276381909533"/>
          <c:y val="0.38750000000000007"/>
          <c:w val="8.5427135678391955E-2"/>
          <c:h val="3.888888888888889E-2"/>
        </c:manualLayout>
      </c:layout>
      <c:spPr>
        <a:solidFill>
          <a:srgbClr val="FFFFFF"/>
        </a:solidFill>
        <a:ln w="2564">
          <a:solidFill>
            <a:srgbClr val="000000"/>
          </a:solidFill>
          <a:prstDash val="solid"/>
        </a:ln>
      </c:spPr>
      <c:txPr>
        <a:bodyPr/>
        <a:lstStyle/>
        <a:p>
          <a:pPr>
            <a:defRPr sz="1074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2564">
      <a:solidFill>
        <a:srgbClr val="000000"/>
      </a:solidFill>
      <a:prstDash val="solid"/>
    </a:ln>
  </c:spPr>
  <c:txPr>
    <a:bodyPr/>
    <a:lstStyle/>
    <a:p>
      <a:pPr>
        <a:defRPr sz="117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5.9863945578231305E-2"/>
          <c:y val="6.0439560439560447E-2"/>
          <c:w val="0.92789115646258524"/>
          <c:h val="0.83241758241758257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2">
              <a:solidFill>
                <a:srgbClr val="000000"/>
              </a:solidFill>
              <a:prstDash val="solid"/>
            </a:ln>
          </c:spPr>
          <c:cat>
            <c:strRef>
              <c:f>Sheet2!$E$48:$E$52</c:f>
              <c:strCache>
                <c:ptCount val="3"/>
                <c:pt idx="0">
                  <c:v>51 - 250 </c:v>
                </c:pt>
                <c:pt idx="1">
                  <c:v>1 - 50 </c:v>
                </c:pt>
                <c:pt idx="2">
                  <c:v>missing info</c:v>
                </c:pt>
              </c:strCache>
            </c:strRef>
          </c:cat>
          <c:val>
            <c:numRef>
              <c:f>Sheet2!$F$48:$F$52</c:f>
              <c:numCache>
                <c:formatCode>General</c:formatCode>
                <c:ptCount val="5"/>
                <c:pt idx="0">
                  <c:v>93</c:v>
                </c:pt>
                <c:pt idx="1">
                  <c:v>68</c:v>
                </c:pt>
                <c:pt idx="2">
                  <c:v>8</c:v>
                </c:pt>
              </c:numCache>
            </c:numRef>
          </c:val>
        </c:ser>
        <c:axId val="178530176"/>
        <c:axId val="178531712"/>
      </c:barChart>
      <c:catAx>
        <c:axId val="178530176"/>
        <c:scaling>
          <c:orientation val="minMax"/>
        </c:scaling>
        <c:axPos val="b"/>
        <c:numFmt formatCode="General" sourceLinked="1"/>
        <c:tickLblPos val="nextTo"/>
        <c:spPr>
          <a:ln w="317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8531712"/>
        <c:crosses val="autoZero"/>
        <c:auto val="1"/>
        <c:lblAlgn val="ctr"/>
        <c:lblOffset val="100"/>
        <c:tickLblSkip val="1"/>
        <c:tickMarkSkip val="1"/>
      </c:catAx>
      <c:valAx>
        <c:axId val="178531712"/>
        <c:scaling>
          <c:orientation val="minMax"/>
        </c:scaling>
        <c:axPos val="l"/>
        <c:majorGridlines>
          <c:spPr>
            <a:ln w="3176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8530176"/>
        <c:crosses val="autoZero"/>
        <c:crossBetween val="between"/>
      </c:valAx>
      <c:spPr>
        <a:solidFill>
          <a:srgbClr val="C0C0C0"/>
        </a:solidFill>
        <a:ln w="12702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6">
      <a:solidFill>
        <a:srgbClr val="000000"/>
      </a:solidFill>
      <a:prstDash val="solid"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350" y="0"/>
            <a:ext cx="29146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26" tIns="0" rIns="19126" bIns="0" numCol="1" anchor="t" anchorCtr="0" compatLnSpc="1">
            <a:prstTxWarp prst="textNoShape">
              <a:avLst/>
            </a:prstTxWarp>
          </a:bodyPr>
          <a:lstStyle>
            <a:lvl1pPr defTabSz="917575">
              <a:lnSpc>
                <a:spcPct val="90000"/>
              </a:lnSpc>
              <a:defRPr sz="1000" b="0" i="1" smtClean="0">
                <a:latin typeface="NewBaskervill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6675" y="0"/>
            <a:ext cx="291306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26" tIns="0" rIns="19126" bIns="0" numCol="1" anchor="t" anchorCtr="0" compatLnSpc="1">
            <a:prstTxWarp prst="textNoShape">
              <a:avLst/>
            </a:prstTxWarp>
          </a:bodyPr>
          <a:lstStyle>
            <a:lvl1pPr algn="r" defTabSz="917575">
              <a:lnSpc>
                <a:spcPct val="90000"/>
              </a:lnSpc>
              <a:defRPr sz="1000" b="0" i="1" smtClean="0">
                <a:latin typeface="NewBaskervill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350" y="9375775"/>
            <a:ext cx="291465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26" tIns="0" rIns="19126" bIns="0" numCol="1" anchor="b" anchorCtr="0" compatLnSpc="1">
            <a:prstTxWarp prst="textNoShape">
              <a:avLst/>
            </a:prstTxWarp>
          </a:bodyPr>
          <a:lstStyle>
            <a:lvl1pPr defTabSz="917575">
              <a:lnSpc>
                <a:spcPct val="90000"/>
              </a:lnSpc>
              <a:defRPr sz="1000" b="0" i="1" smtClean="0">
                <a:latin typeface="NewBaskervill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6675" y="9375775"/>
            <a:ext cx="2913063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26" tIns="0" rIns="19126" bIns="0" numCol="1" anchor="b" anchorCtr="0" compatLnSpc="1">
            <a:prstTxWarp prst="textNoShape">
              <a:avLst/>
            </a:prstTxWarp>
          </a:bodyPr>
          <a:lstStyle>
            <a:lvl1pPr algn="r" defTabSz="917575">
              <a:lnSpc>
                <a:spcPct val="90000"/>
              </a:lnSpc>
              <a:defRPr sz="1000" b="0" i="1" smtClean="0">
                <a:latin typeface="NewBaskerville" charset="0"/>
              </a:defRPr>
            </a:lvl1pPr>
          </a:lstStyle>
          <a:p>
            <a:pPr>
              <a:defRPr/>
            </a:pPr>
            <a:fld id="{001D9CF9-4D33-4D59-94FF-6BE77A1D4E25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350" y="0"/>
            <a:ext cx="29146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26" tIns="0" rIns="19126" bIns="0" numCol="1" anchor="t" anchorCtr="0" compatLnSpc="1">
            <a:prstTxWarp prst="textNoShape">
              <a:avLst/>
            </a:prstTxWarp>
          </a:bodyPr>
          <a:lstStyle>
            <a:lvl1pPr defTabSz="765175">
              <a:defRPr sz="1000" b="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6675" y="0"/>
            <a:ext cx="291306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26" tIns="0" rIns="19126" bIns="0" numCol="1" anchor="t" anchorCtr="0" compatLnSpc="1">
            <a:prstTxWarp prst="textNoShape">
              <a:avLst/>
            </a:prstTxWarp>
          </a:bodyPr>
          <a:lstStyle>
            <a:lvl1pPr algn="r" defTabSz="765175">
              <a:defRPr sz="1000" b="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50" y="9375775"/>
            <a:ext cx="291465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26" tIns="0" rIns="19126" bIns="0" numCol="1" anchor="b" anchorCtr="0" compatLnSpc="1">
            <a:prstTxWarp prst="textNoShape">
              <a:avLst/>
            </a:prstTxWarp>
          </a:bodyPr>
          <a:lstStyle>
            <a:lvl1pPr defTabSz="765175">
              <a:defRPr sz="1000" b="0" i="1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6675" y="9375775"/>
            <a:ext cx="2913063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26" tIns="0" rIns="19126" bIns="0" numCol="1" anchor="b" anchorCtr="0" compatLnSpc="1">
            <a:prstTxWarp prst="textNoShape">
              <a:avLst/>
            </a:prstTxWarp>
          </a:bodyPr>
          <a:lstStyle>
            <a:lvl1pPr algn="r" defTabSz="765175">
              <a:defRPr sz="1000" b="0" i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FE377ED-307C-4C98-8B4B-F0AAE1942F06}" type="slidenum">
              <a:rPr lang="en-GB"/>
              <a:pPr>
                <a:defRPr/>
              </a:pPr>
              <a:t>‹N›</a:t>
            </a:fld>
            <a:endParaRPr lang="en-GB"/>
          </a:p>
        </p:txBody>
      </p:sp>
      <p:sp>
        <p:nvSpPr>
          <p:cNvPr id="84998" name="Rectangle 6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719138" y="631825"/>
            <a:ext cx="5356225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NewBaskerville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NewBaskerville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NewBaskerville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NewBaskerville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NewBaskerville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52F88C-9C45-4874-9017-77C3EC4A6856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726BBA-9A9A-4EE1-9793-2980B79D1470}" type="slidenum">
              <a:rPr lang="en-GB"/>
              <a:pPr/>
              <a:t>50</a:t>
            </a:fld>
            <a:endParaRPr lang="en-GB"/>
          </a:p>
        </p:txBody>
      </p:sp>
      <p:sp>
        <p:nvSpPr>
          <p:cNvPr id="95235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724400"/>
            <a:ext cx="4953000" cy="254000"/>
          </a:xfrm>
          <a:prstGeom prst="rect">
            <a:avLst/>
          </a:prstGeom>
          <a:noFill/>
          <a:ln w="25400"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A707E-5C84-4E5C-A131-2081EF8CC05B}" type="slidenum">
              <a:rPr lang="en-GB"/>
              <a:pPr/>
              <a:t>58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02D7AF-9E86-4FD8-88C6-0BEDF3463BE7}" type="slidenum">
              <a:rPr lang="en-GB"/>
              <a:pPr/>
              <a:t>62</a:t>
            </a:fld>
            <a:endParaRPr lang="en-GB"/>
          </a:p>
        </p:txBody>
      </p:sp>
      <p:sp>
        <p:nvSpPr>
          <p:cNvPr id="97283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724400"/>
            <a:ext cx="4953000" cy="254000"/>
          </a:xfrm>
          <a:prstGeom prst="rect">
            <a:avLst/>
          </a:prstGeom>
          <a:noFill/>
          <a:ln w="25400"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F23466-AACF-4448-8B94-B7ECDE3289F7}" type="slidenum">
              <a:rPr lang="en-GB"/>
              <a:pPr/>
              <a:t>81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E14B40-18F4-4F4E-BC43-225C572C5715}" type="slidenum">
              <a:rPr lang="en-GB"/>
              <a:pPr/>
              <a:t>3</a:t>
            </a:fld>
            <a:endParaRPr lang="en-GB"/>
          </a:p>
        </p:txBody>
      </p:sp>
      <p:sp>
        <p:nvSpPr>
          <p:cNvPr id="87043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724400"/>
            <a:ext cx="4953000" cy="254000"/>
          </a:xfrm>
          <a:prstGeom prst="rect">
            <a:avLst/>
          </a:prstGeom>
          <a:noFill/>
          <a:ln w="25400"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6AC20-A5CE-4025-855D-F5394279590A}" type="slidenum">
              <a:rPr lang="en-GB"/>
              <a:pPr/>
              <a:t>15</a:t>
            </a:fld>
            <a:endParaRPr lang="en-GB"/>
          </a:p>
        </p:txBody>
      </p:sp>
      <p:sp>
        <p:nvSpPr>
          <p:cNvPr id="88067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724400"/>
            <a:ext cx="4953000" cy="254000"/>
          </a:xfrm>
          <a:prstGeom prst="rect">
            <a:avLst/>
          </a:prstGeom>
          <a:noFill/>
          <a:ln w="25400"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364CB-9682-41F7-A27D-D51CDE48B9CA}" type="slidenum">
              <a:rPr lang="en-GB"/>
              <a:pPr/>
              <a:t>16</a:t>
            </a:fld>
            <a:endParaRPr lang="en-GB"/>
          </a:p>
        </p:txBody>
      </p:sp>
      <p:sp>
        <p:nvSpPr>
          <p:cNvPr id="89091" name="Rectangle 3074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89092" name="Rectangle 307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724400"/>
            <a:ext cx="4953000" cy="254000"/>
          </a:xfrm>
          <a:prstGeom prst="rect">
            <a:avLst/>
          </a:prstGeom>
          <a:noFill/>
          <a:ln w="25400"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71039C-4000-46FD-BCA3-29D84EF343D3}" type="slidenum">
              <a:rPr lang="en-GB"/>
              <a:pPr/>
              <a:t>17</a:t>
            </a:fld>
            <a:endParaRPr lang="en-GB"/>
          </a:p>
        </p:txBody>
      </p:sp>
      <p:sp>
        <p:nvSpPr>
          <p:cNvPr id="90115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724400"/>
            <a:ext cx="4953000" cy="454025"/>
          </a:xfrm>
          <a:prstGeom prst="rect">
            <a:avLst/>
          </a:prstGeom>
          <a:noFill/>
          <a:ln w="25400"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it-IT" sz="24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23CEA4-2494-4CD5-8150-274979F0FA68}" type="slidenum">
              <a:rPr lang="en-GB"/>
              <a:pPr/>
              <a:t>18</a:t>
            </a:fld>
            <a:endParaRPr lang="en-GB"/>
          </a:p>
        </p:txBody>
      </p:sp>
      <p:sp>
        <p:nvSpPr>
          <p:cNvPr id="91139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724400"/>
            <a:ext cx="4953000" cy="254000"/>
          </a:xfrm>
          <a:prstGeom prst="rect">
            <a:avLst/>
          </a:prstGeom>
          <a:noFill/>
          <a:ln w="25400"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F8681F-1C1B-4597-9D49-0A0529E83406}" type="slidenum">
              <a:rPr lang="en-GB"/>
              <a:pPr/>
              <a:t>20</a:t>
            </a:fld>
            <a:endParaRPr lang="en-GB"/>
          </a:p>
        </p:txBody>
      </p:sp>
      <p:sp>
        <p:nvSpPr>
          <p:cNvPr id="92163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724400"/>
            <a:ext cx="4953000" cy="254000"/>
          </a:xfrm>
          <a:prstGeom prst="rect">
            <a:avLst/>
          </a:prstGeom>
          <a:noFill/>
          <a:ln w="25400"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48151F-7F27-4BF4-A756-338F36EC1311}" type="slidenum">
              <a:rPr lang="en-GB"/>
              <a:pPr/>
              <a:t>27</a:t>
            </a:fld>
            <a:endParaRPr lang="en-GB"/>
          </a:p>
        </p:txBody>
      </p:sp>
      <p:sp>
        <p:nvSpPr>
          <p:cNvPr id="93187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724400"/>
            <a:ext cx="4953000" cy="254000"/>
          </a:xfrm>
          <a:prstGeom prst="rect">
            <a:avLst/>
          </a:prstGeom>
          <a:noFill/>
          <a:ln w="25400"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168599-8A85-4542-8023-79A715885632}" type="slidenum">
              <a:rPr lang="en-GB"/>
              <a:pPr/>
              <a:t>49</a:t>
            </a:fld>
            <a:endParaRPr lang="en-GB"/>
          </a:p>
        </p:txBody>
      </p:sp>
      <p:sp>
        <p:nvSpPr>
          <p:cNvPr id="94211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724400"/>
            <a:ext cx="4953000" cy="254000"/>
          </a:xfrm>
          <a:prstGeom prst="rect">
            <a:avLst/>
          </a:prstGeom>
          <a:noFill/>
          <a:ln w="25400"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53300" y="76200"/>
            <a:ext cx="2095500" cy="592931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66800" y="76200"/>
            <a:ext cx="6134100" cy="592931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371600" y="1981200"/>
            <a:ext cx="3919538" cy="4024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443538" y="1981200"/>
            <a:ext cx="3919537" cy="4024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Microsoft_Office_Word_97_-_2003_Document1.doc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599238"/>
            <a:ext cx="312738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0325" tIns="23812" rIns="60325" bIns="23812">
            <a:spAutoFit/>
          </a:bodyPr>
          <a:lstStyle/>
          <a:p>
            <a:pPr defTabSz="1152525">
              <a:lnSpc>
                <a:spcPct val="99000"/>
              </a:lnSpc>
              <a:defRPr/>
            </a:pPr>
            <a:fld id="{A845879D-58AB-48EF-9FC6-DC4516186963}" type="slidenum">
              <a:rPr lang="en-GB" sz="1400" b="0">
                <a:solidFill>
                  <a:srgbClr val="009900"/>
                </a:solidFill>
                <a:latin typeface="Bookman Old Style" pitchFamily="18" charset="0"/>
              </a:rPr>
              <a:pPr defTabSz="1152525">
                <a:lnSpc>
                  <a:spcPct val="99000"/>
                </a:lnSpc>
                <a:defRPr/>
              </a:pPr>
              <a:t>‹N›</a:t>
            </a:fld>
            <a:endParaRPr lang="en-GB" sz="700" b="0">
              <a:solidFill>
                <a:srgbClr val="0000B6"/>
              </a:solidFill>
              <a:latin typeface="Bookman Old Style" pitchFamily="18" charset="0"/>
            </a:endParaRP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981200"/>
            <a:ext cx="7991475" cy="402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Level 1</a:t>
            </a:r>
          </a:p>
          <a:p>
            <a:pPr lvl="1"/>
            <a:r>
              <a:rPr lang="en-GB" smtClean="0"/>
              <a:t>Level 2</a:t>
            </a:r>
          </a:p>
          <a:p>
            <a:pPr lvl="2"/>
            <a:r>
              <a:rPr lang="en-GB" smtClean="0"/>
              <a:t>Level 3</a:t>
            </a:r>
          </a:p>
        </p:txBody>
      </p:sp>
      <p:graphicFrame>
        <p:nvGraphicFramePr>
          <p:cNvPr id="1026" name="Object 50"/>
          <p:cNvGraphicFramePr>
            <a:graphicFrameLocks noChangeAspect="1"/>
          </p:cNvGraphicFramePr>
          <p:nvPr/>
        </p:nvGraphicFramePr>
        <p:xfrm>
          <a:off x="76200" y="76200"/>
          <a:ext cx="1085850" cy="533400"/>
        </p:xfrm>
        <a:graphic>
          <a:graphicData uri="http://schemas.openxmlformats.org/presentationml/2006/ole">
            <p:oleObj spid="_x0000_s1026" name="Photo House" r:id="rId15" imgW="3170886" imgH="2720379" progId="Photohse.Document">
              <p:embed/>
            </p:oleObj>
          </a:graphicData>
        </a:graphic>
      </p:graphicFrame>
      <p:sp>
        <p:nvSpPr>
          <p:cNvPr id="1075" name="Text Box 51"/>
          <p:cNvSpPr txBox="1">
            <a:spLocks noChangeArrowheads="1"/>
          </p:cNvSpPr>
          <p:nvPr/>
        </p:nvSpPr>
        <p:spPr bwMode="auto">
          <a:xfrm>
            <a:off x="76200" y="152400"/>
            <a:ext cx="1143000" cy="3778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  <a:defRPr/>
            </a:pPr>
            <a:r>
              <a:rPr lang="it-IT" sz="1000">
                <a:solidFill>
                  <a:schemeClr val="bg1"/>
                </a:solidFill>
              </a:rPr>
              <a:t>Ingegneria della 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  <a:defRPr/>
            </a:pPr>
            <a:r>
              <a:rPr lang="it-IT" sz="1000">
                <a:solidFill>
                  <a:schemeClr val="bg1"/>
                </a:solidFill>
              </a:rPr>
              <a:t>Competizione</a:t>
            </a:r>
            <a:endParaRPr lang="it-IT" sz="1400">
              <a:latin typeface="NewBaskerville" charset="0"/>
            </a:endParaRPr>
          </a:p>
        </p:txBody>
      </p:sp>
      <p:sp>
        <p:nvSpPr>
          <p:cNvPr id="1032" name="Rectangle 5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76200"/>
            <a:ext cx="8382000" cy="528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smtClean="0"/>
              <a:t>Fare clic per modificare lo stile</a:t>
            </a:r>
          </a:p>
        </p:txBody>
      </p:sp>
      <p:graphicFrame>
        <p:nvGraphicFramePr>
          <p:cNvPr id="2" name="Object 54"/>
          <p:cNvGraphicFramePr>
            <a:graphicFrameLocks noChangeAspect="1"/>
          </p:cNvGraphicFramePr>
          <p:nvPr/>
        </p:nvGraphicFramePr>
        <p:xfrm>
          <a:off x="8305800" y="76200"/>
          <a:ext cx="1501775" cy="492125"/>
        </p:xfrm>
        <a:graphic>
          <a:graphicData uri="http://schemas.openxmlformats.org/presentationml/2006/ole">
            <p:oleObj spid="_x0000_s1027" name="Documento" r:id="rId16" imgW="2187720" imgH="714960" progId="Word.Document.8">
              <p:embed/>
            </p:oleObj>
          </a:graphicData>
        </a:graphic>
      </p:graphicFrame>
      <p:sp>
        <p:nvSpPr>
          <p:cNvPr id="1080" name="AutoShape 56"/>
          <p:cNvSpPr>
            <a:spLocks noChangeArrowheads="1"/>
          </p:cNvSpPr>
          <p:nvPr/>
        </p:nvSpPr>
        <p:spPr bwMode="auto">
          <a:xfrm>
            <a:off x="1219200" y="685800"/>
            <a:ext cx="7086600" cy="7620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4627FF"/>
              </a:gs>
              <a:gs pos="100000">
                <a:srgbClr val="EEF1FE"/>
              </a:gs>
            </a:gsLst>
            <a:lin ang="0" scaled="1"/>
          </a:gradFill>
          <a:ln w="25400">
            <a:noFill/>
            <a:round/>
            <a:headEnd/>
            <a:tailEnd/>
          </a:ln>
          <a:effectLst/>
        </p:spPr>
        <p:txBody>
          <a:bodyPr lIns="90488" tIns="44450" rIns="90488" bIns="44450" anchor="ctr">
            <a:spAutoFit/>
          </a:bodyPr>
          <a:lstStyle/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52525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1152525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defRPr sz="3400" b="1">
          <a:solidFill>
            <a:schemeClr val="tx1"/>
          </a:solidFill>
          <a:latin typeface="Korinna BT" pitchFamily="18" charset="0"/>
        </a:defRPr>
      </a:lvl2pPr>
      <a:lvl3pPr algn="ctr" defTabSz="1152525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defRPr sz="3400" b="1">
          <a:solidFill>
            <a:schemeClr val="tx1"/>
          </a:solidFill>
          <a:latin typeface="Korinna BT" pitchFamily="18" charset="0"/>
        </a:defRPr>
      </a:lvl3pPr>
      <a:lvl4pPr algn="ctr" defTabSz="1152525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defRPr sz="3400" b="1">
          <a:solidFill>
            <a:schemeClr val="tx1"/>
          </a:solidFill>
          <a:latin typeface="Korinna BT" pitchFamily="18" charset="0"/>
        </a:defRPr>
      </a:lvl4pPr>
      <a:lvl5pPr algn="ctr" defTabSz="1152525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defRPr sz="3400" b="1">
          <a:solidFill>
            <a:schemeClr val="tx1"/>
          </a:solidFill>
          <a:latin typeface="Korinna BT" pitchFamily="18" charset="0"/>
        </a:defRPr>
      </a:lvl5pPr>
      <a:lvl6pPr marL="457200" algn="ctr" defTabSz="1152525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defRPr sz="3400" b="1">
          <a:solidFill>
            <a:schemeClr val="tx1"/>
          </a:solidFill>
          <a:latin typeface="Korinna BT" pitchFamily="18" charset="0"/>
        </a:defRPr>
      </a:lvl6pPr>
      <a:lvl7pPr marL="914400" algn="ctr" defTabSz="1152525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defRPr sz="3400" b="1">
          <a:solidFill>
            <a:schemeClr val="tx1"/>
          </a:solidFill>
          <a:latin typeface="Korinna BT" pitchFamily="18" charset="0"/>
        </a:defRPr>
      </a:lvl7pPr>
      <a:lvl8pPr marL="1371600" algn="ctr" defTabSz="1152525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defRPr sz="3400" b="1">
          <a:solidFill>
            <a:schemeClr val="tx1"/>
          </a:solidFill>
          <a:latin typeface="Korinna BT" pitchFamily="18" charset="0"/>
        </a:defRPr>
      </a:lvl8pPr>
      <a:lvl9pPr marL="1828800" algn="ctr" defTabSz="1152525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defRPr sz="3400" b="1">
          <a:solidFill>
            <a:schemeClr val="tx1"/>
          </a:solidFill>
          <a:latin typeface="Korinna BT" pitchFamily="18" charset="0"/>
        </a:defRPr>
      </a:lvl9pPr>
    </p:titleStyle>
    <p:bodyStyle>
      <a:lvl1pPr marL="346075" indent="-346075" algn="l" rtl="0" eaLnBrk="0" fontAlgn="base" hangingPunct="0">
        <a:lnSpc>
          <a:spcPct val="85000"/>
        </a:lnSpc>
        <a:spcBef>
          <a:spcPct val="35000"/>
        </a:spcBef>
        <a:spcAft>
          <a:spcPct val="0"/>
        </a:spcAft>
        <a:buClr>
          <a:srgbClr val="0000B6"/>
        </a:buClr>
        <a:buSzPct val="80000"/>
        <a:buFont typeface="Monotype Sorts" pitchFamily="2" charset="2"/>
        <a:buChar char="u"/>
        <a:tabLst>
          <a:tab pos="2190750" algn="l"/>
        </a:tabLs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lnSpc>
          <a:spcPct val="85000"/>
        </a:lnSpc>
        <a:spcBef>
          <a:spcPct val="35000"/>
        </a:spcBef>
        <a:spcAft>
          <a:spcPct val="0"/>
        </a:spcAft>
        <a:buClr>
          <a:srgbClr val="0000B6"/>
        </a:buClr>
        <a:buSzPct val="60000"/>
        <a:buFont typeface="Wingdings" pitchFamily="2" charset="2"/>
        <a:buChar char="l"/>
        <a:tabLst>
          <a:tab pos="2190750" algn="l"/>
        </a:tabLst>
        <a:defRPr sz="2400">
          <a:solidFill>
            <a:schemeClr val="tx1"/>
          </a:solidFill>
          <a:latin typeface="+mn-lt"/>
        </a:defRPr>
      </a:lvl2pPr>
      <a:lvl3pPr marL="1146175" indent="-20955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2190750" algn="l"/>
        </a:tabLst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2190750" algn="l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2190750" algn="l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2190750" algn="l"/>
        </a:tabLst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2190750" algn="l"/>
        </a:tabLst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2190750" algn="l"/>
        </a:tabLst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2190750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1"/>
          <p:cNvGraphicFramePr>
            <a:graphicFrameLocks noChangeAspect="1"/>
          </p:cNvGraphicFramePr>
          <p:nvPr/>
        </p:nvGraphicFramePr>
        <p:xfrm>
          <a:off x="228600" y="990600"/>
          <a:ext cx="9372600" cy="5443538"/>
        </p:xfrm>
        <a:graphic>
          <a:graphicData uri="http://schemas.openxmlformats.org/presentationml/2006/ole">
            <p:oleObj spid="_x0000_s2050" name="Photo House" r:id="rId4" imgW="3170886" imgH="2720379" progId="Photohse.Document">
              <p:embed/>
            </p:oleObj>
          </a:graphicData>
        </a:graphic>
      </p:graphicFrame>
      <p:sp>
        <p:nvSpPr>
          <p:cNvPr id="2051" name="Rectangle 31"/>
          <p:cNvSpPr>
            <a:spLocks noChangeArrowheads="1"/>
          </p:cNvSpPr>
          <p:nvPr/>
        </p:nvSpPr>
        <p:spPr bwMode="auto">
          <a:xfrm>
            <a:off x="609600" y="2438400"/>
            <a:ext cx="8810625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defTabSz="1152525">
              <a:lnSpc>
                <a:spcPct val="145000"/>
              </a:lnSpc>
              <a:spcBef>
                <a:spcPct val="40000"/>
              </a:spcBef>
            </a:pPr>
            <a:r>
              <a:rPr lang="it-IT" sz="2800">
                <a:solidFill>
                  <a:schemeClr val="bg1"/>
                </a:solidFill>
              </a:rPr>
              <a:t>Il nuovo modello di gestione </a:t>
            </a:r>
            <a:br>
              <a:rPr lang="it-IT" sz="2800">
                <a:solidFill>
                  <a:schemeClr val="bg1"/>
                </a:solidFill>
              </a:rPr>
            </a:br>
            <a:r>
              <a:rPr lang="it-IT" sz="2800">
                <a:solidFill>
                  <a:schemeClr val="bg1"/>
                </a:solidFill>
              </a:rPr>
              <a:t>della Responsabilità Sociale  in azienda</a:t>
            </a:r>
            <a:endParaRPr lang="it-IT" sz="3800">
              <a:solidFill>
                <a:srgbClr val="0000B6"/>
              </a:solidFill>
            </a:endParaRPr>
          </a:p>
        </p:txBody>
      </p:sp>
      <p:sp>
        <p:nvSpPr>
          <p:cNvPr id="2052" name="Rectangle 39"/>
          <p:cNvSpPr>
            <a:spLocks noChangeArrowheads="1"/>
          </p:cNvSpPr>
          <p:nvPr/>
        </p:nvSpPr>
        <p:spPr bwMode="auto">
          <a:xfrm>
            <a:off x="304800" y="152400"/>
            <a:ext cx="9353550" cy="5159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/>
            <a:r>
              <a:rPr lang="it-IT" sz="2800">
                <a:solidFill>
                  <a:srgbClr val="4627FF"/>
                </a:solidFill>
              </a:rPr>
              <a:t>Etica e business</a:t>
            </a:r>
            <a:endParaRPr lang="it-IT" sz="2400">
              <a:solidFill>
                <a:schemeClr val="fol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5" name="Text Box 3"/>
          <p:cNvSpPr txBox="1">
            <a:spLocks noChangeArrowheads="1"/>
          </p:cNvSpPr>
          <p:nvPr/>
        </p:nvSpPr>
        <p:spPr bwMode="auto">
          <a:xfrm>
            <a:off x="571500" y="1371600"/>
            <a:ext cx="9334500" cy="40592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82575" indent="-282575">
              <a:lnSpc>
                <a:spcPct val="120000"/>
              </a:lnSpc>
              <a:spcBef>
                <a:spcPct val="50000"/>
              </a:spcBef>
              <a:buClr>
                <a:srgbClr val="FF3300"/>
              </a:buClr>
              <a:buFont typeface="Monotype Sorts" pitchFamily="2" charset="2"/>
              <a:buChar char="r"/>
              <a:defRPr/>
            </a:pPr>
            <a:r>
              <a:rPr lang="it-IT" sz="3200" b="0" i="1">
                <a:solidFill>
                  <a:srgbClr val="FFFF00"/>
                </a:solidFill>
                <a:latin typeface="Times New Roman" pitchFamily="18" charset="0"/>
              </a:rPr>
              <a:t>  </a:t>
            </a:r>
            <a:r>
              <a:rPr lang="it-IT" sz="2800" b="0">
                <a:solidFill>
                  <a:srgbClr val="EC1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Dow Jones </a:t>
            </a:r>
            <a:r>
              <a:rPr lang="en-GB" sz="2800" b="0">
                <a:solidFill>
                  <a:srgbClr val="EC1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Sustainability</a:t>
            </a:r>
            <a:r>
              <a:rPr lang="it-IT" sz="2800" b="0">
                <a:solidFill>
                  <a:srgbClr val="EC1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Group Index [Djsi World]</a:t>
            </a:r>
          </a:p>
          <a:p>
            <a:pPr marL="474663" lvl="1">
              <a:lnSpc>
                <a:spcPct val="130000"/>
              </a:lnSpc>
              <a:buClr>
                <a:srgbClr val="FF3300"/>
              </a:buClr>
              <a:buFont typeface="Monotype Sorts" pitchFamily="2" charset="2"/>
              <a:buChar char="4"/>
              <a:defRPr/>
            </a:pPr>
            <a:r>
              <a:rPr lang="it-IT" sz="2400" b="0">
                <a:solidFill>
                  <a:srgbClr val="EC1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200 Aziende monitorate in 33 Paesi dal 1999</a:t>
            </a:r>
          </a:p>
          <a:p>
            <a:pPr marL="474663" lvl="1">
              <a:lnSpc>
                <a:spcPct val="60000"/>
              </a:lnSpc>
              <a:spcBef>
                <a:spcPct val="50000"/>
              </a:spcBef>
              <a:buClr>
                <a:srgbClr val="FF3300"/>
              </a:buClr>
              <a:buFont typeface="Monotype Sorts" pitchFamily="2" charset="2"/>
              <a:buChar char="4"/>
              <a:defRPr/>
            </a:pPr>
            <a:r>
              <a:rPr lang="it-IT" sz="2400" b="0">
                <a:solidFill>
                  <a:srgbClr val="EC1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performances migliori Djsgi/Djgi [93-99]=3,28/2,68</a:t>
            </a:r>
          </a:p>
          <a:p>
            <a:pPr marL="474663" lvl="1">
              <a:lnSpc>
                <a:spcPct val="60000"/>
              </a:lnSpc>
              <a:spcBef>
                <a:spcPct val="50000"/>
              </a:spcBef>
              <a:buClr>
                <a:srgbClr val="FF3300"/>
              </a:buClr>
              <a:buFont typeface="Monotype Sorts" pitchFamily="2" charset="2"/>
              <a:buChar char="4"/>
              <a:defRPr/>
            </a:pPr>
            <a:endParaRPr lang="it-IT" sz="3600" b="0">
              <a:solidFill>
                <a:srgbClr val="EC1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282575" indent="-282575">
              <a:lnSpc>
                <a:spcPct val="190000"/>
              </a:lnSpc>
              <a:spcBef>
                <a:spcPct val="50000"/>
              </a:spcBef>
              <a:buClr>
                <a:srgbClr val="FF3300"/>
              </a:buClr>
              <a:buFont typeface="Monotype Sorts" pitchFamily="2" charset="2"/>
              <a:buChar char="r"/>
              <a:defRPr/>
            </a:pPr>
            <a:r>
              <a:rPr lang="it-IT" sz="2800" b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it-IT" sz="2800" b="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Dow Jones </a:t>
            </a:r>
            <a:r>
              <a:rPr lang="en-GB" sz="2800" b="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Sustainability</a:t>
            </a:r>
            <a:r>
              <a:rPr lang="it-IT" sz="2800" b="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Group Index Stoxx [Djsi Stoxx]</a:t>
            </a:r>
          </a:p>
          <a:p>
            <a:pPr marL="474663" lvl="1">
              <a:lnSpc>
                <a:spcPct val="130000"/>
              </a:lnSpc>
              <a:buClr>
                <a:srgbClr val="FF3300"/>
              </a:buClr>
              <a:buFont typeface="Monotype Sorts" pitchFamily="2" charset="2"/>
              <a:buChar char="4"/>
              <a:defRPr/>
            </a:pPr>
            <a:r>
              <a:rPr lang="it-IT" sz="2400" b="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Sottoindice Europa dal 2001</a:t>
            </a:r>
          </a:p>
          <a:p>
            <a:pPr marL="474663" lvl="1">
              <a:lnSpc>
                <a:spcPct val="60000"/>
              </a:lnSpc>
              <a:spcBef>
                <a:spcPct val="50000"/>
              </a:spcBef>
              <a:buClr>
                <a:srgbClr val="FF3300"/>
              </a:buClr>
              <a:buFont typeface="Monotype Sorts" pitchFamily="2" charset="2"/>
              <a:buChar char="4"/>
              <a:defRPr/>
            </a:pPr>
            <a:r>
              <a:rPr lang="it-IT" sz="2400" b="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performances migliori</a:t>
            </a:r>
            <a:endParaRPr lang="it-IT" sz="2400" b="0">
              <a:solidFill>
                <a:srgbClr val="FF1B4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2713"/>
            <a:ext cx="7759700" cy="515937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Etica e finanzia</a:t>
            </a:r>
            <a:endParaRPr lang="it-IT" sz="21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7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7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7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7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1075" grpId="0" build="p" autoUpdateAnimBg="0" advAuto="1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9" name="Text Box 3"/>
          <p:cNvSpPr txBox="1">
            <a:spLocks noChangeArrowheads="1"/>
          </p:cNvSpPr>
          <p:nvPr/>
        </p:nvSpPr>
        <p:spPr bwMode="auto">
          <a:xfrm>
            <a:off x="342900" y="1757363"/>
            <a:ext cx="8572500" cy="3705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82575" indent="-282575">
              <a:lnSpc>
                <a:spcPct val="120000"/>
              </a:lnSpc>
              <a:spcBef>
                <a:spcPct val="50000"/>
              </a:spcBef>
              <a:buClr>
                <a:srgbClr val="FF3300"/>
              </a:buClr>
              <a:buFont typeface="Monotype Sorts" pitchFamily="2" charset="2"/>
              <a:buChar char="r"/>
              <a:defRPr/>
            </a:pPr>
            <a:r>
              <a:rPr lang="it-IT" sz="2800" b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it-IT" sz="2800" b="0">
                <a:solidFill>
                  <a:srgbClr val="0000B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Ethical Index Euro (certificato di eticità europeo)</a:t>
            </a:r>
          </a:p>
          <a:p>
            <a:pPr marL="474663" lvl="1">
              <a:lnSpc>
                <a:spcPct val="90000"/>
              </a:lnSpc>
              <a:spcBef>
                <a:spcPct val="50000"/>
              </a:spcBef>
              <a:buFont typeface="Monotype Sorts" pitchFamily="2" charset="2"/>
              <a:buChar char="4"/>
              <a:defRPr/>
            </a:pPr>
            <a:r>
              <a:rPr lang="it-IT" sz="2400" b="0">
                <a:solidFill>
                  <a:srgbClr val="0000B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Elaborazione:Finetica 					             	(SDA Bocconi + Pontificia Università Lateranense) </a:t>
            </a:r>
          </a:p>
          <a:p>
            <a:pPr marL="474663" lvl="1">
              <a:lnSpc>
                <a:spcPct val="90000"/>
              </a:lnSpc>
              <a:spcBef>
                <a:spcPct val="50000"/>
              </a:spcBef>
              <a:buFont typeface="Monotype Sorts" pitchFamily="2" charset="2"/>
              <a:buChar char="4"/>
              <a:defRPr/>
            </a:pPr>
            <a:r>
              <a:rPr lang="it-IT" sz="2400" b="0">
                <a:solidFill>
                  <a:srgbClr val="0000B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150 Società europee</a:t>
            </a:r>
          </a:p>
          <a:p>
            <a:pPr marL="474663" lvl="1">
              <a:lnSpc>
                <a:spcPct val="90000"/>
              </a:lnSpc>
              <a:spcBef>
                <a:spcPct val="50000"/>
              </a:spcBef>
              <a:buFont typeface="Monotype Sorts" pitchFamily="2" charset="2"/>
              <a:buChar char="4"/>
              <a:defRPr/>
            </a:pPr>
            <a:r>
              <a:rPr lang="it-IT" sz="2400" b="0">
                <a:solidFill>
                  <a:srgbClr val="0000B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meno volatile degli altri panieri europei (Barclays)</a:t>
            </a:r>
          </a:p>
          <a:p>
            <a:pPr marL="474663" lvl="1">
              <a:lnSpc>
                <a:spcPct val="90000"/>
              </a:lnSpc>
              <a:spcBef>
                <a:spcPct val="50000"/>
              </a:spcBef>
              <a:buFont typeface="Monotype Sorts" pitchFamily="2" charset="2"/>
              <a:buChar char="4"/>
              <a:defRPr/>
            </a:pPr>
            <a:endParaRPr lang="it-IT" sz="2400" b="0">
              <a:solidFill>
                <a:srgbClr val="0000B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282575" indent="-282575">
              <a:lnSpc>
                <a:spcPct val="120000"/>
              </a:lnSpc>
              <a:spcBef>
                <a:spcPct val="50000"/>
              </a:spcBef>
              <a:buClr>
                <a:srgbClr val="FF3300"/>
              </a:buClr>
              <a:buFont typeface="Monotype Sorts" pitchFamily="2" charset="2"/>
              <a:buChar char="r"/>
              <a:defRPr/>
            </a:pPr>
            <a:r>
              <a:rPr lang="it-IT" sz="2800" b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it-IT" sz="2800" b="0">
                <a:solidFill>
                  <a:srgbClr val="0000B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Ethical Global Euro </a:t>
            </a:r>
            <a:endParaRPr lang="it-IT" sz="2400" b="0">
              <a:solidFill>
                <a:srgbClr val="0000B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2713"/>
            <a:ext cx="7759700" cy="515937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Etica e finanzia</a:t>
            </a:r>
            <a:endParaRPr lang="it-IT" sz="21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7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7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7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7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2099" grpId="0" build="p" autoUpdateAnimBg="0" advAuto="1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12713"/>
            <a:ext cx="7759700" cy="515937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Etica e finanzia</a:t>
            </a:r>
            <a:endParaRPr lang="it-IT" sz="2900" smtClean="0"/>
          </a:p>
        </p:txBody>
      </p:sp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342900" y="1871663"/>
            <a:ext cx="85725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82575" indent="-282575">
              <a:lnSpc>
                <a:spcPct val="70000"/>
              </a:lnSpc>
              <a:spcBef>
                <a:spcPct val="50000"/>
              </a:spcBef>
              <a:buFont typeface="Monotype Sorts" pitchFamily="2" charset="2"/>
              <a:buChar char="r"/>
              <a:defRPr/>
            </a:pPr>
            <a:r>
              <a:rPr lang="it-IT" sz="2800" b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it-IT" sz="2800" b="0">
                <a:solidFill>
                  <a:srgbClr val="4FA91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Domini Social Index </a:t>
            </a:r>
          </a:p>
          <a:p>
            <a:pPr marL="474663" lvl="1">
              <a:lnSpc>
                <a:spcPct val="70000"/>
              </a:lnSpc>
              <a:spcBef>
                <a:spcPct val="50000"/>
              </a:spcBef>
              <a:buFont typeface="Monotype Sorts" pitchFamily="2" charset="2"/>
              <a:buChar char="4"/>
              <a:defRPr/>
            </a:pPr>
            <a:r>
              <a:rPr lang="it-IT" sz="2400" b="0">
                <a:solidFill>
                  <a:srgbClr val="4FA91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Elaborazione: Kinder Leidenberg Domini</a:t>
            </a:r>
          </a:p>
          <a:p>
            <a:pPr marL="474663" lvl="1">
              <a:lnSpc>
                <a:spcPct val="70000"/>
              </a:lnSpc>
              <a:spcBef>
                <a:spcPct val="50000"/>
              </a:spcBef>
              <a:buFont typeface="Monotype Sorts" pitchFamily="2" charset="2"/>
              <a:buChar char="4"/>
              <a:defRPr/>
            </a:pPr>
            <a:r>
              <a:rPr lang="it-IT" sz="2400" b="0">
                <a:solidFill>
                  <a:srgbClr val="4FA91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supporto alla costituzione di portafogli etici</a:t>
            </a:r>
            <a:endParaRPr lang="it-IT" sz="2800" b="0">
              <a:solidFill>
                <a:srgbClr val="4FA91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282575" indent="-282575">
              <a:lnSpc>
                <a:spcPct val="120000"/>
              </a:lnSpc>
              <a:spcBef>
                <a:spcPct val="50000"/>
              </a:spcBef>
              <a:buFont typeface="Monotype Sorts" pitchFamily="2" charset="2"/>
              <a:buChar char="r"/>
              <a:defRPr/>
            </a:pPr>
            <a:r>
              <a:rPr lang="it-IT" sz="2800" b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it-IT" sz="2800" b="0">
                <a:solidFill>
                  <a:srgbClr val="FF1B4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Indice Avanzi</a:t>
            </a:r>
          </a:p>
          <a:p>
            <a:pPr marL="474663" lvl="1">
              <a:lnSpc>
                <a:spcPct val="50000"/>
              </a:lnSpc>
              <a:spcBef>
                <a:spcPct val="50000"/>
              </a:spcBef>
              <a:buFont typeface="Monotype Sorts" pitchFamily="2" charset="2"/>
              <a:buChar char="4"/>
              <a:defRPr/>
            </a:pPr>
            <a:r>
              <a:rPr lang="it-IT" sz="2400" b="0">
                <a:solidFill>
                  <a:srgbClr val="FF1B4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Elaborazione: Istituto Avanzi - Finanza e sviluppo sostenibile</a:t>
            </a:r>
          </a:p>
          <a:p>
            <a:pPr marL="474663" lvl="1">
              <a:lnSpc>
                <a:spcPct val="50000"/>
              </a:lnSpc>
              <a:spcBef>
                <a:spcPct val="50000"/>
              </a:spcBef>
              <a:buFont typeface="Monotype Sorts" pitchFamily="2" charset="2"/>
              <a:buChar char="4"/>
              <a:defRPr/>
            </a:pPr>
            <a:r>
              <a:rPr lang="it-IT" sz="2400" b="0">
                <a:solidFill>
                  <a:srgbClr val="FF1B4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classifica Aziende secondo Sviluppo sostenibile </a:t>
            </a:r>
          </a:p>
          <a:p>
            <a:pPr marL="474663" lvl="1">
              <a:lnSpc>
                <a:spcPct val="50000"/>
              </a:lnSpc>
              <a:spcBef>
                <a:spcPct val="50000"/>
              </a:spcBef>
              <a:buFont typeface="Monotype Sorts" pitchFamily="2" charset="2"/>
              <a:buChar char="4"/>
              <a:defRPr/>
            </a:pPr>
            <a:r>
              <a:rPr lang="it-IT" sz="2400" b="0">
                <a:solidFill>
                  <a:srgbClr val="FF1B4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consulenza Investitori Istituzionali</a:t>
            </a:r>
          </a:p>
          <a:p>
            <a:pPr marL="282575" indent="-282575">
              <a:lnSpc>
                <a:spcPct val="70000"/>
              </a:lnSpc>
              <a:spcBef>
                <a:spcPct val="50000"/>
              </a:spcBef>
              <a:buFont typeface="Monotype Sorts" pitchFamily="2" charset="2"/>
              <a:buChar char="r"/>
              <a:defRPr/>
            </a:pPr>
            <a:r>
              <a:rPr lang="it-IT" sz="2800" b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it-IT" sz="2800" b="0">
                <a:solidFill>
                  <a:srgbClr val="0024B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Citizen Index</a:t>
            </a:r>
          </a:p>
          <a:p>
            <a:pPr marL="282575" indent="-282575">
              <a:lnSpc>
                <a:spcPct val="70000"/>
              </a:lnSpc>
              <a:spcBef>
                <a:spcPct val="50000"/>
              </a:spcBef>
              <a:buFont typeface="Monotype Sorts" pitchFamily="2" charset="2"/>
              <a:buChar char="r"/>
              <a:defRPr/>
            </a:pPr>
            <a:r>
              <a:rPr lang="it-IT" sz="2800" b="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it-IT" sz="2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Smith Barney Concert Allocation Social  Awarness</a:t>
            </a:r>
            <a:endParaRPr lang="it-IT" sz="2800" b="0">
              <a:solidFill>
                <a:srgbClr val="FF7C8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7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7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7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7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7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7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7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71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6" grpId="0" build="p" autoUpdateAnimBg="0" advAuto="1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1" name="Rectangle 3"/>
          <p:cNvSpPr>
            <a:spLocks noChangeArrowheads="1"/>
          </p:cNvSpPr>
          <p:nvPr/>
        </p:nvSpPr>
        <p:spPr bwMode="auto">
          <a:xfrm>
            <a:off x="533400" y="914400"/>
            <a:ext cx="8610600" cy="47545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Font typeface="Monotype Sorts" pitchFamily="2" charset="2"/>
              <a:buNone/>
              <a:defRPr/>
            </a:pPr>
            <a:r>
              <a:rPr lang="it-IT" sz="2400" b="0">
                <a:solidFill>
                  <a:srgbClr val="FF1B4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4627FF"/>
              </a:buClr>
              <a:buFont typeface="Monotype Sorts" pitchFamily="2" charset="2"/>
              <a:buChar char="ò"/>
              <a:defRPr/>
            </a:pPr>
            <a:r>
              <a:rPr lang="it-IT" sz="3200" b="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586 nel mondo</a:t>
            </a:r>
            <a:r>
              <a:rPr lang="en-GB" sz="3200" b="0">
                <a:solidFill>
                  <a:srgbClr val="4627FF"/>
                </a:solidFill>
                <a:latin typeface="Times New Roman" pitchFamily="18" charset="0"/>
              </a:rPr>
              <a:t> (+ 80% negli ultimi 4 anni)</a:t>
            </a:r>
            <a:endParaRPr lang="it-IT" sz="3200" b="0">
              <a:solidFill>
                <a:srgbClr val="4627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  <a:buFont typeface="Monotype Sorts" pitchFamily="2" charset="2"/>
              <a:buChar char="ò"/>
              <a:defRPr/>
            </a:pPr>
            <a:r>
              <a:rPr lang="it-IT" sz="3200" b="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USA: 2.000 Mdi $ = 13% risparmio gestito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 typeface="Monotype Sorts" pitchFamily="2" charset="2"/>
              <a:buChar char="ò"/>
              <a:defRPr/>
            </a:pPr>
            <a:r>
              <a:rPr lang="it-IT" sz="3200" b="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Italia (3,7 Mdi  Euro)</a:t>
            </a:r>
          </a:p>
          <a:p>
            <a:pPr lvl="2">
              <a:lnSpc>
                <a:spcPct val="110000"/>
              </a:lnSpc>
              <a:spcBef>
                <a:spcPct val="50000"/>
              </a:spcBef>
              <a:buFont typeface="Monotype Sorts" pitchFamily="2" charset="2"/>
              <a:buChar char="u"/>
              <a:defRPr/>
            </a:pPr>
            <a:r>
              <a:rPr lang="it-IT" sz="2800" b="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performances migliori </a:t>
            </a:r>
          </a:p>
          <a:p>
            <a:pPr lvl="2">
              <a:lnSpc>
                <a:spcPct val="110000"/>
              </a:lnSpc>
              <a:spcBef>
                <a:spcPct val="50000"/>
              </a:spcBef>
              <a:buFont typeface="Monotype Sorts" pitchFamily="2" charset="2"/>
              <a:buChar char="u"/>
              <a:defRPr/>
            </a:pPr>
            <a:r>
              <a:rPr lang="it-IT" sz="2800" b="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selezione Aziende finanziate</a:t>
            </a:r>
          </a:p>
          <a:p>
            <a:pPr lvl="2">
              <a:lnSpc>
                <a:spcPct val="110000"/>
              </a:lnSpc>
              <a:spcBef>
                <a:spcPct val="50000"/>
              </a:spcBef>
              <a:buFont typeface="Monotype Sorts" pitchFamily="2" charset="2"/>
              <a:buChar char="u"/>
              <a:defRPr/>
            </a:pPr>
            <a:r>
              <a:rPr lang="it-IT" sz="2800" b="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quota di commissione per progetti sociali</a:t>
            </a:r>
            <a:r>
              <a:rPr lang="it-IT" sz="2800" b="0">
                <a:solidFill>
                  <a:srgbClr val="EC1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12713"/>
            <a:ext cx="7759700" cy="515937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Fondi etici</a:t>
            </a:r>
            <a:endParaRPr lang="it-IT" sz="21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7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7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7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7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005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Rendimenti</a:t>
            </a:r>
          </a:p>
        </p:txBody>
      </p:sp>
      <p:sp>
        <p:nvSpPr>
          <p:cNvPr id="704515" name="Text Box 3"/>
          <p:cNvSpPr txBox="1">
            <a:spLocks noChangeArrowheads="1"/>
          </p:cNvSpPr>
          <p:nvPr/>
        </p:nvSpPr>
        <p:spPr bwMode="auto">
          <a:xfrm>
            <a:off x="381000" y="1600200"/>
            <a:ext cx="9525000" cy="3513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Clr>
                <a:srgbClr val="00009C"/>
              </a:buClr>
              <a:buFont typeface="Monotype Sorts" pitchFamily="2" charset="2"/>
              <a:buChar char="ò"/>
              <a:defRPr/>
            </a:pPr>
            <a:r>
              <a:rPr lang="it-IT" sz="2800" b="0" i="1">
                <a:solidFill>
                  <a:srgbClr val="00009C"/>
                </a:solidFill>
                <a:latin typeface="Times New Roman" pitchFamily="18" charset="0"/>
              </a:rPr>
              <a:t> </a:t>
            </a:r>
            <a:r>
              <a:rPr lang="it-IT" sz="2800" b="0">
                <a:solidFill>
                  <a:srgbClr val="00009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Euromobiliare Green Equity Found: ‘00 # + 22% (0,48%)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Monotype Sorts" pitchFamily="2" charset="2"/>
              <a:buChar char="ò"/>
              <a:defRPr/>
            </a:pPr>
            <a:r>
              <a:rPr lang="it-IT" sz="2800" b="0">
                <a:solidFill>
                  <a:srgbClr val="00009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San Paolo Azionario Internazionale: 3 anni # + 100% (78%)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Monotype Sorts" pitchFamily="2" charset="2"/>
              <a:buChar char="ò"/>
              <a:defRPr/>
            </a:pPr>
            <a:r>
              <a:rPr lang="it-IT" sz="2800" b="0">
                <a:solidFill>
                  <a:srgbClr val="00009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EVA, MVA migliore del mercato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Monotype Sorts" pitchFamily="2" charset="2"/>
              <a:buChar char="ò"/>
              <a:defRPr/>
            </a:pPr>
            <a:r>
              <a:rPr lang="it-IT" sz="2800" b="0">
                <a:solidFill>
                  <a:srgbClr val="00009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P/E maggiore stabilità 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Monotype Sorts" pitchFamily="2" charset="2"/>
              <a:buChar char="ò"/>
              <a:defRPr/>
            </a:pPr>
            <a:r>
              <a:rPr lang="it-IT" sz="2800" b="0">
                <a:solidFill>
                  <a:srgbClr val="00009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redditività 28 Aziende Britanniche con Codice Etico: + 18% </a:t>
            </a:r>
            <a:endParaRPr lang="it-IT" sz="2800" b="0">
              <a:solidFill>
                <a:srgbClr val="4FA91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51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Banca etica</a:t>
            </a:r>
            <a:endParaRPr lang="it-IT" smtClean="0"/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1371600" y="1447800"/>
            <a:ext cx="7413625" cy="40243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rgbClr val="9999FF"/>
              </a:buClr>
              <a:buFont typeface="Monotype Sorts" pitchFamily="2" charset="2"/>
              <a:buChar char="ò"/>
              <a:defRPr/>
            </a:pPr>
            <a:r>
              <a:rPr lang="it-IT" sz="4400" b="0" i="1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it-IT" sz="3600" b="0">
                <a:solidFill>
                  <a:srgbClr val="131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Banca Popolare Etica - dal 1955</a:t>
            </a:r>
          </a:p>
          <a:p>
            <a:pPr marL="563563" lvl="1" indent="-192088">
              <a:lnSpc>
                <a:spcPct val="90000"/>
              </a:lnSpc>
              <a:spcBef>
                <a:spcPct val="50000"/>
              </a:spcBef>
              <a:buClr>
                <a:srgbClr val="9999FF"/>
              </a:buClr>
              <a:buFont typeface="Monotype Sorts" pitchFamily="2" charset="2"/>
              <a:buChar char="r"/>
              <a:defRPr/>
            </a:pPr>
            <a:r>
              <a:rPr lang="it-IT" sz="2400" b="0">
                <a:solidFill>
                  <a:srgbClr val="131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20.000 sottoscrittori </a:t>
            </a:r>
          </a:p>
          <a:p>
            <a:pPr marL="563563" lvl="1" indent="-192088">
              <a:lnSpc>
                <a:spcPct val="90000"/>
              </a:lnSpc>
              <a:spcBef>
                <a:spcPct val="50000"/>
              </a:spcBef>
              <a:buClr>
                <a:srgbClr val="9999FF"/>
              </a:buClr>
              <a:buFont typeface="Monotype Sorts" pitchFamily="2" charset="2"/>
              <a:buChar char="r"/>
              <a:defRPr/>
            </a:pPr>
            <a:r>
              <a:rPr lang="it-IT" sz="2400" b="0">
                <a:solidFill>
                  <a:srgbClr val="131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Finanziamento Progetti Sociali</a:t>
            </a:r>
          </a:p>
          <a:p>
            <a:pPr marL="563563" lvl="1" indent="-192088">
              <a:lnSpc>
                <a:spcPct val="90000"/>
              </a:lnSpc>
              <a:spcBef>
                <a:spcPct val="50000"/>
              </a:spcBef>
              <a:buClr>
                <a:srgbClr val="9999FF"/>
              </a:buClr>
              <a:buFont typeface="Monotype Sorts" pitchFamily="2" charset="2"/>
              <a:buChar char="r"/>
              <a:defRPr/>
            </a:pPr>
            <a:r>
              <a:rPr lang="it-IT" sz="2400" b="0">
                <a:solidFill>
                  <a:srgbClr val="131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Gestione Comitato Etico</a:t>
            </a:r>
          </a:p>
          <a:p>
            <a:pPr marL="563563" lvl="1" indent="-192088">
              <a:lnSpc>
                <a:spcPct val="90000"/>
              </a:lnSpc>
              <a:spcBef>
                <a:spcPct val="50000"/>
              </a:spcBef>
              <a:buClr>
                <a:srgbClr val="9999FF"/>
              </a:buClr>
              <a:buFont typeface="Monotype Sorts" pitchFamily="2" charset="2"/>
              <a:buChar char="r"/>
              <a:defRPr/>
            </a:pPr>
            <a:r>
              <a:rPr lang="it-IT" sz="2400" b="0">
                <a:solidFill>
                  <a:srgbClr val="131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Informazione/trasparenza verso i Clienti</a:t>
            </a:r>
          </a:p>
          <a:p>
            <a:pPr marL="563563" lvl="1" indent="-192088">
              <a:lnSpc>
                <a:spcPct val="90000"/>
              </a:lnSpc>
              <a:spcBef>
                <a:spcPct val="50000"/>
              </a:spcBef>
              <a:buClr>
                <a:srgbClr val="9999FF"/>
              </a:buClr>
              <a:buFont typeface="Monotype Sorts" pitchFamily="2" charset="2"/>
              <a:buChar char="r"/>
              <a:defRPr/>
            </a:pPr>
            <a:r>
              <a:rPr lang="it-IT" sz="2400" b="0">
                <a:solidFill>
                  <a:srgbClr val="131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Sedi e Filiali: 						Padova, Milano, Brescia, Modena, Vicenza, Roma</a:t>
            </a:r>
          </a:p>
          <a:p>
            <a:pPr marL="563563" lvl="1" indent="-192088">
              <a:lnSpc>
                <a:spcPct val="90000"/>
              </a:lnSpc>
              <a:spcBef>
                <a:spcPct val="50000"/>
              </a:spcBef>
              <a:buClr>
                <a:srgbClr val="9999FF"/>
              </a:buClr>
              <a:buFont typeface="Monotype Sorts" pitchFamily="2" charset="2"/>
              <a:buChar char="r"/>
              <a:defRPr/>
            </a:pPr>
            <a:r>
              <a:rPr lang="it-IT" sz="2400" b="0">
                <a:solidFill>
                  <a:srgbClr val="131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SGR 120 Ml. Euro/anno </a:t>
            </a:r>
            <a:endParaRPr lang="it-IT" sz="4000" b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382000" cy="463550"/>
          </a:xfrm>
          <a:noFill/>
        </p:spPr>
        <p:txBody>
          <a:bodyPr/>
          <a:lstStyle/>
          <a:p>
            <a:r>
              <a:rPr lang="it-IT" sz="2900" smtClean="0">
                <a:solidFill>
                  <a:srgbClr val="1313FF"/>
                </a:solidFill>
              </a:rPr>
              <a:t>Imprese italiane con standard sostenibile</a:t>
            </a:r>
            <a:endParaRPr lang="it-IT" smtClean="0"/>
          </a:p>
        </p:txBody>
      </p:sp>
      <p:sp>
        <p:nvSpPr>
          <p:cNvPr id="660483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8915400" cy="44624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9999FF"/>
              </a:buClr>
              <a:buFont typeface="Monotype Sorts" pitchFamily="2" charset="2"/>
              <a:buNone/>
              <a:defRPr/>
            </a:pPr>
            <a:r>
              <a:rPr lang="it-IT" sz="2000" b="0">
                <a:solidFill>
                  <a:srgbClr val="EC1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[Rating 2002 di Banca Etica - criterio DJSI - 75 esaminate]</a:t>
            </a:r>
            <a:endParaRPr lang="it-IT" sz="2800" b="0">
              <a:solidFill>
                <a:srgbClr val="4627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9999FF"/>
              </a:buClr>
              <a:buFont typeface="Monotype Sorts" pitchFamily="2" charset="2"/>
              <a:buNone/>
              <a:defRPr/>
            </a:pPr>
            <a:endParaRPr lang="it-IT" sz="3200" b="0">
              <a:solidFill>
                <a:srgbClr val="4627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9999FF"/>
              </a:buClr>
              <a:buFont typeface="Monotype Sorts" pitchFamily="2" charset="2"/>
              <a:buNone/>
              <a:defRPr/>
            </a:pPr>
            <a:r>
              <a:rPr lang="it-IT" sz="3200" b="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Seat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9999FF"/>
              </a:buClr>
              <a:buFont typeface="Monotype Sorts" pitchFamily="2" charset="2"/>
              <a:buNone/>
              <a:defRPr/>
            </a:pPr>
            <a:r>
              <a:rPr lang="it-IT" sz="3200" b="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Pirelli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9999FF"/>
              </a:buClr>
              <a:buFont typeface="Monotype Sorts" pitchFamily="2" charset="2"/>
              <a:buNone/>
              <a:defRPr/>
            </a:pPr>
            <a:r>
              <a:rPr lang="it-IT" sz="3200" b="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Autostrade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9999FF"/>
              </a:buClr>
              <a:buFont typeface="Monotype Sorts" pitchFamily="2" charset="2"/>
              <a:buNone/>
              <a:defRPr/>
            </a:pPr>
            <a:r>
              <a:rPr lang="it-IT" sz="3200" b="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UniCredit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9999FF"/>
              </a:buClr>
              <a:buFont typeface="Monotype Sorts" pitchFamily="2" charset="2"/>
              <a:buNone/>
              <a:defRPr/>
            </a:pPr>
            <a:r>
              <a:rPr lang="it-IT" sz="3200" b="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Banca MPS</a:t>
            </a:r>
            <a:r>
              <a:rPr lang="it-IT" sz="2800" b="0">
                <a:solidFill>
                  <a:srgbClr val="131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048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Condizioni dello sviluppo</a:t>
            </a:r>
            <a:endParaRPr lang="it-IT" smtClean="0"/>
          </a:p>
        </p:txBody>
      </p:sp>
      <p:sp>
        <p:nvSpPr>
          <p:cNvPr id="786435" name="Text Box 3"/>
          <p:cNvSpPr txBox="1">
            <a:spLocks noChangeArrowheads="1"/>
          </p:cNvSpPr>
          <p:nvPr/>
        </p:nvSpPr>
        <p:spPr bwMode="auto">
          <a:xfrm>
            <a:off x="1447800" y="4724400"/>
            <a:ext cx="6324600" cy="831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4627FF"/>
              </a:buClr>
              <a:buFont typeface="Monotype Sorts" pitchFamily="2" charset="2"/>
              <a:buChar char=" "/>
              <a:defRPr/>
            </a:pPr>
            <a:r>
              <a:rPr lang="it-IT" sz="2000" b="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it-IT" sz="5400" b="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RESPONSABILITÀ</a:t>
            </a:r>
          </a:p>
        </p:txBody>
      </p:sp>
      <p:sp>
        <p:nvSpPr>
          <p:cNvPr id="786436" name="AutoShape 4"/>
          <p:cNvSpPr>
            <a:spLocks noChangeArrowheads="1"/>
          </p:cNvSpPr>
          <p:nvPr/>
        </p:nvSpPr>
        <p:spPr bwMode="auto">
          <a:xfrm>
            <a:off x="3590925" y="2566988"/>
            <a:ext cx="2133600" cy="1981200"/>
          </a:xfrm>
          <a:custGeom>
            <a:avLst/>
            <a:gdLst>
              <a:gd name="T0" fmla="*/ 2133600 w 21600"/>
              <a:gd name="T1" fmla="*/ 990600 h 21600"/>
              <a:gd name="T2" fmla="*/ 1066800 w 21600"/>
              <a:gd name="T3" fmla="*/ 1981200 h 21600"/>
              <a:gd name="T4" fmla="*/ 0 w 21600"/>
              <a:gd name="T5" fmla="*/ 990600 h 21600"/>
              <a:gd name="T6" fmla="*/ 1066800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4362 w 21600"/>
              <a:gd name="T13" fmla="*/ 4362 h 21600"/>
              <a:gd name="T14" fmla="*/ 17238 w 21600"/>
              <a:gd name="T15" fmla="*/ 1723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4362" y="4362"/>
                </a:moveTo>
                <a:lnTo>
                  <a:pt x="9450" y="4362"/>
                </a:lnTo>
                <a:lnTo>
                  <a:pt x="9450" y="2700"/>
                </a:lnTo>
                <a:lnTo>
                  <a:pt x="7136" y="2700"/>
                </a:lnTo>
                <a:lnTo>
                  <a:pt x="10800" y="0"/>
                </a:lnTo>
                <a:lnTo>
                  <a:pt x="14464" y="2700"/>
                </a:lnTo>
                <a:lnTo>
                  <a:pt x="12150" y="2700"/>
                </a:lnTo>
                <a:lnTo>
                  <a:pt x="12150" y="4362"/>
                </a:lnTo>
                <a:lnTo>
                  <a:pt x="17238" y="4362"/>
                </a:lnTo>
                <a:lnTo>
                  <a:pt x="17238" y="9450"/>
                </a:lnTo>
                <a:lnTo>
                  <a:pt x="18900" y="9450"/>
                </a:lnTo>
                <a:lnTo>
                  <a:pt x="18900" y="7136"/>
                </a:lnTo>
                <a:lnTo>
                  <a:pt x="21600" y="10800"/>
                </a:lnTo>
                <a:lnTo>
                  <a:pt x="18900" y="14464"/>
                </a:lnTo>
                <a:lnTo>
                  <a:pt x="18900" y="12150"/>
                </a:lnTo>
                <a:lnTo>
                  <a:pt x="17238" y="12150"/>
                </a:lnTo>
                <a:lnTo>
                  <a:pt x="17238" y="17238"/>
                </a:lnTo>
                <a:lnTo>
                  <a:pt x="12150" y="17238"/>
                </a:lnTo>
                <a:lnTo>
                  <a:pt x="12150" y="18900"/>
                </a:lnTo>
                <a:lnTo>
                  <a:pt x="14464" y="18900"/>
                </a:lnTo>
                <a:lnTo>
                  <a:pt x="10800" y="21600"/>
                </a:lnTo>
                <a:lnTo>
                  <a:pt x="7136" y="18900"/>
                </a:lnTo>
                <a:lnTo>
                  <a:pt x="9450" y="18900"/>
                </a:lnTo>
                <a:lnTo>
                  <a:pt x="9450" y="17238"/>
                </a:lnTo>
                <a:lnTo>
                  <a:pt x="4362" y="17238"/>
                </a:lnTo>
                <a:lnTo>
                  <a:pt x="4362" y="12150"/>
                </a:lnTo>
                <a:lnTo>
                  <a:pt x="2700" y="12150"/>
                </a:lnTo>
                <a:lnTo>
                  <a:pt x="2700" y="14464"/>
                </a:lnTo>
                <a:lnTo>
                  <a:pt x="0" y="10800"/>
                </a:lnTo>
                <a:lnTo>
                  <a:pt x="2700" y="7136"/>
                </a:lnTo>
                <a:lnTo>
                  <a:pt x="2700" y="9450"/>
                </a:lnTo>
                <a:lnTo>
                  <a:pt x="4362" y="9450"/>
                </a:lnTo>
                <a:close/>
              </a:path>
            </a:pathLst>
          </a:custGeom>
          <a:solidFill>
            <a:srgbClr val="EC1600"/>
          </a:solidFill>
          <a:ln w="25400">
            <a:solidFill>
              <a:srgbClr val="EC1600"/>
            </a:solidFill>
            <a:miter lim="800000"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it-IT"/>
          </a:p>
        </p:txBody>
      </p:sp>
      <p:sp>
        <p:nvSpPr>
          <p:cNvPr id="786437" name="Text Box 5"/>
          <p:cNvSpPr txBox="1">
            <a:spLocks noChangeArrowheads="1"/>
          </p:cNvSpPr>
          <p:nvPr/>
        </p:nvSpPr>
        <p:spPr bwMode="auto">
          <a:xfrm>
            <a:off x="3133725" y="1219200"/>
            <a:ext cx="2962275" cy="12398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140000"/>
              </a:lnSpc>
              <a:spcBef>
                <a:spcPct val="50000"/>
              </a:spcBef>
              <a:buClr>
                <a:srgbClr val="4627FF"/>
              </a:buClr>
              <a:buFont typeface="Monotype Sorts" pitchFamily="2" charset="2"/>
              <a:buChar char=" "/>
              <a:defRPr/>
            </a:pPr>
            <a:r>
              <a:rPr lang="it-IT" sz="5400" b="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VALORI</a:t>
            </a:r>
            <a:endParaRPr lang="it-IT">
              <a:latin typeface="NewBaskerville" charset="0"/>
            </a:endParaRPr>
          </a:p>
        </p:txBody>
      </p:sp>
      <p:sp>
        <p:nvSpPr>
          <p:cNvPr id="786438" name="Text Box 6"/>
          <p:cNvSpPr txBox="1">
            <a:spLocks noChangeArrowheads="1"/>
          </p:cNvSpPr>
          <p:nvPr/>
        </p:nvSpPr>
        <p:spPr bwMode="auto">
          <a:xfrm>
            <a:off x="5876925" y="3127375"/>
            <a:ext cx="3648075" cy="911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buClr>
                <a:srgbClr val="4627FF"/>
              </a:buClr>
              <a:buFont typeface="Monotype Sorts" pitchFamily="2" charset="2"/>
              <a:buChar char=" "/>
              <a:defRPr/>
            </a:pPr>
            <a:r>
              <a:rPr lang="it-IT" sz="5400" b="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SVILUPPO</a:t>
            </a:r>
            <a:endParaRPr lang="it-IT">
              <a:latin typeface="NewBaskerville" charset="0"/>
            </a:endParaRPr>
          </a:p>
        </p:txBody>
      </p:sp>
      <p:sp>
        <p:nvSpPr>
          <p:cNvPr id="786439" name="Text Box 7"/>
          <p:cNvSpPr txBox="1">
            <a:spLocks noChangeArrowheads="1"/>
          </p:cNvSpPr>
          <p:nvPr/>
        </p:nvSpPr>
        <p:spPr bwMode="auto">
          <a:xfrm>
            <a:off x="914400" y="3124200"/>
            <a:ext cx="2390775" cy="828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4627FF"/>
              </a:buClr>
              <a:buFont typeface="Monotype Sorts" pitchFamily="2" charset="2"/>
              <a:buChar char=" "/>
              <a:defRPr/>
            </a:pPr>
            <a:r>
              <a:rPr lang="it-IT" sz="5400" b="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ETICA</a:t>
            </a:r>
            <a:endParaRPr lang="it-IT">
              <a:latin typeface="NewBaskerville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6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6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6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6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6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6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8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786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786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6435" grpId="0" build="p" autoUpdateAnimBg="0"/>
      <p:bldP spid="786436" grpId="0" animBg="1"/>
      <p:bldP spid="786437" grpId="0" autoUpdateAnimBg="0"/>
      <p:bldP spid="786438" grpId="0" autoUpdateAnimBg="0"/>
      <p:bldP spid="78643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03200" y="1574800"/>
          <a:ext cx="9347200" cy="492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Andamento dello sviluppo</a:t>
            </a:r>
            <a:endParaRPr lang="it-IT" smtClean="0"/>
          </a:p>
        </p:txBody>
      </p:sp>
      <p:sp>
        <p:nvSpPr>
          <p:cNvPr id="834564" name="Text Box 4"/>
          <p:cNvSpPr txBox="1">
            <a:spLocks noChangeArrowheads="1"/>
          </p:cNvSpPr>
          <p:nvPr/>
        </p:nvSpPr>
        <p:spPr bwMode="auto">
          <a:xfrm>
            <a:off x="0" y="1066800"/>
            <a:ext cx="99060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9999FF"/>
              </a:buClr>
              <a:buFont typeface="Monotype Sorts" pitchFamily="2" charset="2"/>
              <a:buNone/>
              <a:defRPr/>
            </a:pPr>
            <a:r>
              <a:rPr lang="it-IT" sz="2000" b="0">
                <a:solidFill>
                  <a:srgbClr val="EC1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[</a:t>
            </a:r>
            <a:r>
              <a:rPr lang="it-IT" sz="2000" b="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Paese ricco: 20.000 $/anno + 2%/anno -</a:t>
            </a:r>
            <a:r>
              <a:rPr lang="it-IT" sz="2000" b="0">
                <a:solidFill>
                  <a:srgbClr val="EC1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Paese povero: 400 $/anno + 10%/anno ]</a:t>
            </a:r>
            <a:endParaRPr lang="it-IT" sz="2800" b="0">
              <a:solidFill>
                <a:srgbClr val="1313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83456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Convergenze</a:t>
            </a:r>
            <a:endParaRPr lang="it-IT" sz="2100" smtClean="0"/>
          </a:p>
        </p:txBody>
      </p:sp>
      <p:sp>
        <p:nvSpPr>
          <p:cNvPr id="182276" name="WordArt 4"/>
          <p:cNvSpPr>
            <a:spLocks noChangeArrowheads="1" noChangeShapeType="1" noTextEdit="1"/>
          </p:cNvSpPr>
          <p:nvPr/>
        </p:nvSpPr>
        <p:spPr bwMode="auto">
          <a:xfrm rot="-945692">
            <a:off x="2667000" y="3228975"/>
            <a:ext cx="1552575" cy="604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5940"/>
              </a:avLst>
            </a:prstTxWarp>
            <a:scene3d>
              <a:camera prst="legacyPerspectiveFront">
                <a:rot lat="1500000" lon="20099998" rev="0"/>
              </a:camera>
              <a:lightRig rig="legacyFlat4" dir="b"/>
            </a:scene3d>
            <a:sp3d extrusionH="430200" prstMaterial="legacyMatte">
              <a:extrusionClr>
                <a:srgbClr val="FF0000"/>
              </a:extrusionClr>
            </a:sp3d>
          </a:bodyPr>
          <a:lstStyle/>
          <a:p>
            <a:pPr algn="ctr"/>
            <a:r>
              <a:rPr lang="it-IT" sz="3600" kern="10" spc="72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ETICA</a:t>
            </a:r>
          </a:p>
        </p:txBody>
      </p:sp>
      <p:sp>
        <p:nvSpPr>
          <p:cNvPr id="182277" name="WordArt 5"/>
          <p:cNvSpPr>
            <a:spLocks noChangeArrowheads="1" noChangeShapeType="1" noTextEdit="1"/>
          </p:cNvSpPr>
          <p:nvPr/>
        </p:nvSpPr>
        <p:spPr bwMode="auto">
          <a:xfrm rot="675149">
            <a:off x="4997450" y="3228975"/>
            <a:ext cx="25431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3440"/>
              </a:avLst>
            </a:prstTxWarp>
            <a:scene3d>
              <a:camera prst="legacyPerspectiveTopRight"/>
              <a:lightRig rig="legacyFlat1" dir="t"/>
            </a:scene3d>
            <a:sp3d extrusionH="430200" prstMaterial="legacyMatte">
              <a:extrusionClr>
                <a:srgbClr val="FF0000"/>
              </a:extrusionClr>
            </a:sp3d>
          </a:bodyPr>
          <a:lstStyle/>
          <a:p>
            <a:pPr algn="ctr"/>
            <a:r>
              <a:rPr lang="it-IT" sz="3600" kern="10" spc="72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PROFITTO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225800" y="2038350"/>
            <a:ext cx="3048000" cy="2686050"/>
            <a:chOff x="1920" y="1458"/>
            <a:chExt cx="1920" cy="1692"/>
          </a:xfrm>
        </p:grpSpPr>
        <p:sp>
          <p:nvSpPr>
            <p:cNvPr id="182279" name="AutoShape 7"/>
            <p:cNvSpPr>
              <a:spLocks noChangeArrowheads="1"/>
            </p:cNvSpPr>
            <p:nvPr/>
          </p:nvSpPr>
          <p:spPr bwMode="auto">
            <a:xfrm>
              <a:off x="2016" y="2688"/>
              <a:ext cx="1824" cy="462"/>
            </a:xfrm>
            <a:prstGeom prst="curvedUpArrow">
              <a:avLst>
                <a:gd name="adj1" fmla="val 78961"/>
                <a:gd name="adj2" fmla="val 157922"/>
                <a:gd name="adj3" fmla="val 33333"/>
              </a:avLst>
            </a:prstGeom>
            <a:solidFill>
              <a:srgbClr val="CC33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6631" name="AutoShape 8"/>
            <p:cNvSpPr>
              <a:spLocks noChangeArrowheads="1"/>
            </p:cNvSpPr>
            <p:nvPr/>
          </p:nvSpPr>
          <p:spPr bwMode="auto">
            <a:xfrm flipH="1" flipV="1">
              <a:off x="1920" y="1458"/>
              <a:ext cx="1776" cy="462"/>
            </a:xfrm>
            <a:prstGeom prst="curvedUpArrow">
              <a:avLst>
                <a:gd name="adj1" fmla="val 76883"/>
                <a:gd name="adj2" fmla="val 153766"/>
                <a:gd name="adj3" fmla="val 33333"/>
              </a:avLst>
            </a:prstGeom>
            <a:solidFill>
              <a:srgbClr val="CC33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8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8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6" grpId="0" animBg="1"/>
      <p:bldP spid="18227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528638"/>
          </a:xfrm>
          <a:noFill/>
        </p:spPr>
        <p:txBody>
          <a:bodyPr/>
          <a:lstStyle/>
          <a:p>
            <a:r>
              <a:rPr lang="it-IT" smtClean="0">
                <a:solidFill>
                  <a:srgbClr val="0024BE"/>
                </a:solidFill>
              </a:rPr>
              <a:t>Relatore</a:t>
            </a:r>
            <a:endParaRPr lang="it-IT" sz="3000" smtClean="0"/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1677988" y="1524000"/>
            <a:ext cx="6197600" cy="4262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>
              <a:lnSpc>
                <a:spcPct val="190000"/>
              </a:lnSpc>
            </a:pPr>
            <a:r>
              <a:rPr lang="it-IT" sz="3200" i="1" u="sng">
                <a:solidFill>
                  <a:srgbClr val="0024BE"/>
                </a:solidFill>
              </a:rPr>
              <a:t>Renzo Serra</a:t>
            </a:r>
            <a:endParaRPr lang="it-IT" sz="2800" b="0">
              <a:solidFill>
                <a:srgbClr val="0024BE"/>
              </a:solidFill>
            </a:endParaRPr>
          </a:p>
          <a:p>
            <a:pPr algn="ctr">
              <a:lnSpc>
                <a:spcPct val="190000"/>
              </a:lnSpc>
            </a:pPr>
            <a:r>
              <a:rPr lang="it-IT" sz="2800" b="0">
                <a:solidFill>
                  <a:srgbClr val="0024BE"/>
                </a:solidFill>
              </a:rPr>
              <a:t>Ingegnere elettronico</a:t>
            </a:r>
          </a:p>
          <a:p>
            <a:pPr algn="ctr">
              <a:lnSpc>
                <a:spcPct val="190000"/>
              </a:lnSpc>
            </a:pPr>
            <a:r>
              <a:rPr lang="it-IT" sz="2800" b="0">
                <a:solidFill>
                  <a:srgbClr val="0024BE"/>
                </a:solidFill>
              </a:rPr>
              <a:t>Dirigente industriale</a:t>
            </a:r>
          </a:p>
          <a:p>
            <a:pPr algn="ctr">
              <a:lnSpc>
                <a:spcPct val="190000"/>
              </a:lnSpc>
            </a:pPr>
            <a:r>
              <a:rPr lang="it-IT" sz="2800" b="0">
                <a:solidFill>
                  <a:srgbClr val="0024BE"/>
                </a:solidFill>
              </a:rPr>
              <a:t>Auditor e consulente ISO 9000 e SA 8000</a:t>
            </a:r>
          </a:p>
          <a:p>
            <a:pPr algn="ctr">
              <a:lnSpc>
                <a:spcPct val="190000"/>
              </a:lnSpc>
            </a:pPr>
            <a:r>
              <a:rPr lang="it-IT" sz="2800" b="0">
                <a:solidFill>
                  <a:srgbClr val="0024BE"/>
                </a:solidFill>
              </a:rPr>
              <a:t>Pubblicazioni nel sito </a:t>
            </a:r>
            <a:r>
              <a:rPr lang="it-IT" sz="2800" b="0" u="sng">
                <a:solidFill>
                  <a:srgbClr val="0024BE"/>
                </a:solidFill>
              </a:rPr>
              <a:t>web.tiscali.it/idici</a:t>
            </a:r>
            <a:endParaRPr lang="it-IT" sz="2800" b="0">
              <a:solidFill>
                <a:srgbClr val="0024BE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382000" cy="528638"/>
          </a:xfrm>
          <a:noFill/>
        </p:spPr>
        <p:txBody>
          <a:bodyPr/>
          <a:lstStyle/>
          <a:p>
            <a:r>
              <a:rPr lang="it-IT" smtClean="0">
                <a:solidFill>
                  <a:srgbClr val="1313FF"/>
                </a:solidFill>
              </a:rPr>
              <a:t>Contenuti della relazione</a:t>
            </a:r>
            <a:endParaRPr lang="it-IT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8600" y="838200"/>
            <a:ext cx="9829800" cy="3581400"/>
          </a:xfrm>
        </p:spPr>
        <p:txBody>
          <a:bodyPr/>
          <a:lstStyle/>
          <a:p>
            <a:pPr lvl="1" algn="just">
              <a:lnSpc>
                <a:spcPct val="110000"/>
              </a:lnSpc>
              <a:buClr>
                <a:srgbClr val="FE0000"/>
              </a:buClr>
              <a:buSzTx/>
              <a:buFont typeface="Monotype Sorts" pitchFamily="2" charset="2"/>
              <a:buChar char="ç"/>
            </a:pPr>
            <a:r>
              <a:rPr lang="it-IT" sz="3200" b="1" smtClean="0">
                <a:solidFill>
                  <a:srgbClr val="4627FF"/>
                </a:solidFill>
              </a:rPr>
              <a:t>Corporate Responsibility e “</a:t>
            </a:r>
            <a:r>
              <a:rPr lang="it-IT" sz="3200" b="1" smtClean="0">
                <a:solidFill>
                  <a:srgbClr val="EC1600"/>
                </a:solidFill>
              </a:rPr>
              <a:t>New Management</a:t>
            </a:r>
            <a:r>
              <a:rPr lang="it-IT" sz="3200" b="1" smtClean="0">
                <a:solidFill>
                  <a:srgbClr val="4627FF"/>
                </a:solidFill>
              </a:rPr>
              <a:t>”: opportunità di crescita per le risorse umane e nuove prospettive di </a:t>
            </a:r>
            <a:r>
              <a:rPr lang="it-IT" sz="3200" b="1" smtClean="0">
                <a:solidFill>
                  <a:srgbClr val="EC1600"/>
                </a:solidFill>
              </a:rPr>
              <a:t>profitto</a:t>
            </a:r>
            <a:r>
              <a:rPr lang="it-IT" sz="3200" b="1" smtClean="0">
                <a:solidFill>
                  <a:srgbClr val="4627FF"/>
                </a:solidFill>
              </a:rPr>
              <a:t> per l’azienda</a:t>
            </a:r>
          </a:p>
          <a:p>
            <a:pPr lvl="1" algn="just">
              <a:lnSpc>
                <a:spcPct val="110000"/>
              </a:lnSpc>
              <a:buClr>
                <a:srgbClr val="FE0000"/>
              </a:buClr>
              <a:buSzTx/>
              <a:buFont typeface="Monotype Sorts" pitchFamily="2" charset="2"/>
              <a:buChar char="ç"/>
            </a:pPr>
            <a:r>
              <a:rPr lang="it-IT" sz="3200" b="1" smtClean="0">
                <a:solidFill>
                  <a:srgbClr val="4627FF"/>
                </a:solidFill>
              </a:rPr>
              <a:t>ERM: come trasformare </a:t>
            </a:r>
            <a:r>
              <a:rPr lang="it-IT" sz="3200" b="1" smtClean="0">
                <a:solidFill>
                  <a:srgbClr val="EC1600"/>
                </a:solidFill>
              </a:rPr>
              <a:t>obblighi</a:t>
            </a:r>
            <a:r>
              <a:rPr lang="it-IT" sz="3200" b="1" smtClean="0">
                <a:solidFill>
                  <a:srgbClr val="4627FF"/>
                </a:solidFill>
              </a:rPr>
              <a:t> normativi e/o di natura etico-sociale in opportunità di </a:t>
            </a:r>
            <a:r>
              <a:rPr lang="it-IT" sz="3200" b="1" smtClean="0">
                <a:solidFill>
                  <a:srgbClr val="EC1600"/>
                </a:solidFill>
              </a:rPr>
              <a:t>sviluppo</a:t>
            </a:r>
          </a:p>
          <a:p>
            <a:pPr lvl="1" algn="just">
              <a:lnSpc>
                <a:spcPct val="110000"/>
              </a:lnSpc>
              <a:buClr>
                <a:srgbClr val="FE0000"/>
              </a:buClr>
              <a:buSzTx/>
              <a:buFont typeface="Monotype Sorts" pitchFamily="2" charset="2"/>
              <a:buChar char="ç"/>
            </a:pPr>
            <a:r>
              <a:rPr lang="it-IT" sz="3200" b="1" smtClean="0">
                <a:solidFill>
                  <a:srgbClr val="4627FF"/>
                </a:solidFill>
              </a:rPr>
              <a:t>Il rispetto </a:t>
            </a:r>
            <a:r>
              <a:rPr lang="it-IT" sz="3200" b="1" smtClean="0">
                <a:solidFill>
                  <a:srgbClr val="EC1600"/>
                </a:solidFill>
              </a:rPr>
              <a:t>dell’ambiente</a:t>
            </a:r>
            <a:r>
              <a:rPr lang="it-IT" sz="3200" b="1" smtClean="0">
                <a:solidFill>
                  <a:srgbClr val="4627FF"/>
                </a:solidFill>
              </a:rPr>
              <a:t> e della </a:t>
            </a:r>
            <a:r>
              <a:rPr lang="it-IT" sz="3200" b="1" smtClean="0">
                <a:solidFill>
                  <a:srgbClr val="EC1600"/>
                </a:solidFill>
              </a:rPr>
              <a:t>sensibilità</a:t>
            </a:r>
            <a:r>
              <a:rPr lang="it-IT" sz="3200" b="1" smtClean="0">
                <a:solidFill>
                  <a:srgbClr val="4627FF"/>
                </a:solidFill>
              </a:rPr>
              <a:t> del consumatore: un confronto con  le esperienze </a:t>
            </a:r>
            <a:r>
              <a:rPr lang="it-IT" sz="3200" b="1" smtClean="0">
                <a:solidFill>
                  <a:srgbClr val="EC1600"/>
                </a:solidFill>
              </a:rPr>
              <a:t>internazionali</a:t>
            </a:r>
            <a:r>
              <a:rPr lang="it-IT" sz="3200" b="1" smtClean="0">
                <a:solidFill>
                  <a:srgbClr val="4627FF"/>
                </a:solidFill>
              </a:rPr>
              <a:t>  </a:t>
            </a:r>
          </a:p>
          <a:p>
            <a:pPr lvl="1" algn="just">
              <a:lnSpc>
                <a:spcPct val="110000"/>
              </a:lnSpc>
              <a:buClr>
                <a:srgbClr val="FE0000"/>
              </a:buClr>
              <a:buSzTx/>
              <a:buFont typeface="Monotype Sorts" pitchFamily="2" charset="2"/>
              <a:buChar char="ç"/>
            </a:pPr>
            <a:r>
              <a:rPr lang="it-IT" sz="3200" b="1" smtClean="0">
                <a:solidFill>
                  <a:srgbClr val="EC1600"/>
                </a:solidFill>
              </a:rPr>
              <a:t>Effetti</a:t>
            </a:r>
            <a:r>
              <a:rPr lang="it-IT" sz="3200" b="1" smtClean="0">
                <a:solidFill>
                  <a:srgbClr val="4627FF"/>
                </a:solidFill>
              </a:rPr>
              <a:t> della gestione etica nei diversi ambiti aziendali:   finanziaria, commerciale, manageriale</a:t>
            </a:r>
            <a:endParaRPr lang="it-IT" sz="2800" smtClean="0">
              <a:solidFill>
                <a:srgbClr val="1313FF"/>
              </a:solidFill>
            </a:endParaRPr>
          </a:p>
        </p:txBody>
      </p:sp>
      <p:sp>
        <p:nvSpPr>
          <p:cNvPr id="788485" name="AutoShape 5"/>
          <p:cNvSpPr>
            <a:spLocks noChangeArrowheads="1"/>
          </p:cNvSpPr>
          <p:nvPr/>
        </p:nvSpPr>
        <p:spPr bwMode="auto">
          <a:xfrm>
            <a:off x="228600" y="2590800"/>
            <a:ext cx="9448800" cy="1371600"/>
          </a:xfrm>
          <a:prstGeom prst="foldedCorner">
            <a:avLst>
              <a:gd name="adj" fmla="val 12500"/>
            </a:avLst>
          </a:prstGeom>
          <a:noFill/>
          <a:ln w="57150">
            <a:solidFill>
              <a:srgbClr val="FE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0488" tIns="44450" rIns="90488" bIns="44450" anchor="ctr">
            <a:spAutoFit/>
          </a:bodyPr>
          <a:lstStyle/>
          <a:p>
            <a:pPr>
              <a:defRPr/>
            </a:pPr>
            <a:endParaRPr lang="it-IT"/>
          </a:p>
        </p:txBody>
      </p:sp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Controllo dei sistemi</a:t>
            </a:r>
            <a:endParaRPr lang="it-IT" smtClean="0"/>
          </a:p>
        </p:txBody>
      </p:sp>
      <p:sp>
        <p:nvSpPr>
          <p:cNvPr id="679939" name="Text Box 3"/>
          <p:cNvSpPr txBox="1">
            <a:spLocks noChangeArrowheads="1"/>
          </p:cNvSpPr>
          <p:nvPr/>
        </p:nvSpPr>
        <p:spPr bwMode="auto">
          <a:xfrm>
            <a:off x="2133600" y="1219200"/>
            <a:ext cx="5472113" cy="541338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it-IT" sz="2800">
                <a:solidFill>
                  <a:srgbClr val="4627FF"/>
                </a:solidFill>
                <a:latin typeface="NewBaskerville" charset="0"/>
              </a:rPr>
              <a:t>Controllo tradizionale - Top/Down</a:t>
            </a:r>
            <a:endParaRPr lang="it-IT">
              <a:latin typeface="NewBaskerville" charset="0"/>
            </a:endParaRPr>
          </a:p>
        </p:txBody>
      </p:sp>
      <p:sp>
        <p:nvSpPr>
          <p:cNvPr id="679940" name="Text Box 4"/>
          <p:cNvSpPr txBox="1">
            <a:spLocks noChangeArrowheads="1"/>
          </p:cNvSpPr>
          <p:nvPr/>
        </p:nvSpPr>
        <p:spPr bwMode="auto">
          <a:xfrm>
            <a:off x="228600" y="2654300"/>
            <a:ext cx="2819400" cy="3136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ewBaskerville" charset="0"/>
              </a:rPr>
              <a:t>MONETA</a:t>
            </a:r>
          </a:p>
          <a:p>
            <a:pPr>
              <a:spcBef>
                <a:spcPct val="50000"/>
              </a:spcBef>
              <a:defRPr/>
            </a:pPr>
            <a:r>
              <a:rPr lang="it-IT" sz="200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ewBaskerville" charset="0"/>
              </a:rPr>
              <a:t>DEBITO PUBBLICO</a:t>
            </a:r>
          </a:p>
          <a:p>
            <a:pPr>
              <a:spcBef>
                <a:spcPct val="50000"/>
              </a:spcBef>
              <a:defRPr/>
            </a:pPr>
            <a:r>
              <a:rPr lang="it-IT" sz="200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ewBaskerville" charset="0"/>
              </a:rPr>
              <a:t>UTILITIES</a:t>
            </a:r>
          </a:p>
          <a:p>
            <a:pPr>
              <a:spcBef>
                <a:spcPct val="50000"/>
              </a:spcBef>
              <a:defRPr/>
            </a:pPr>
            <a:r>
              <a:rPr lang="it-IT" sz="200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ewBaskerville" charset="0"/>
              </a:rPr>
              <a:t>INDUSTRIA</a:t>
            </a:r>
          </a:p>
          <a:p>
            <a:pPr>
              <a:spcBef>
                <a:spcPct val="50000"/>
              </a:spcBef>
              <a:defRPr/>
            </a:pPr>
            <a:r>
              <a:rPr lang="it-IT" sz="200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ewBaskerville" charset="0"/>
              </a:rPr>
              <a:t>FINANZA</a:t>
            </a:r>
          </a:p>
          <a:p>
            <a:pPr>
              <a:spcBef>
                <a:spcPct val="50000"/>
              </a:spcBef>
              <a:defRPr/>
            </a:pPr>
            <a:r>
              <a:rPr lang="it-IT" sz="200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ewBaskerville" charset="0"/>
              </a:rPr>
              <a:t>LEGISLAZIONE</a:t>
            </a:r>
          </a:p>
          <a:p>
            <a:pPr>
              <a:spcBef>
                <a:spcPct val="50000"/>
              </a:spcBef>
              <a:defRPr/>
            </a:pPr>
            <a:r>
              <a:rPr lang="it-IT" sz="200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ewBaskerville" charset="0"/>
              </a:rPr>
              <a:t>MEDIA</a:t>
            </a:r>
            <a:endParaRPr lang="it-IT">
              <a:solidFill>
                <a:srgbClr val="EC1600"/>
              </a:solidFill>
              <a:latin typeface="NewBaskerville" charset="0"/>
            </a:endParaRPr>
          </a:p>
        </p:txBody>
      </p:sp>
      <p:sp>
        <p:nvSpPr>
          <p:cNvPr id="679941" name="Text Box 5"/>
          <p:cNvSpPr txBox="1">
            <a:spLocks noChangeArrowheads="1"/>
          </p:cNvSpPr>
          <p:nvPr/>
        </p:nvSpPr>
        <p:spPr bwMode="auto">
          <a:xfrm>
            <a:off x="7696200" y="3810000"/>
            <a:ext cx="19812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200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ewBaskerville" charset="0"/>
              </a:rPr>
              <a:t>SVILUPPO ECONOMICO</a:t>
            </a:r>
            <a:endParaRPr lang="it-IT">
              <a:solidFill>
                <a:srgbClr val="EC1600"/>
              </a:solidFill>
              <a:latin typeface="NewBaskerville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04800" y="2590800"/>
            <a:ext cx="2286000" cy="3352800"/>
            <a:chOff x="192" y="1536"/>
            <a:chExt cx="1488" cy="2160"/>
          </a:xfrm>
        </p:grpSpPr>
        <p:sp>
          <p:nvSpPr>
            <p:cNvPr id="28688" name="Line 7"/>
            <p:cNvSpPr>
              <a:spLocks noChangeShapeType="1"/>
            </p:cNvSpPr>
            <p:nvPr/>
          </p:nvSpPr>
          <p:spPr bwMode="auto">
            <a:xfrm>
              <a:off x="192" y="1536"/>
              <a:ext cx="1488" cy="2160"/>
            </a:xfrm>
            <a:prstGeom prst="line">
              <a:avLst/>
            </a:prstGeom>
            <a:noFill/>
            <a:ln w="57150">
              <a:solidFill>
                <a:srgbClr val="EC16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spAutoFit/>
            </a:bodyPr>
            <a:lstStyle/>
            <a:p>
              <a:endParaRPr lang="it-IT"/>
            </a:p>
          </p:txBody>
        </p:sp>
        <p:sp>
          <p:nvSpPr>
            <p:cNvPr id="28689" name="Line 8"/>
            <p:cNvSpPr>
              <a:spLocks noChangeShapeType="1"/>
            </p:cNvSpPr>
            <p:nvPr/>
          </p:nvSpPr>
          <p:spPr bwMode="auto">
            <a:xfrm flipH="1">
              <a:off x="192" y="1536"/>
              <a:ext cx="1488" cy="2160"/>
            </a:xfrm>
            <a:prstGeom prst="line">
              <a:avLst/>
            </a:prstGeom>
            <a:noFill/>
            <a:ln w="57150">
              <a:solidFill>
                <a:srgbClr val="EC1600"/>
              </a:solidFill>
              <a:round/>
              <a:headEnd/>
              <a:tailEnd/>
            </a:ln>
          </p:spPr>
          <p:txBody>
            <a:bodyPr wrap="none" lIns="90488" tIns="44450" rIns="90488" bIns="44450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667000" y="2438400"/>
            <a:ext cx="4876800" cy="2438400"/>
            <a:chOff x="1680" y="1536"/>
            <a:chExt cx="3072" cy="1536"/>
          </a:xfrm>
        </p:grpSpPr>
        <p:sp>
          <p:nvSpPr>
            <p:cNvPr id="28680" name="AutoShape 10"/>
            <p:cNvSpPr>
              <a:spLocks noChangeArrowheads="1"/>
            </p:cNvSpPr>
            <p:nvPr/>
          </p:nvSpPr>
          <p:spPr bwMode="auto">
            <a:xfrm>
              <a:off x="1680" y="2496"/>
              <a:ext cx="768" cy="336"/>
            </a:xfrm>
            <a:prstGeom prst="rightArrow">
              <a:avLst>
                <a:gd name="adj1" fmla="val 72500"/>
                <a:gd name="adj2" fmla="val 48804"/>
              </a:avLst>
            </a:prstGeom>
            <a:solidFill>
              <a:srgbClr val="4627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4" dir="b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lIns="90488" tIns="44450" rIns="90488" bIns="44450" anchor="ctr">
              <a:spAutoFit/>
              <a:flatTx/>
            </a:bodyPr>
            <a:lstStyle/>
            <a:p>
              <a:endParaRPr lang="it-IT"/>
            </a:p>
          </p:txBody>
        </p:sp>
        <p:sp>
          <p:nvSpPr>
            <p:cNvPr id="28681" name="Rectangle 11"/>
            <p:cNvSpPr>
              <a:spLocks noChangeArrowheads="1"/>
            </p:cNvSpPr>
            <p:nvPr/>
          </p:nvSpPr>
          <p:spPr bwMode="auto">
            <a:xfrm>
              <a:off x="2448" y="2304"/>
              <a:ext cx="1536" cy="768"/>
            </a:xfrm>
            <a:prstGeom prst="rect">
              <a:avLst/>
            </a:prstGeom>
            <a:solidFill>
              <a:srgbClr val="4627FF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spAutoFit/>
              <a:flatTx/>
            </a:bodyPr>
            <a:lstStyle/>
            <a:p>
              <a:endParaRPr lang="it-IT"/>
            </a:p>
          </p:txBody>
        </p:sp>
        <p:sp>
          <p:nvSpPr>
            <p:cNvPr id="28682" name="AutoShape 12"/>
            <p:cNvSpPr>
              <a:spLocks noChangeArrowheads="1"/>
            </p:cNvSpPr>
            <p:nvPr/>
          </p:nvSpPr>
          <p:spPr bwMode="auto">
            <a:xfrm>
              <a:off x="3984" y="2496"/>
              <a:ext cx="768" cy="336"/>
            </a:xfrm>
            <a:prstGeom prst="rightArrow">
              <a:avLst>
                <a:gd name="adj1" fmla="val 72500"/>
                <a:gd name="adj2" fmla="val 48804"/>
              </a:avLst>
            </a:prstGeom>
            <a:solidFill>
              <a:srgbClr val="4627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4" dir="b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lIns="90488" tIns="44450" rIns="90488" bIns="44450" anchor="ctr">
              <a:spAutoFit/>
              <a:flatTx/>
            </a:bodyPr>
            <a:lstStyle/>
            <a:p>
              <a:endParaRPr lang="it-IT"/>
            </a:p>
          </p:txBody>
        </p:sp>
        <p:sp>
          <p:nvSpPr>
            <p:cNvPr id="679949" name="Text Box 13"/>
            <p:cNvSpPr txBox="1">
              <a:spLocks noChangeArrowheads="1"/>
            </p:cNvSpPr>
            <p:nvPr/>
          </p:nvSpPr>
          <p:spPr bwMode="auto">
            <a:xfrm>
              <a:off x="1824" y="2256"/>
              <a:ext cx="384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it-IT" sz="2000">
                  <a:solidFill>
                    <a:srgbClr val="4627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NewBaskerville" charset="0"/>
                </a:rPr>
                <a:t>IN</a:t>
              </a:r>
              <a:endParaRPr lang="it-IT">
                <a:solidFill>
                  <a:srgbClr val="EC1600"/>
                </a:solidFill>
                <a:latin typeface="NewBaskerville" charset="0"/>
              </a:endParaRPr>
            </a:p>
          </p:txBody>
        </p:sp>
        <p:sp>
          <p:nvSpPr>
            <p:cNvPr id="679950" name="Text Box 14"/>
            <p:cNvSpPr txBox="1">
              <a:spLocks noChangeArrowheads="1"/>
            </p:cNvSpPr>
            <p:nvPr/>
          </p:nvSpPr>
          <p:spPr bwMode="auto">
            <a:xfrm>
              <a:off x="4128" y="2256"/>
              <a:ext cx="480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it-IT" sz="2000">
                  <a:solidFill>
                    <a:srgbClr val="4627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NewBaskerville" charset="0"/>
                </a:rPr>
                <a:t>OUT</a:t>
              </a:r>
              <a:endParaRPr lang="it-IT">
                <a:solidFill>
                  <a:srgbClr val="EC1600"/>
                </a:solidFill>
                <a:latin typeface="NewBaskerville" charset="0"/>
              </a:endParaRPr>
            </a:p>
          </p:txBody>
        </p:sp>
        <p:sp>
          <p:nvSpPr>
            <p:cNvPr id="28685" name="Text Box 15"/>
            <p:cNvSpPr txBox="1">
              <a:spLocks noChangeArrowheads="1"/>
            </p:cNvSpPr>
            <p:nvPr/>
          </p:nvSpPr>
          <p:spPr bwMode="auto">
            <a:xfrm>
              <a:off x="2544" y="2400"/>
              <a:ext cx="1344" cy="6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2400">
                  <a:solidFill>
                    <a:schemeClr val="bg1"/>
                  </a:solidFill>
                  <a:latin typeface="NewBaskerville" charset="0"/>
                </a:rPr>
                <a:t>SISTEMA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>
                  <a:solidFill>
                    <a:schemeClr val="bg1"/>
                  </a:solidFill>
                  <a:latin typeface="NewBaskerville" charset="0"/>
                </a:rPr>
                <a:t>SEMPLICE</a:t>
              </a:r>
              <a:endParaRPr lang="it-IT" sz="2400">
                <a:latin typeface="NewBaskerville" charset="0"/>
              </a:endParaRPr>
            </a:p>
          </p:txBody>
        </p:sp>
        <p:sp>
          <p:nvSpPr>
            <p:cNvPr id="28686" name="AutoShape 16"/>
            <p:cNvSpPr>
              <a:spLocks noChangeArrowheads="1"/>
            </p:cNvSpPr>
            <p:nvPr/>
          </p:nvSpPr>
          <p:spPr bwMode="auto">
            <a:xfrm>
              <a:off x="3024" y="1824"/>
              <a:ext cx="336" cy="480"/>
            </a:xfrm>
            <a:prstGeom prst="downArrow">
              <a:avLst>
                <a:gd name="adj1" fmla="val 50000"/>
                <a:gd name="adj2" fmla="val 35714"/>
              </a:avLst>
            </a:prstGeom>
            <a:solidFill>
              <a:srgbClr val="4627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spAutoFit/>
              <a:flatTx/>
            </a:bodyPr>
            <a:lstStyle/>
            <a:p>
              <a:endParaRPr lang="it-IT"/>
            </a:p>
          </p:txBody>
        </p:sp>
        <p:sp>
          <p:nvSpPr>
            <p:cNvPr id="679953" name="Text Box 17"/>
            <p:cNvSpPr txBox="1">
              <a:spLocks noChangeArrowheads="1"/>
            </p:cNvSpPr>
            <p:nvPr/>
          </p:nvSpPr>
          <p:spPr bwMode="auto">
            <a:xfrm>
              <a:off x="2256" y="1536"/>
              <a:ext cx="1987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>
                <a:defRPr/>
              </a:pPr>
              <a:r>
                <a:rPr lang="it-IT" sz="2000">
                  <a:solidFill>
                    <a:srgbClr val="4627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NewBaskerville" charset="0"/>
                </a:rPr>
                <a:t>MERCATO DOMESTICO</a:t>
              </a: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939" grpId="0" animBg="1" autoUpdateAnimBg="0"/>
      <p:bldP spid="679940" grpId="0" autoUpdateAnimBg="0"/>
      <p:bldP spid="67994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74"/>
          <p:cNvGrpSpPr>
            <a:grpSpLocks/>
          </p:cNvGrpSpPr>
          <p:nvPr/>
        </p:nvGrpSpPr>
        <p:grpSpPr bwMode="auto">
          <a:xfrm>
            <a:off x="2819400" y="5013325"/>
            <a:ext cx="4114800" cy="1295400"/>
            <a:chOff x="1680" y="2784"/>
            <a:chExt cx="2592" cy="816"/>
          </a:xfrm>
        </p:grpSpPr>
        <p:sp>
          <p:nvSpPr>
            <p:cNvPr id="29717" name="AutoShape 3075"/>
            <p:cNvSpPr>
              <a:spLocks noChangeArrowheads="1"/>
            </p:cNvSpPr>
            <p:nvPr/>
          </p:nvSpPr>
          <p:spPr bwMode="auto">
            <a:xfrm flipH="1">
              <a:off x="1680" y="2880"/>
              <a:ext cx="768" cy="576"/>
            </a:xfrm>
            <a:custGeom>
              <a:avLst/>
              <a:gdLst>
                <a:gd name="T0" fmla="*/ 549 w 21600"/>
                <a:gd name="T1" fmla="*/ 0 h 21600"/>
                <a:gd name="T2" fmla="*/ 329 w 21600"/>
                <a:gd name="T3" fmla="*/ 192 h 21600"/>
                <a:gd name="T4" fmla="*/ 0 w 21600"/>
                <a:gd name="T5" fmla="*/ 480 h 21600"/>
                <a:gd name="T6" fmla="*/ 329 w 21600"/>
                <a:gd name="T7" fmla="*/ 576 h 21600"/>
                <a:gd name="T8" fmla="*/ 658 w 21600"/>
                <a:gd name="T9" fmla="*/ 400 h 21600"/>
                <a:gd name="T10" fmla="*/ 768 w 21600"/>
                <a:gd name="T11" fmla="*/ 192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06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4627FF"/>
            </a:solidFill>
            <a:ln w="9525">
              <a:round/>
              <a:headEnd/>
              <a:tailEnd/>
            </a:ln>
            <a:scene3d>
              <a:camera prst="legacyObliqueTopRight"/>
              <a:lightRig rig="legacyFlat4" dir="b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lIns="90488" tIns="44450" rIns="90488" bIns="44450" anchor="ctr">
              <a:spAutoFit/>
              <a:flatTx/>
            </a:bodyPr>
            <a:lstStyle/>
            <a:p>
              <a:endParaRPr lang="it-IT"/>
            </a:p>
          </p:txBody>
        </p:sp>
        <p:sp>
          <p:nvSpPr>
            <p:cNvPr id="29718" name="Rectangle 3076"/>
            <p:cNvSpPr>
              <a:spLocks noChangeArrowheads="1"/>
            </p:cNvSpPr>
            <p:nvPr/>
          </p:nvSpPr>
          <p:spPr bwMode="auto">
            <a:xfrm>
              <a:off x="2448" y="3168"/>
              <a:ext cx="1248" cy="432"/>
            </a:xfrm>
            <a:prstGeom prst="rect">
              <a:avLst/>
            </a:prstGeom>
            <a:solidFill>
              <a:srgbClr val="4627FF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lIns="90488" tIns="44450" rIns="90488" bIns="44450" anchor="ctr">
              <a:spAutoFit/>
              <a:flatTx/>
            </a:bodyPr>
            <a:lstStyle/>
            <a:p>
              <a:endParaRPr lang="it-IT"/>
            </a:p>
          </p:txBody>
        </p:sp>
        <p:sp>
          <p:nvSpPr>
            <p:cNvPr id="29719" name="AutoShape 3077"/>
            <p:cNvSpPr>
              <a:spLocks noChangeArrowheads="1"/>
            </p:cNvSpPr>
            <p:nvPr/>
          </p:nvSpPr>
          <p:spPr bwMode="auto">
            <a:xfrm rot="16200000" flipH="1">
              <a:off x="3600" y="2880"/>
              <a:ext cx="768" cy="576"/>
            </a:xfrm>
            <a:custGeom>
              <a:avLst/>
              <a:gdLst>
                <a:gd name="T0" fmla="*/ 549 w 21600"/>
                <a:gd name="T1" fmla="*/ 0 h 21600"/>
                <a:gd name="T2" fmla="*/ 329 w 21600"/>
                <a:gd name="T3" fmla="*/ 192 h 21600"/>
                <a:gd name="T4" fmla="*/ 0 w 21600"/>
                <a:gd name="T5" fmla="*/ 480 h 21600"/>
                <a:gd name="T6" fmla="*/ 329 w 21600"/>
                <a:gd name="T7" fmla="*/ 576 h 21600"/>
                <a:gd name="T8" fmla="*/ 658 w 21600"/>
                <a:gd name="T9" fmla="*/ 400 h 21600"/>
                <a:gd name="T10" fmla="*/ 768 w 21600"/>
                <a:gd name="T11" fmla="*/ 192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06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4627FF"/>
            </a:solidFill>
            <a:ln w="9525">
              <a:round/>
              <a:headEnd/>
              <a:tailEnd/>
            </a:ln>
            <a:scene3d>
              <a:camera prst="legacyObliqueTopRight"/>
              <a:lightRig rig="legacyFlat4" dir="b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lIns="90488" tIns="44450" rIns="90488" bIns="44450" anchor="ctr">
              <a:spAutoFit/>
              <a:flatTx/>
            </a:bodyPr>
            <a:lstStyle/>
            <a:p>
              <a:endParaRPr lang="it-IT"/>
            </a:p>
          </p:txBody>
        </p:sp>
        <p:sp>
          <p:nvSpPr>
            <p:cNvPr id="29720" name="Text Box 3078"/>
            <p:cNvSpPr txBox="1">
              <a:spLocks noChangeArrowheads="1"/>
            </p:cNvSpPr>
            <p:nvPr/>
          </p:nvSpPr>
          <p:spPr bwMode="auto">
            <a:xfrm>
              <a:off x="2400" y="3264"/>
              <a:ext cx="1344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1600">
                  <a:solidFill>
                    <a:schemeClr val="bg1"/>
                  </a:solidFill>
                  <a:latin typeface="NewBaskerville" charset="0"/>
                </a:rPr>
                <a:t>MERCATO</a:t>
              </a:r>
              <a:endParaRPr lang="it-IT" sz="2400">
                <a:latin typeface="NewBaskerville" charset="0"/>
              </a:endParaRPr>
            </a:p>
          </p:txBody>
        </p:sp>
      </p:grpSp>
      <p:grpSp>
        <p:nvGrpSpPr>
          <p:cNvPr id="3" name="Group 3079"/>
          <p:cNvGrpSpPr>
            <a:grpSpLocks/>
          </p:cNvGrpSpPr>
          <p:nvPr/>
        </p:nvGrpSpPr>
        <p:grpSpPr bwMode="auto">
          <a:xfrm>
            <a:off x="2819400" y="4098925"/>
            <a:ext cx="4114800" cy="1295400"/>
            <a:chOff x="1680" y="2784"/>
            <a:chExt cx="2592" cy="816"/>
          </a:xfrm>
        </p:grpSpPr>
        <p:sp>
          <p:nvSpPr>
            <p:cNvPr id="29713" name="AutoShape 3080"/>
            <p:cNvSpPr>
              <a:spLocks noChangeArrowheads="1"/>
            </p:cNvSpPr>
            <p:nvPr/>
          </p:nvSpPr>
          <p:spPr bwMode="auto">
            <a:xfrm flipH="1">
              <a:off x="1680" y="2880"/>
              <a:ext cx="768" cy="576"/>
            </a:xfrm>
            <a:custGeom>
              <a:avLst/>
              <a:gdLst>
                <a:gd name="T0" fmla="*/ 549 w 21600"/>
                <a:gd name="T1" fmla="*/ 0 h 21600"/>
                <a:gd name="T2" fmla="*/ 329 w 21600"/>
                <a:gd name="T3" fmla="*/ 192 h 21600"/>
                <a:gd name="T4" fmla="*/ 0 w 21600"/>
                <a:gd name="T5" fmla="*/ 480 h 21600"/>
                <a:gd name="T6" fmla="*/ 329 w 21600"/>
                <a:gd name="T7" fmla="*/ 576 h 21600"/>
                <a:gd name="T8" fmla="*/ 658 w 21600"/>
                <a:gd name="T9" fmla="*/ 400 h 21600"/>
                <a:gd name="T10" fmla="*/ 768 w 21600"/>
                <a:gd name="T11" fmla="*/ 192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06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4627FF"/>
            </a:solidFill>
            <a:ln w="9525">
              <a:round/>
              <a:headEnd/>
              <a:tailEnd/>
            </a:ln>
            <a:scene3d>
              <a:camera prst="legacyObliqueTopRight"/>
              <a:lightRig rig="legacyFlat4" dir="b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lIns="90488" tIns="44450" rIns="90488" bIns="44450" anchor="ctr">
              <a:spAutoFit/>
              <a:flatTx/>
            </a:bodyPr>
            <a:lstStyle/>
            <a:p>
              <a:endParaRPr lang="it-IT"/>
            </a:p>
          </p:txBody>
        </p:sp>
        <p:sp>
          <p:nvSpPr>
            <p:cNvPr id="29714" name="Rectangle 3081"/>
            <p:cNvSpPr>
              <a:spLocks noChangeArrowheads="1"/>
            </p:cNvSpPr>
            <p:nvPr/>
          </p:nvSpPr>
          <p:spPr bwMode="auto">
            <a:xfrm>
              <a:off x="2448" y="3168"/>
              <a:ext cx="1248" cy="432"/>
            </a:xfrm>
            <a:prstGeom prst="rect">
              <a:avLst/>
            </a:prstGeom>
            <a:solidFill>
              <a:srgbClr val="4627FF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lIns="90488" tIns="44450" rIns="90488" bIns="44450" anchor="ctr">
              <a:spAutoFit/>
              <a:flatTx/>
            </a:bodyPr>
            <a:lstStyle/>
            <a:p>
              <a:endParaRPr lang="it-IT"/>
            </a:p>
          </p:txBody>
        </p:sp>
        <p:sp>
          <p:nvSpPr>
            <p:cNvPr id="29715" name="AutoShape 3082"/>
            <p:cNvSpPr>
              <a:spLocks noChangeArrowheads="1"/>
            </p:cNvSpPr>
            <p:nvPr/>
          </p:nvSpPr>
          <p:spPr bwMode="auto">
            <a:xfrm rot="16200000" flipH="1">
              <a:off x="3600" y="2880"/>
              <a:ext cx="768" cy="576"/>
            </a:xfrm>
            <a:custGeom>
              <a:avLst/>
              <a:gdLst>
                <a:gd name="T0" fmla="*/ 549 w 21600"/>
                <a:gd name="T1" fmla="*/ 0 h 21600"/>
                <a:gd name="T2" fmla="*/ 329 w 21600"/>
                <a:gd name="T3" fmla="*/ 192 h 21600"/>
                <a:gd name="T4" fmla="*/ 0 w 21600"/>
                <a:gd name="T5" fmla="*/ 480 h 21600"/>
                <a:gd name="T6" fmla="*/ 329 w 21600"/>
                <a:gd name="T7" fmla="*/ 576 h 21600"/>
                <a:gd name="T8" fmla="*/ 658 w 21600"/>
                <a:gd name="T9" fmla="*/ 400 h 21600"/>
                <a:gd name="T10" fmla="*/ 768 w 21600"/>
                <a:gd name="T11" fmla="*/ 192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06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4627FF"/>
            </a:solidFill>
            <a:ln w="9525">
              <a:round/>
              <a:headEnd/>
              <a:tailEnd/>
            </a:ln>
            <a:scene3d>
              <a:camera prst="legacyObliqueTopRight"/>
              <a:lightRig rig="legacyFlat4" dir="b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lIns="90488" tIns="44450" rIns="90488" bIns="44450" anchor="ctr">
              <a:spAutoFit/>
              <a:flatTx/>
            </a:bodyPr>
            <a:lstStyle/>
            <a:p>
              <a:endParaRPr lang="it-IT"/>
            </a:p>
          </p:txBody>
        </p:sp>
        <p:sp>
          <p:nvSpPr>
            <p:cNvPr id="29716" name="Text Box 3083"/>
            <p:cNvSpPr txBox="1">
              <a:spLocks noChangeArrowheads="1"/>
            </p:cNvSpPr>
            <p:nvPr/>
          </p:nvSpPr>
          <p:spPr bwMode="auto">
            <a:xfrm>
              <a:off x="2400" y="3264"/>
              <a:ext cx="1344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1600">
                  <a:solidFill>
                    <a:schemeClr val="bg1"/>
                  </a:solidFill>
                  <a:latin typeface="NewBaskerville" charset="0"/>
                </a:rPr>
                <a:t>CERTIFICAZIONE</a:t>
              </a:r>
              <a:endParaRPr lang="it-IT" sz="2400">
                <a:latin typeface="NewBaskerville" charset="0"/>
              </a:endParaRPr>
            </a:p>
          </p:txBody>
        </p:sp>
      </p:grpSp>
      <p:sp>
        <p:nvSpPr>
          <p:cNvPr id="29700" name="Rectangle 308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Controllo dei sistemi</a:t>
            </a:r>
            <a:endParaRPr lang="it-IT" smtClean="0"/>
          </a:p>
        </p:txBody>
      </p:sp>
      <p:sp>
        <p:nvSpPr>
          <p:cNvPr id="680973" name="Text Box 3085"/>
          <p:cNvSpPr txBox="1">
            <a:spLocks noChangeArrowheads="1"/>
          </p:cNvSpPr>
          <p:nvPr/>
        </p:nvSpPr>
        <p:spPr bwMode="auto">
          <a:xfrm>
            <a:off x="1447800" y="1219200"/>
            <a:ext cx="7124700" cy="541338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it-IT" sz="2800">
                <a:solidFill>
                  <a:srgbClr val="4627FF"/>
                </a:solidFill>
                <a:latin typeface="NewBaskerville" charset="0"/>
              </a:rPr>
              <a:t>Controllo globale - </a:t>
            </a:r>
            <a:r>
              <a:rPr lang="en-GB" sz="2800">
                <a:solidFill>
                  <a:srgbClr val="4627FF"/>
                </a:solidFill>
                <a:latin typeface="NewBaskerville" charset="0"/>
              </a:rPr>
              <a:t>Bottom</a:t>
            </a:r>
            <a:r>
              <a:rPr lang="it-IT" sz="2800">
                <a:solidFill>
                  <a:srgbClr val="4627FF"/>
                </a:solidFill>
                <a:latin typeface="NewBaskerville" charset="0"/>
              </a:rPr>
              <a:t>/up (autocontrollo)</a:t>
            </a:r>
            <a:endParaRPr lang="it-IT">
              <a:latin typeface="NewBaskerville" charset="0"/>
            </a:endParaRPr>
          </a:p>
        </p:txBody>
      </p:sp>
      <p:sp>
        <p:nvSpPr>
          <p:cNvPr id="680974" name="Text Box 3086"/>
          <p:cNvSpPr txBox="1">
            <a:spLocks noChangeArrowheads="1"/>
          </p:cNvSpPr>
          <p:nvPr/>
        </p:nvSpPr>
        <p:spPr bwMode="auto">
          <a:xfrm>
            <a:off x="152400" y="3641725"/>
            <a:ext cx="23622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ewBaskerville" charset="0"/>
              </a:rPr>
              <a:t>NORMAZIONE</a:t>
            </a:r>
          </a:p>
        </p:txBody>
      </p:sp>
      <p:sp>
        <p:nvSpPr>
          <p:cNvPr id="680982" name="Text Box 3094"/>
          <p:cNvSpPr txBox="1">
            <a:spLocks noChangeArrowheads="1"/>
          </p:cNvSpPr>
          <p:nvPr/>
        </p:nvSpPr>
        <p:spPr bwMode="auto">
          <a:xfrm>
            <a:off x="7848600" y="3489325"/>
            <a:ext cx="19812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200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ewBaskerville" charset="0"/>
              </a:rPr>
              <a:t>SVILUPPO ECONOMICO</a:t>
            </a:r>
            <a:endParaRPr lang="it-IT">
              <a:solidFill>
                <a:srgbClr val="EC1600"/>
              </a:solidFill>
              <a:latin typeface="NewBaskerville" charset="0"/>
            </a:endParaRPr>
          </a:p>
        </p:txBody>
      </p:sp>
      <p:grpSp>
        <p:nvGrpSpPr>
          <p:cNvPr id="4" name="Group 3097"/>
          <p:cNvGrpSpPr>
            <a:grpSpLocks/>
          </p:cNvGrpSpPr>
          <p:nvPr/>
        </p:nvGrpSpPr>
        <p:grpSpPr bwMode="auto">
          <a:xfrm>
            <a:off x="2514600" y="2438400"/>
            <a:ext cx="5181600" cy="2117725"/>
            <a:chOff x="1584" y="1536"/>
            <a:chExt cx="3264" cy="1334"/>
          </a:xfrm>
        </p:grpSpPr>
        <p:sp>
          <p:nvSpPr>
            <p:cNvPr id="29705" name="AutoShape 3088"/>
            <p:cNvSpPr>
              <a:spLocks noChangeArrowheads="1"/>
            </p:cNvSpPr>
            <p:nvPr/>
          </p:nvSpPr>
          <p:spPr bwMode="auto">
            <a:xfrm>
              <a:off x="1584" y="2294"/>
              <a:ext cx="816" cy="336"/>
            </a:xfrm>
            <a:prstGeom prst="rightArrow">
              <a:avLst>
                <a:gd name="adj1" fmla="val 72500"/>
                <a:gd name="adj2" fmla="val 51854"/>
              </a:avLst>
            </a:prstGeom>
            <a:solidFill>
              <a:srgbClr val="4627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4" dir="b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lIns="90488" tIns="44450" rIns="90488" bIns="44450" anchor="ctr">
              <a:spAutoFit/>
              <a:flatTx/>
            </a:bodyPr>
            <a:lstStyle/>
            <a:p>
              <a:endParaRPr lang="it-IT"/>
            </a:p>
          </p:txBody>
        </p:sp>
        <p:sp>
          <p:nvSpPr>
            <p:cNvPr id="29706" name="Rectangle 3089"/>
            <p:cNvSpPr>
              <a:spLocks noChangeArrowheads="1"/>
            </p:cNvSpPr>
            <p:nvPr/>
          </p:nvSpPr>
          <p:spPr bwMode="auto">
            <a:xfrm>
              <a:off x="2400" y="2102"/>
              <a:ext cx="1632" cy="768"/>
            </a:xfrm>
            <a:prstGeom prst="rect">
              <a:avLst/>
            </a:prstGeom>
            <a:solidFill>
              <a:srgbClr val="4627FF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spAutoFit/>
              <a:flatTx/>
            </a:bodyPr>
            <a:lstStyle/>
            <a:p>
              <a:endParaRPr lang="it-IT"/>
            </a:p>
          </p:txBody>
        </p:sp>
        <p:sp>
          <p:nvSpPr>
            <p:cNvPr id="29707" name="AutoShape 3090"/>
            <p:cNvSpPr>
              <a:spLocks noChangeArrowheads="1"/>
            </p:cNvSpPr>
            <p:nvPr/>
          </p:nvSpPr>
          <p:spPr bwMode="auto">
            <a:xfrm>
              <a:off x="4032" y="2294"/>
              <a:ext cx="816" cy="336"/>
            </a:xfrm>
            <a:prstGeom prst="rightArrow">
              <a:avLst>
                <a:gd name="adj1" fmla="val 72500"/>
                <a:gd name="adj2" fmla="val 51854"/>
              </a:avLst>
            </a:prstGeom>
            <a:solidFill>
              <a:srgbClr val="4627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4" dir="b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lIns="90488" tIns="44450" rIns="90488" bIns="44450" anchor="ctr">
              <a:spAutoFit/>
              <a:flatTx/>
            </a:bodyPr>
            <a:lstStyle/>
            <a:p>
              <a:endParaRPr lang="it-IT"/>
            </a:p>
          </p:txBody>
        </p:sp>
        <p:sp>
          <p:nvSpPr>
            <p:cNvPr id="680979" name="Text Box 3091"/>
            <p:cNvSpPr txBox="1">
              <a:spLocks noChangeArrowheads="1"/>
            </p:cNvSpPr>
            <p:nvPr/>
          </p:nvSpPr>
          <p:spPr bwMode="auto">
            <a:xfrm>
              <a:off x="1737" y="2054"/>
              <a:ext cx="408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it-IT" sz="2000">
                  <a:solidFill>
                    <a:srgbClr val="4627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NewBaskerville" charset="0"/>
                </a:rPr>
                <a:t>IN</a:t>
              </a:r>
              <a:endParaRPr lang="it-IT">
                <a:solidFill>
                  <a:srgbClr val="EC1600"/>
                </a:solidFill>
                <a:latin typeface="NewBaskerville" charset="0"/>
              </a:endParaRPr>
            </a:p>
          </p:txBody>
        </p:sp>
        <p:sp>
          <p:nvSpPr>
            <p:cNvPr id="680980" name="Text Box 3092"/>
            <p:cNvSpPr txBox="1">
              <a:spLocks noChangeArrowheads="1"/>
            </p:cNvSpPr>
            <p:nvPr/>
          </p:nvSpPr>
          <p:spPr bwMode="auto">
            <a:xfrm>
              <a:off x="4185" y="2054"/>
              <a:ext cx="510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it-IT" sz="2000">
                  <a:solidFill>
                    <a:srgbClr val="4627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NewBaskerville" charset="0"/>
                </a:rPr>
                <a:t>OUT</a:t>
              </a:r>
              <a:endParaRPr lang="it-IT">
                <a:solidFill>
                  <a:srgbClr val="EC1600"/>
                </a:solidFill>
                <a:latin typeface="NewBaskerville" charset="0"/>
              </a:endParaRPr>
            </a:p>
          </p:txBody>
        </p:sp>
        <p:sp>
          <p:nvSpPr>
            <p:cNvPr id="29710" name="Text Box 3093"/>
            <p:cNvSpPr txBox="1">
              <a:spLocks noChangeArrowheads="1"/>
            </p:cNvSpPr>
            <p:nvPr/>
          </p:nvSpPr>
          <p:spPr bwMode="auto">
            <a:xfrm>
              <a:off x="2496" y="2198"/>
              <a:ext cx="1488" cy="6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2400">
                  <a:solidFill>
                    <a:schemeClr val="bg1"/>
                  </a:solidFill>
                  <a:latin typeface="NewBaskerville" charset="0"/>
                </a:rPr>
                <a:t>SISTEMA</a:t>
              </a:r>
            </a:p>
            <a:p>
              <a:pPr algn="ctr">
                <a:spcBef>
                  <a:spcPct val="50000"/>
                </a:spcBef>
              </a:pPr>
              <a:r>
                <a:rPr lang="it-IT" sz="2400">
                  <a:solidFill>
                    <a:schemeClr val="bg1"/>
                  </a:solidFill>
                  <a:latin typeface="NewBaskerville" charset="0"/>
                </a:rPr>
                <a:t>COMPLESSO</a:t>
              </a:r>
              <a:endParaRPr lang="it-IT" sz="2400">
                <a:latin typeface="NewBaskerville" charset="0"/>
              </a:endParaRPr>
            </a:p>
          </p:txBody>
        </p:sp>
        <p:sp>
          <p:nvSpPr>
            <p:cNvPr id="29711" name="AutoShape 3095"/>
            <p:cNvSpPr>
              <a:spLocks noChangeArrowheads="1"/>
            </p:cNvSpPr>
            <p:nvPr/>
          </p:nvSpPr>
          <p:spPr bwMode="auto">
            <a:xfrm>
              <a:off x="2976" y="1814"/>
              <a:ext cx="432" cy="28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4627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spAutoFit/>
              <a:flatTx/>
            </a:bodyPr>
            <a:lstStyle/>
            <a:p>
              <a:endParaRPr lang="it-IT"/>
            </a:p>
          </p:txBody>
        </p:sp>
        <p:sp>
          <p:nvSpPr>
            <p:cNvPr id="680984" name="Text Box 3096"/>
            <p:cNvSpPr txBox="1">
              <a:spLocks noChangeArrowheads="1"/>
            </p:cNvSpPr>
            <p:nvPr/>
          </p:nvSpPr>
          <p:spPr bwMode="auto">
            <a:xfrm>
              <a:off x="2304" y="1536"/>
              <a:ext cx="1823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it-IT" sz="2000">
                  <a:solidFill>
                    <a:srgbClr val="4627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NewBaskerville" charset="0"/>
                </a:rPr>
                <a:t>MERCATO GLOBALE </a:t>
              </a:r>
              <a:endParaRPr lang="it-IT">
                <a:latin typeface="NewBaskerville" charset="0"/>
              </a:endParaRP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0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0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0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80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0973" grpId="0" animBg="1" autoUpdateAnimBg="0"/>
      <p:bldP spid="680974" grpId="0" autoUpdateAnimBg="0"/>
      <p:bldP spid="68098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438400" y="4098925"/>
            <a:ext cx="4114800" cy="1295400"/>
            <a:chOff x="1680" y="2784"/>
            <a:chExt cx="2592" cy="816"/>
          </a:xfrm>
        </p:grpSpPr>
        <p:sp>
          <p:nvSpPr>
            <p:cNvPr id="30736" name="AutoShape 8"/>
            <p:cNvSpPr>
              <a:spLocks noChangeArrowheads="1"/>
            </p:cNvSpPr>
            <p:nvPr/>
          </p:nvSpPr>
          <p:spPr bwMode="auto">
            <a:xfrm flipH="1">
              <a:off x="1680" y="2880"/>
              <a:ext cx="768" cy="576"/>
            </a:xfrm>
            <a:custGeom>
              <a:avLst/>
              <a:gdLst>
                <a:gd name="T0" fmla="*/ 549 w 21600"/>
                <a:gd name="T1" fmla="*/ 0 h 21600"/>
                <a:gd name="T2" fmla="*/ 329 w 21600"/>
                <a:gd name="T3" fmla="*/ 192 h 21600"/>
                <a:gd name="T4" fmla="*/ 0 w 21600"/>
                <a:gd name="T5" fmla="*/ 480 h 21600"/>
                <a:gd name="T6" fmla="*/ 329 w 21600"/>
                <a:gd name="T7" fmla="*/ 576 h 21600"/>
                <a:gd name="T8" fmla="*/ 658 w 21600"/>
                <a:gd name="T9" fmla="*/ 400 h 21600"/>
                <a:gd name="T10" fmla="*/ 768 w 21600"/>
                <a:gd name="T11" fmla="*/ 192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06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4627FF"/>
            </a:solidFill>
            <a:ln w="9525">
              <a:round/>
              <a:headEnd/>
              <a:tailEnd/>
            </a:ln>
            <a:scene3d>
              <a:camera prst="legacyObliqueTopRight"/>
              <a:lightRig rig="legacyFlat4" dir="b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lIns="90488" tIns="44450" rIns="90488" bIns="44450" anchor="ctr">
              <a:spAutoFit/>
              <a:flatTx/>
            </a:bodyPr>
            <a:lstStyle/>
            <a:p>
              <a:endParaRPr lang="it-IT"/>
            </a:p>
          </p:txBody>
        </p:sp>
        <p:sp>
          <p:nvSpPr>
            <p:cNvPr id="30737" name="Rectangle 9"/>
            <p:cNvSpPr>
              <a:spLocks noChangeArrowheads="1"/>
            </p:cNvSpPr>
            <p:nvPr/>
          </p:nvSpPr>
          <p:spPr bwMode="auto">
            <a:xfrm>
              <a:off x="2448" y="3168"/>
              <a:ext cx="1248" cy="432"/>
            </a:xfrm>
            <a:prstGeom prst="rect">
              <a:avLst/>
            </a:prstGeom>
            <a:solidFill>
              <a:srgbClr val="4627FF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lIns="90488" tIns="44450" rIns="90488" bIns="44450" anchor="ctr">
              <a:spAutoFit/>
              <a:flatTx/>
            </a:bodyPr>
            <a:lstStyle/>
            <a:p>
              <a:endParaRPr lang="it-IT"/>
            </a:p>
          </p:txBody>
        </p:sp>
        <p:sp>
          <p:nvSpPr>
            <p:cNvPr id="30738" name="AutoShape 10"/>
            <p:cNvSpPr>
              <a:spLocks noChangeArrowheads="1"/>
            </p:cNvSpPr>
            <p:nvPr/>
          </p:nvSpPr>
          <p:spPr bwMode="auto">
            <a:xfrm rot="16200000" flipH="1">
              <a:off x="3600" y="2880"/>
              <a:ext cx="768" cy="576"/>
            </a:xfrm>
            <a:custGeom>
              <a:avLst/>
              <a:gdLst>
                <a:gd name="T0" fmla="*/ 549 w 21600"/>
                <a:gd name="T1" fmla="*/ 0 h 21600"/>
                <a:gd name="T2" fmla="*/ 329 w 21600"/>
                <a:gd name="T3" fmla="*/ 192 h 21600"/>
                <a:gd name="T4" fmla="*/ 0 w 21600"/>
                <a:gd name="T5" fmla="*/ 480 h 21600"/>
                <a:gd name="T6" fmla="*/ 329 w 21600"/>
                <a:gd name="T7" fmla="*/ 576 h 21600"/>
                <a:gd name="T8" fmla="*/ 658 w 21600"/>
                <a:gd name="T9" fmla="*/ 400 h 21600"/>
                <a:gd name="T10" fmla="*/ 768 w 21600"/>
                <a:gd name="T11" fmla="*/ 192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4400 h 21600"/>
                <a:gd name="T20" fmla="*/ 18506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429" y="0"/>
                  </a:moveTo>
                  <a:lnTo>
                    <a:pt x="9257" y="7200"/>
                  </a:lnTo>
                  <a:lnTo>
                    <a:pt x="12343" y="7200"/>
                  </a:lnTo>
                  <a:lnTo>
                    <a:pt x="12343" y="14400"/>
                  </a:lnTo>
                  <a:lnTo>
                    <a:pt x="0" y="14400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4627FF"/>
            </a:solidFill>
            <a:ln w="9525">
              <a:round/>
              <a:headEnd/>
              <a:tailEnd/>
            </a:ln>
            <a:scene3d>
              <a:camera prst="legacyObliqueTopRight"/>
              <a:lightRig rig="legacyFlat4" dir="b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lIns="90488" tIns="44450" rIns="90488" bIns="44450" anchor="ctr">
              <a:spAutoFit/>
              <a:flatTx/>
            </a:bodyPr>
            <a:lstStyle/>
            <a:p>
              <a:endParaRPr lang="it-IT"/>
            </a:p>
          </p:txBody>
        </p:sp>
        <p:sp>
          <p:nvSpPr>
            <p:cNvPr id="30739" name="Text Box 11"/>
            <p:cNvSpPr txBox="1">
              <a:spLocks noChangeArrowheads="1"/>
            </p:cNvSpPr>
            <p:nvPr/>
          </p:nvSpPr>
          <p:spPr bwMode="auto">
            <a:xfrm>
              <a:off x="2400" y="3264"/>
              <a:ext cx="1344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1600">
                  <a:solidFill>
                    <a:schemeClr val="bg1"/>
                  </a:solidFill>
                  <a:latin typeface="NewBaskerville" charset="0"/>
                </a:rPr>
                <a:t>CONTROLLO</a:t>
              </a:r>
              <a:endParaRPr lang="it-IT" sz="2400">
                <a:latin typeface="NewBaskerville" charset="0"/>
              </a:endParaRPr>
            </a:p>
          </p:txBody>
        </p:sp>
      </p:grpSp>
      <p:sp>
        <p:nvSpPr>
          <p:cNvPr id="30723" name="Rectangle 1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Regolazione del Servizi pubblici</a:t>
            </a:r>
            <a:endParaRPr lang="it-IT" smtClean="0"/>
          </a:p>
        </p:txBody>
      </p:sp>
      <p:sp>
        <p:nvSpPr>
          <p:cNvPr id="777229" name="Text Box 13"/>
          <p:cNvSpPr txBox="1">
            <a:spLocks noChangeArrowheads="1"/>
          </p:cNvSpPr>
          <p:nvPr/>
        </p:nvSpPr>
        <p:spPr bwMode="auto">
          <a:xfrm>
            <a:off x="1892300" y="1143000"/>
            <a:ext cx="5884863" cy="541338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it-IT" sz="2800">
                <a:solidFill>
                  <a:srgbClr val="4627FF"/>
                </a:solidFill>
                <a:latin typeface="NewBaskerville" charset="0"/>
              </a:rPr>
              <a:t>Contratti di Programma e di Servizio</a:t>
            </a:r>
            <a:endParaRPr lang="it-IT">
              <a:latin typeface="NewBaskerville" charset="0"/>
            </a:endParaRPr>
          </a:p>
        </p:txBody>
      </p:sp>
      <p:sp>
        <p:nvSpPr>
          <p:cNvPr id="777230" name="Text Box 14"/>
          <p:cNvSpPr txBox="1">
            <a:spLocks noChangeArrowheads="1"/>
          </p:cNvSpPr>
          <p:nvPr/>
        </p:nvSpPr>
        <p:spPr bwMode="auto">
          <a:xfrm>
            <a:off x="0" y="3657600"/>
            <a:ext cx="23622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ewBaskerville" charset="0"/>
              </a:rPr>
              <a:t>COMMITTENTE</a:t>
            </a:r>
          </a:p>
        </p:txBody>
      </p:sp>
      <p:sp>
        <p:nvSpPr>
          <p:cNvPr id="777238" name="Text Box 22"/>
          <p:cNvSpPr txBox="1">
            <a:spLocks noChangeArrowheads="1"/>
          </p:cNvSpPr>
          <p:nvPr/>
        </p:nvSpPr>
        <p:spPr bwMode="auto">
          <a:xfrm>
            <a:off x="7391400" y="2895600"/>
            <a:ext cx="2514600" cy="191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200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ewBaskerville" charset="0"/>
              </a:rPr>
              <a:t>QUALITÀ</a:t>
            </a:r>
          </a:p>
          <a:p>
            <a:pPr algn="ctr">
              <a:defRPr/>
            </a:pPr>
            <a:r>
              <a:rPr lang="it-IT" sz="200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ewBaskerville" charset="0"/>
              </a:rPr>
              <a:t>DEL SERVIZIO</a:t>
            </a:r>
          </a:p>
          <a:p>
            <a:pPr algn="ctr">
              <a:spcBef>
                <a:spcPct val="50000"/>
              </a:spcBef>
              <a:defRPr/>
            </a:pPr>
            <a:r>
              <a:rPr lang="it-IT" sz="200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ewBaskerville" charset="0"/>
              </a:rPr>
              <a:t>RESPONSABILITÀ SOCIALE</a:t>
            </a:r>
          </a:p>
          <a:p>
            <a:pPr algn="ctr">
              <a:spcBef>
                <a:spcPct val="50000"/>
              </a:spcBef>
              <a:defRPr/>
            </a:pPr>
            <a:r>
              <a:rPr lang="it-IT" sz="200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ewBaskerville" charset="0"/>
              </a:rPr>
              <a:t>AMBIENTE</a:t>
            </a:r>
            <a:endParaRPr lang="it-IT">
              <a:solidFill>
                <a:srgbClr val="EC1600"/>
              </a:solidFill>
              <a:latin typeface="NewBaskerville" charset="0"/>
            </a:endParaRP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209800" y="2879725"/>
            <a:ext cx="5181600" cy="1676400"/>
            <a:chOff x="1632" y="1814"/>
            <a:chExt cx="3264" cy="1056"/>
          </a:xfrm>
        </p:grpSpPr>
        <p:sp>
          <p:nvSpPr>
            <p:cNvPr id="30729" name="AutoShape 16"/>
            <p:cNvSpPr>
              <a:spLocks noChangeArrowheads="1"/>
            </p:cNvSpPr>
            <p:nvPr/>
          </p:nvSpPr>
          <p:spPr bwMode="auto">
            <a:xfrm>
              <a:off x="1632" y="2294"/>
              <a:ext cx="816" cy="336"/>
            </a:xfrm>
            <a:prstGeom prst="rightArrow">
              <a:avLst>
                <a:gd name="adj1" fmla="val 72500"/>
                <a:gd name="adj2" fmla="val 51854"/>
              </a:avLst>
            </a:prstGeom>
            <a:solidFill>
              <a:srgbClr val="4627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4" dir="b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lIns="90488" tIns="44450" rIns="90488" bIns="44450" anchor="ctr">
              <a:spAutoFit/>
              <a:flatTx/>
            </a:bodyPr>
            <a:lstStyle/>
            <a:p>
              <a:endParaRPr lang="it-IT"/>
            </a:p>
          </p:txBody>
        </p:sp>
        <p:sp>
          <p:nvSpPr>
            <p:cNvPr id="30730" name="Rectangle 17"/>
            <p:cNvSpPr>
              <a:spLocks noChangeArrowheads="1"/>
            </p:cNvSpPr>
            <p:nvPr/>
          </p:nvSpPr>
          <p:spPr bwMode="auto">
            <a:xfrm>
              <a:off x="2448" y="2102"/>
              <a:ext cx="1632" cy="768"/>
            </a:xfrm>
            <a:prstGeom prst="rect">
              <a:avLst/>
            </a:prstGeom>
            <a:solidFill>
              <a:srgbClr val="4627FF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spAutoFit/>
              <a:flatTx/>
            </a:bodyPr>
            <a:lstStyle/>
            <a:p>
              <a:endParaRPr lang="it-IT"/>
            </a:p>
          </p:txBody>
        </p:sp>
        <p:sp>
          <p:nvSpPr>
            <p:cNvPr id="30731" name="AutoShape 18"/>
            <p:cNvSpPr>
              <a:spLocks noChangeArrowheads="1"/>
            </p:cNvSpPr>
            <p:nvPr/>
          </p:nvSpPr>
          <p:spPr bwMode="auto">
            <a:xfrm>
              <a:off x="4080" y="2294"/>
              <a:ext cx="816" cy="336"/>
            </a:xfrm>
            <a:prstGeom prst="rightArrow">
              <a:avLst>
                <a:gd name="adj1" fmla="val 72500"/>
                <a:gd name="adj2" fmla="val 51854"/>
              </a:avLst>
            </a:prstGeom>
            <a:solidFill>
              <a:srgbClr val="4627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4" dir="b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lIns="90488" tIns="44450" rIns="90488" bIns="44450" anchor="ctr">
              <a:spAutoFit/>
              <a:flatTx/>
            </a:bodyPr>
            <a:lstStyle/>
            <a:p>
              <a:endParaRPr lang="it-IT"/>
            </a:p>
          </p:txBody>
        </p:sp>
        <p:sp>
          <p:nvSpPr>
            <p:cNvPr id="777235" name="Text Box 19"/>
            <p:cNvSpPr txBox="1">
              <a:spLocks noChangeArrowheads="1"/>
            </p:cNvSpPr>
            <p:nvPr/>
          </p:nvSpPr>
          <p:spPr bwMode="auto">
            <a:xfrm>
              <a:off x="1785" y="2054"/>
              <a:ext cx="408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it-IT" sz="2000">
                  <a:solidFill>
                    <a:srgbClr val="4627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NewBaskerville" charset="0"/>
                </a:rPr>
                <a:t>IN</a:t>
              </a:r>
              <a:endParaRPr lang="it-IT">
                <a:solidFill>
                  <a:srgbClr val="EC1600"/>
                </a:solidFill>
                <a:latin typeface="NewBaskerville" charset="0"/>
              </a:endParaRPr>
            </a:p>
          </p:txBody>
        </p:sp>
        <p:sp>
          <p:nvSpPr>
            <p:cNvPr id="777236" name="Text Box 20"/>
            <p:cNvSpPr txBox="1">
              <a:spLocks noChangeArrowheads="1"/>
            </p:cNvSpPr>
            <p:nvPr/>
          </p:nvSpPr>
          <p:spPr bwMode="auto">
            <a:xfrm>
              <a:off x="4233" y="2054"/>
              <a:ext cx="510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it-IT" sz="2000">
                  <a:solidFill>
                    <a:srgbClr val="4627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NewBaskerville" charset="0"/>
                </a:rPr>
                <a:t>OUT</a:t>
              </a:r>
              <a:endParaRPr lang="it-IT">
                <a:solidFill>
                  <a:srgbClr val="EC1600"/>
                </a:solidFill>
                <a:latin typeface="NewBaskerville" charset="0"/>
              </a:endParaRPr>
            </a:p>
          </p:txBody>
        </p:sp>
        <p:sp>
          <p:nvSpPr>
            <p:cNvPr id="30734" name="Text Box 21"/>
            <p:cNvSpPr txBox="1">
              <a:spLocks noChangeArrowheads="1"/>
            </p:cNvSpPr>
            <p:nvPr/>
          </p:nvSpPr>
          <p:spPr bwMode="auto">
            <a:xfrm>
              <a:off x="2544" y="2198"/>
              <a:ext cx="1488" cy="5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2400">
                  <a:solidFill>
                    <a:schemeClr val="bg1"/>
                  </a:solidFill>
                  <a:latin typeface="NewBaskerville" charset="0"/>
                </a:rPr>
                <a:t>REQUSITI SERVIZIO</a:t>
              </a:r>
              <a:endParaRPr lang="it-IT" sz="2400">
                <a:latin typeface="NewBaskerville" charset="0"/>
              </a:endParaRPr>
            </a:p>
          </p:txBody>
        </p:sp>
        <p:sp>
          <p:nvSpPr>
            <p:cNvPr id="30735" name="AutoShape 23"/>
            <p:cNvSpPr>
              <a:spLocks noChangeArrowheads="1"/>
            </p:cNvSpPr>
            <p:nvPr/>
          </p:nvSpPr>
          <p:spPr bwMode="auto">
            <a:xfrm>
              <a:off x="3024" y="1814"/>
              <a:ext cx="432" cy="28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4627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lIns="90488" tIns="44450" rIns="90488" bIns="44450" anchor="ctr">
              <a:spAutoFit/>
              <a:flatTx/>
            </a:bodyPr>
            <a:lstStyle/>
            <a:p>
              <a:endParaRPr lang="it-IT"/>
            </a:p>
          </p:txBody>
        </p:sp>
      </p:grpSp>
      <p:sp>
        <p:nvSpPr>
          <p:cNvPr id="777240" name="Text Box 24"/>
          <p:cNvSpPr txBox="1">
            <a:spLocks noChangeArrowheads="1"/>
          </p:cNvSpPr>
          <p:nvPr/>
        </p:nvSpPr>
        <p:spPr bwMode="auto">
          <a:xfrm>
            <a:off x="3743325" y="2057400"/>
            <a:ext cx="216535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200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ewBaskerville" charset="0"/>
              </a:rPr>
              <a:t>MERCATO</a:t>
            </a:r>
          </a:p>
          <a:p>
            <a:pPr algn="ctr">
              <a:defRPr/>
            </a:pPr>
            <a:r>
              <a:rPr lang="it-IT" sz="2000">
                <a:solidFill>
                  <a:srgbClr val="4627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ewBaskerville" charset="0"/>
              </a:rPr>
              <a:t>DEI FORNITORI</a:t>
            </a:r>
            <a:endParaRPr lang="it-IT">
              <a:latin typeface="NewBaskerville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7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7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7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7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7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7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7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7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29" grpId="0" animBg="1" autoUpdateAnimBg="0"/>
      <p:bldP spid="777230" grpId="0" autoUpdateAnimBg="0"/>
      <p:bldP spid="777238" grpId="0" autoUpdateAnimBg="0"/>
      <p:bldP spid="777240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Ruolo dello Stato</a:t>
            </a:r>
            <a:endParaRPr lang="it-IT" smtClean="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343400" y="1600200"/>
            <a:ext cx="1143000" cy="4495800"/>
            <a:chOff x="2736" y="768"/>
            <a:chExt cx="720" cy="2832"/>
          </a:xfrm>
        </p:grpSpPr>
        <p:grpSp>
          <p:nvGrpSpPr>
            <p:cNvPr id="31750" name="Group 3"/>
            <p:cNvGrpSpPr>
              <a:grpSpLocks/>
            </p:cNvGrpSpPr>
            <p:nvPr/>
          </p:nvGrpSpPr>
          <p:grpSpPr bwMode="auto">
            <a:xfrm>
              <a:off x="2736" y="768"/>
              <a:ext cx="720" cy="1296"/>
              <a:chOff x="2640" y="1056"/>
              <a:chExt cx="720" cy="1296"/>
            </a:xfrm>
          </p:grpSpPr>
          <p:sp>
            <p:nvSpPr>
              <p:cNvPr id="866308" name="Rectangle 4"/>
              <p:cNvSpPr>
                <a:spLocks noChangeArrowheads="1"/>
              </p:cNvSpPr>
              <p:nvPr/>
            </p:nvSpPr>
            <p:spPr bwMode="auto">
              <a:xfrm rot="23028">
                <a:off x="2640" y="1440"/>
                <a:ext cx="639" cy="51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it-IT" sz="2400">
                    <a:solidFill>
                      <a:srgbClr val="FF1B4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rPr>
                  <a:t>Nuove</a:t>
                </a:r>
              </a:p>
              <a:p>
                <a:pPr algn="ctr">
                  <a:defRPr/>
                </a:pPr>
                <a:r>
                  <a:rPr lang="it-IT" sz="2400">
                    <a:solidFill>
                      <a:srgbClr val="FF1B4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rPr>
                  <a:t>regole</a:t>
                </a:r>
                <a:endParaRPr lang="it-IT" sz="2400" b="0">
                  <a:solidFill>
                    <a:srgbClr val="CC33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55" name="AutoShape 5"/>
              <p:cNvSpPr>
                <a:spLocks noChangeArrowheads="1"/>
              </p:cNvSpPr>
              <p:nvPr/>
            </p:nvSpPr>
            <p:spPr bwMode="auto">
              <a:xfrm>
                <a:off x="2640" y="1056"/>
                <a:ext cx="720" cy="1296"/>
              </a:xfrm>
              <a:prstGeom prst="rightArrow">
                <a:avLst>
                  <a:gd name="adj1" fmla="val 50000"/>
                  <a:gd name="adj2" fmla="val 25000"/>
                </a:avLst>
              </a:prstGeom>
              <a:noFill/>
              <a:ln w="25400">
                <a:solidFill>
                  <a:srgbClr val="FF1B41"/>
                </a:solidFill>
                <a:miter lim="800000"/>
                <a:headEnd/>
                <a:tailEnd/>
              </a:ln>
            </p:spPr>
            <p:txBody>
              <a:bodyPr wrap="none" lIns="90488" tIns="44450" rIns="90488" bIns="44450" anchor="ctr">
                <a:spAutoFit/>
              </a:bodyPr>
              <a:lstStyle/>
              <a:p>
                <a:endParaRPr lang="it-IT"/>
              </a:p>
            </p:txBody>
          </p:sp>
        </p:grpSp>
        <p:grpSp>
          <p:nvGrpSpPr>
            <p:cNvPr id="31751" name="Group 6"/>
            <p:cNvGrpSpPr>
              <a:grpSpLocks/>
            </p:cNvGrpSpPr>
            <p:nvPr/>
          </p:nvGrpSpPr>
          <p:grpSpPr bwMode="auto">
            <a:xfrm>
              <a:off x="2736" y="2304"/>
              <a:ext cx="720" cy="1296"/>
              <a:chOff x="2640" y="2448"/>
              <a:chExt cx="720" cy="1296"/>
            </a:xfrm>
          </p:grpSpPr>
          <p:sp>
            <p:nvSpPr>
              <p:cNvPr id="866311" name="Text Box 7"/>
              <p:cNvSpPr txBox="1">
                <a:spLocks noChangeArrowheads="1"/>
              </p:cNvSpPr>
              <p:nvPr/>
            </p:nvSpPr>
            <p:spPr bwMode="auto">
              <a:xfrm rot="-9784">
                <a:off x="2640" y="2832"/>
                <a:ext cx="681" cy="51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it-IT" sz="2400">
                    <a:solidFill>
                      <a:srgbClr val="1313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rPr>
                  <a:t>Nuova</a:t>
                </a:r>
              </a:p>
              <a:p>
                <a:pPr algn="ctr">
                  <a:defRPr/>
                </a:pPr>
                <a:r>
                  <a:rPr lang="it-IT" sz="2400">
                    <a:solidFill>
                      <a:srgbClr val="1313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rPr>
                  <a:t>visione</a:t>
                </a:r>
                <a:endParaRPr lang="it-IT" sz="2400" b="0">
                  <a:solidFill>
                    <a:srgbClr val="0000B6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1753" name="AutoShape 8"/>
              <p:cNvSpPr>
                <a:spLocks noChangeArrowheads="1"/>
              </p:cNvSpPr>
              <p:nvPr/>
            </p:nvSpPr>
            <p:spPr bwMode="auto">
              <a:xfrm>
                <a:off x="2640" y="2448"/>
                <a:ext cx="720" cy="1296"/>
              </a:xfrm>
              <a:prstGeom prst="rightArrow">
                <a:avLst>
                  <a:gd name="adj1" fmla="val 50000"/>
                  <a:gd name="adj2" fmla="val 25000"/>
                </a:avLst>
              </a:prstGeom>
              <a:noFill/>
              <a:ln w="25400">
                <a:solidFill>
                  <a:srgbClr val="FF1B41"/>
                </a:solidFill>
                <a:miter lim="800000"/>
                <a:headEnd/>
                <a:tailEnd/>
              </a:ln>
            </p:spPr>
            <p:txBody>
              <a:bodyPr wrap="none" lIns="90488" tIns="44450" rIns="90488" bIns="44450" anchor="ctr">
                <a:spAutoFit/>
              </a:bodyPr>
              <a:lstStyle/>
              <a:p>
                <a:endParaRPr lang="it-IT"/>
              </a:p>
            </p:txBody>
          </p:sp>
        </p:grpSp>
      </p:grpSp>
      <p:sp>
        <p:nvSpPr>
          <p:cNvPr id="866313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3919538" cy="4024313"/>
          </a:xfrm>
        </p:spPr>
        <p:txBody>
          <a:bodyPr/>
          <a:lstStyle/>
          <a:p>
            <a:pPr>
              <a:buFont typeface="Monotype Sorts" pitchFamily="2" charset="2"/>
              <a:buChar char=" "/>
            </a:pPr>
            <a:r>
              <a:rPr lang="it-IT" u="sng" smtClean="0">
                <a:solidFill>
                  <a:srgbClr val="4627FF"/>
                </a:solidFill>
              </a:rPr>
              <a:t>Stato </a:t>
            </a:r>
            <a:r>
              <a:rPr lang="it-IT" u="sng" smtClean="0">
                <a:solidFill>
                  <a:srgbClr val="EC1600"/>
                </a:solidFill>
              </a:rPr>
              <a:t>Madre</a:t>
            </a:r>
            <a:endParaRPr lang="it-IT" sz="2400" smtClean="0">
              <a:solidFill>
                <a:srgbClr val="4627FF"/>
              </a:solidFill>
            </a:endParaRPr>
          </a:p>
          <a:p>
            <a:r>
              <a:rPr lang="it-IT" sz="2400" smtClean="0">
                <a:solidFill>
                  <a:srgbClr val="4627FF"/>
                </a:solidFill>
              </a:rPr>
              <a:t> Cittadini”</a:t>
            </a:r>
            <a:r>
              <a:rPr lang="it-IT" sz="2400" smtClean="0">
                <a:solidFill>
                  <a:srgbClr val="EC1600"/>
                </a:solidFill>
              </a:rPr>
              <a:t>minorenni</a:t>
            </a:r>
            <a:r>
              <a:rPr lang="it-IT" sz="2400" smtClean="0">
                <a:solidFill>
                  <a:srgbClr val="4627FF"/>
                </a:solidFill>
              </a:rPr>
              <a:t>”</a:t>
            </a:r>
          </a:p>
          <a:p>
            <a:r>
              <a:rPr lang="it-IT" sz="2400" smtClean="0">
                <a:solidFill>
                  <a:srgbClr val="4627FF"/>
                </a:solidFill>
              </a:rPr>
              <a:t> Scelta dei </a:t>
            </a:r>
            <a:r>
              <a:rPr lang="it-IT" sz="2400" smtClean="0">
                <a:solidFill>
                  <a:srgbClr val="EC1600"/>
                </a:solidFill>
              </a:rPr>
              <a:t>bisogni</a:t>
            </a:r>
            <a:endParaRPr lang="it-IT" sz="2400" smtClean="0">
              <a:solidFill>
                <a:srgbClr val="4627FF"/>
              </a:solidFill>
            </a:endParaRPr>
          </a:p>
          <a:p>
            <a:r>
              <a:rPr lang="it-IT" sz="2400" smtClean="0">
                <a:solidFill>
                  <a:srgbClr val="4627FF"/>
                </a:solidFill>
              </a:rPr>
              <a:t>Fornitura dei </a:t>
            </a:r>
            <a:r>
              <a:rPr lang="it-IT" sz="2400" smtClean="0">
                <a:solidFill>
                  <a:srgbClr val="EC1600"/>
                </a:solidFill>
              </a:rPr>
              <a:t>mezzi</a:t>
            </a:r>
            <a:r>
              <a:rPr lang="it-IT" sz="2400" smtClean="0">
                <a:solidFill>
                  <a:srgbClr val="4627FF"/>
                </a:solidFill>
              </a:rPr>
              <a:t> per la soddisfazione dei bisogni</a:t>
            </a:r>
          </a:p>
          <a:p>
            <a:r>
              <a:rPr lang="it-IT" sz="2400" smtClean="0">
                <a:solidFill>
                  <a:srgbClr val="EC1600"/>
                </a:solidFill>
              </a:rPr>
              <a:t>Irresponsabilità</a:t>
            </a:r>
            <a:r>
              <a:rPr lang="it-IT" sz="2400" smtClean="0">
                <a:solidFill>
                  <a:srgbClr val="4627FF"/>
                </a:solidFill>
              </a:rPr>
              <a:t> del cittadino (impunità)</a:t>
            </a:r>
          </a:p>
          <a:p>
            <a:r>
              <a:rPr lang="it-IT" sz="2400" smtClean="0">
                <a:solidFill>
                  <a:srgbClr val="4627FF"/>
                </a:solidFill>
              </a:rPr>
              <a:t>Spazio pubblico occupato dalla </a:t>
            </a:r>
            <a:r>
              <a:rPr lang="it-IT" sz="2400" smtClean="0">
                <a:solidFill>
                  <a:srgbClr val="EC1600"/>
                </a:solidFill>
              </a:rPr>
              <a:t>legge</a:t>
            </a:r>
            <a:endParaRPr lang="it-IT" sz="2400" smtClean="0">
              <a:solidFill>
                <a:srgbClr val="4627FF"/>
              </a:solidFill>
            </a:endParaRPr>
          </a:p>
          <a:p>
            <a:r>
              <a:rPr lang="it-IT" sz="2400" smtClean="0">
                <a:solidFill>
                  <a:srgbClr val="EC1600"/>
                </a:solidFill>
              </a:rPr>
              <a:t>Esclusione</a:t>
            </a:r>
            <a:r>
              <a:rPr lang="it-IT" sz="2400" smtClean="0">
                <a:solidFill>
                  <a:srgbClr val="4627FF"/>
                </a:solidFill>
              </a:rPr>
              <a:t> degli spazi morali individuali</a:t>
            </a:r>
            <a:r>
              <a:rPr lang="it-IT" sz="2400" smtClean="0"/>
              <a:t> </a:t>
            </a:r>
          </a:p>
        </p:txBody>
      </p:sp>
      <p:sp>
        <p:nvSpPr>
          <p:cNvPr id="866314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5681663" y="1524000"/>
            <a:ext cx="3919537" cy="4024313"/>
          </a:xfrm>
        </p:spPr>
        <p:txBody>
          <a:bodyPr/>
          <a:lstStyle/>
          <a:p>
            <a:pPr>
              <a:buFont typeface="Monotype Sorts" pitchFamily="2" charset="2"/>
              <a:buChar char=" "/>
            </a:pPr>
            <a:r>
              <a:rPr lang="it-IT" u="sng" smtClean="0">
                <a:solidFill>
                  <a:srgbClr val="4627FF"/>
                </a:solidFill>
              </a:rPr>
              <a:t>Stato </a:t>
            </a:r>
            <a:r>
              <a:rPr lang="it-IT" u="sng" smtClean="0">
                <a:solidFill>
                  <a:srgbClr val="EC1600"/>
                </a:solidFill>
              </a:rPr>
              <a:t>Padre</a:t>
            </a:r>
            <a:endParaRPr lang="it-IT" sz="2400" smtClean="0">
              <a:solidFill>
                <a:srgbClr val="4627FF"/>
              </a:solidFill>
            </a:endParaRPr>
          </a:p>
          <a:p>
            <a:pPr>
              <a:buClr>
                <a:srgbClr val="EC1600"/>
              </a:buClr>
            </a:pPr>
            <a:r>
              <a:rPr lang="it-IT" sz="2400" smtClean="0">
                <a:solidFill>
                  <a:srgbClr val="4627FF"/>
                </a:solidFill>
              </a:rPr>
              <a:t> Cittadini”</a:t>
            </a:r>
            <a:r>
              <a:rPr lang="it-IT" sz="2400" smtClean="0">
                <a:solidFill>
                  <a:srgbClr val="EC1600"/>
                </a:solidFill>
              </a:rPr>
              <a:t>maggiorenni</a:t>
            </a:r>
            <a:r>
              <a:rPr lang="it-IT" sz="2400" smtClean="0">
                <a:solidFill>
                  <a:srgbClr val="4627FF"/>
                </a:solidFill>
              </a:rPr>
              <a:t>”</a:t>
            </a:r>
          </a:p>
          <a:p>
            <a:pPr>
              <a:buClr>
                <a:srgbClr val="EC1600"/>
              </a:buClr>
            </a:pPr>
            <a:r>
              <a:rPr lang="it-IT" sz="2400" smtClean="0">
                <a:solidFill>
                  <a:srgbClr val="4627FF"/>
                </a:solidFill>
              </a:rPr>
              <a:t> Bisogni </a:t>
            </a:r>
            <a:r>
              <a:rPr lang="it-IT" sz="2400" smtClean="0">
                <a:solidFill>
                  <a:srgbClr val="EC1600"/>
                </a:solidFill>
              </a:rPr>
              <a:t>soggettivi</a:t>
            </a:r>
            <a:endParaRPr lang="it-IT" sz="2400" smtClean="0">
              <a:solidFill>
                <a:srgbClr val="4627FF"/>
              </a:solidFill>
            </a:endParaRPr>
          </a:p>
          <a:p>
            <a:pPr>
              <a:buClr>
                <a:srgbClr val="EC1600"/>
              </a:buClr>
            </a:pPr>
            <a:r>
              <a:rPr lang="it-IT" sz="2400" smtClean="0">
                <a:solidFill>
                  <a:srgbClr val="EC1600"/>
                </a:solidFill>
              </a:rPr>
              <a:t>Opportunità</a:t>
            </a:r>
            <a:r>
              <a:rPr lang="it-IT" sz="2400" smtClean="0">
                <a:solidFill>
                  <a:srgbClr val="4627FF"/>
                </a:solidFill>
              </a:rPr>
              <a:t> per la soddisfazione dei bisogni</a:t>
            </a:r>
          </a:p>
          <a:p>
            <a:pPr>
              <a:buClr>
                <a:srgbClr val="EC1600"/>
              </a:buClr>
            </a:pPr>
            <a:r>
              <a:rPr lang="it-IT" sz="2400" smtClean="0">
                <a:solidFill>
                  <a:srgbClr val="EC1600"/>
                </a:solidFill>
              </a:rPr>
              <a:t>Responsabilità</a:t>
            </a:r>
            <a:r>
              <a:rPr lang="it-IT" sz="2400" smtClean="0">
                <a:solidFill>
                  <a:srgbClr val="4627FF"/>
                </a:solidFill>
              </a:rPr>
              <a:t> del cittadino (sanzioni)</a:t>
            </a:r>
          </a:p>
          <a:p>
            <a:pPr>
              <a:buClr>
                <a:srgbClr val="EC1600"/>
              </a:buClr>
            </a:pPr>
            <a:r>
              <a:rPr lang="it-IT" sz="2400" smtClean="0">
                <a:solidFill>
                  <a:srgbClr val="4627FF"/>
                </a:solidFill>
              </a:rPr>
              <a:t>Spazio pubblico occupato dalle </a:t>
            </a:r>
            <a:r>
              <a:rPr lang="it-IT" sz="2400" smtClean="0">
                <a:solidFill>
                  <a:srgbClr val="EC1600"/>
                </a:solidFill>
              </a:rPr>
              <a:t>scelte</a:t>
            </a:r>
            <a:r>
              <a:rPr lang="it-IT" sz="2400" smtClean="0">
                <a:solidFill>
                  <a:srgbClr val="4627FF"/>
                </a:solidFill>
              </a:rPr>
              <a:t> soggettive</a:t>
            </a:r>
          </a:p>
          <a:p>
            <a:pPr>
              <a:buClr>
                <a:srgbClr val="EC1600"/>
              </a:buClr>
            </a:pPr>
            <a:r>
              <a:rPr lang="it-IT" sz="2400" smtClean="0">
                <a:solidFill>
                  <a:srgbClr val="EC1600"/>
                </a:solidFill>
              </a:rPr>
              <a:t>Esistenza</a:t>
            </a:r>
            <a:r>
              <a:rPr lang="it-IT" sz="2400" smtClean="0">
                <a:solidFill>
                  <a:srgbClr val="4627FF"/>
                </a:solidFill>
              </a:rPr>
              <a:t> degli spazi morali individuali</a:t>
            </a:r>
            <a:endParaRPr lang="it-IT" sz="2400" smtClean="0">
              <a:solidFill>
                <a:srgbClr val="EC16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6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6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66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6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6313" grpId="0" autoUpdateAnimBg="0"/>
      <p:bldP spid="86631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Le fasi del </a:t>
            </a:r>
            <a:r>
              <a:rPr lang="it-IT" sz="3300" smtClean="0">
                <a:solidFill>
                  <a:srgbClr val="4627FF"/>
                </a:solidFill>
              </a:rPr>
              <a:t>capitalismo</a:t>
            </a:r>
            <a:endParaRPr lang="it-IT" sz="2100" smtClean="0"/>
          </a:p>
        </p:txBody>
      </p:sp>
      <p:sp>
        <p:nvSpPr>
          <p:cNvPr id="858115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9144000" cy="37179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2700" indent="-12700" defTabSz="571500">
              <a:lnSpc>
                <a:spcPct val="130000"/>
              </a:lnSpc>
              <a:spcBef>
                <a:spcPct val="50000"/>
              </a:spcBef>
              <a:buSzPct val="150000"/>
              <a:buFont typeface="Monotype Sorts" pitchFamily="2" charset="2"/>
              <a:buChar char="¶"/>
            </a:pPr>
            <a:r>
              <a:rPr lang="it-IT" sz="3200" i="1">
                <a:solidFill>
                  <a:srgbClr val="00009C"/>
                </a:solidFill>
                <a:latin typeface="Times New Roman" pitchFamily="18" charset="0"/>
              </a:rPr>
              <a:t> CAPITALISMO EVOLUTIVO</a:t>
            </a:r>
            <a:r>
              <a:rPr lang="it-IT" sz="2800" i="1">
                <a:solidFill>
                  <a:srgbClr val="00009C"/>
                </a:solidFill>
                <a:latin typeface="Times New Roman" pitchFamily="18" charset="0"/>
              </a:rPr>
              <a:t> </a:t>
            </a:r>
          </a:p>
          <a:p>
            <a:pPr marL="203200" lvl="1" indent="6350" defTabSz="571500">
              <a:lnSpc>
                <a:spcPct val="90000"/>
              </a:lnSpc>
              <a:spcBef>
                <a:spcPct val="50000"/>
              </a:spcBef>
              <a:buFont typeface="Monotype Sorts" pitchFamily="2" charset="2"/>
              <a:buChar char="u"/>
            </a:pPr>
            <a:r>
              <a:rPr lang="it-IT" sz="2800" i="1">
                <a:solidFill>
                  <a:srgbClr val="00009C"/>
                </a:solidFill>
                <a:latin typeface="Times New Roman" pitchFamily="18" charset="0"/>
              </a:rPr>
              <a:t> proprietà del capitale concentrata negli </a:t>
            </a:r>
            <a:r>
              <a:rPr lang="it-IT" sz="2800" i="1">
                <a:solidFill>
                  <a:srgbClr val="EC1600"/>
                </a:solidFill>
                <a:latin typeface="Times New Roman" pitchFamily="18" charset="0"/>
              </a:rPr>
              <a:t>imprenditori</a:t>
            </a:r>
            <a:r>
              <a:rPr lang="it-IT" sz="2800" i="1">
                <a:solidFill>
                  <a:srgbClr val="00009C"/>
                </a:solidFill>
                <a:latin typeface="Times New Roman" pitchFamily="18" charset="0"/>
              </a:rPr>
              <a:t> </a:t>
            </a:r>
          </a:p>
          <a:p>
            <a:pPr marL="203200" lvl="1" indent="6350" defTabSz="571500">
              <a:lnSpc>
                <a:spcPct val="90000"/>
              </a:lnSpc>
              <a:spcBef>
                <a:spcPct val="50000"/>
              </a:spcBef>
              <a:buFont typeface="Monotype Sorts" pitchFamily="2" charset="2"/>
              <a:buChar char="u"/>
            </a:pPr>
            <a:r>
              <a:rPr lang="it-IT" sz="2800" i="1">
                <a:solidFill>
                  <a:srgbClr val="00009C"/>
                </a:solidFill>
                <a:latin typeface="Times New Roman" pitchFamily="18" charset="0"/>
              </a:rPr>
              <a:t> management </a:t>
            </a:r>
            <a:r>
              <a:rPr lang="it-IT" sz="2800" i="1">
                <a:solidFill>
                  <a:srgbClr val="EC1600"/>
                </a:solidFill>
                <a:latin typeface="Times New Roman" pitchFamily="18" charset="0"/>
              </a:rPr>
              <a:t>familiare</a:t>
            </a:r>
            <a:r>
              <a:rPr lang="it-IT" sz="2800" i="1">
                <a:solidFill>
                  <a:srgbClr val="00009C"/>
                </a:solidFill>
                <a:latin typeface="Times New Roman" pitchFamily="18" charset="0"/>
              </a:rPr>
              <a:t> </a:t>
            </a:r>
          </a:p>
          <a:p>
            <a:pPr marL="203200" lvl="1" indent="6350" defTabSz="571500">
              <a:lnSpc>
                <a:spcPct val="90000"/>
              </a:lnSpc>
              <a:spcBef>
                <a:spcPct val="50000"/>
              </a:spcBef>
              <a:buFont typeface="Monotype Sorts" pitchFamily="2" charset="2"/>
              <a:buChar char="u"/>
            </a:pPr>
            <a:r>
              <a:rPr lang="it-IT" sz="2800" i="1">
                <a:solidFill>
                  <a:srgbClr val="00009C"/>
                </a:solidFill>
                <a:latin typeface="Times New Roman" pitchFamily="18" charset="0"/>
              </a:rPr>
              <a:t> imprenditoria “</a:t>
            </a:r>
            <a:r>
              <a:rPr lang="it-IT" sz="2800" i="1">
                <a:solidFill>
                  <a:srgbClr val="EC1600"/>
                </a:solidFill>
                <a:latin typeface="Times New Roman" pitchFamily="18" charset="0"/>
              </a:rPr>
              <a:t>collegata</a:t>
            </a:r>
            <a:r>
              <a:rPr lang="it-IT" sz="2800" i="1">
                <a:solidFill>
                  <a:srgbClr val="00009C"/>
                </a:solidFill>
                <a:latin typeface="Times New Roman" pitchFamily="18" charset="0"/>
              </a:rPr>
              <a:t>” </a:t>
            </a:r>
          </a:p>
          <a:p>
            <a:pPr marL="203200" lvl="1" indent="6350" defTabSz="571500">
              <a:lnSpc>
                <a:spcPct val="90000"/>
              </a:lnSpc>
              <a:spcBef>
                <a:spcPct val="50000"/>
              </a:spcBef>
              <a:buFont typeface="Monotype Sorts" pitchFamily="2" charset="2"/>
              <a:buChar char="u"/>
            </a:pPr>
            <a:r>
              <a:rPr lang="it-IT" sz="2800" i="1">
                <a:solidFill>
                  <a:srgbClr val="00009C"/>
                </a:solidFill>
                <a:latin typeface="Times New Roman" pitchFamily="18" charset="0"/>
              </a:rPr>
              <a:t> </a:t>
            </a:r>
            <a:r>
              <a:rPr lang="it-IT" sz="2800" i="1">
                <a:solidFill>
                  <a:srgbClr val="EC1600"/>
                </a:solidFill>
                <a:latin typeface="Times New Roman" pitchFamily="18" charset="0"/>
              </a:rPr>
              <a:t>debole</a:t>
            </a:r>
            <a:r>
              <a:rPr lang="it-IT" sz="2800" i="1">
                <a:solidFill>
                  <a:srgbClr val="00009C"/>
                </a:solidFill>
                <a:latin typeface="Times New Roman" pitchFamily="18" charset="0"/>
              </a:rPr>
              <a:t> riferimento al mercato degli </a:t>
            </a:r>
            <a:r>
              <a:rPr lang="it-IT" sz="2800" i="1">
                <a:solidFill>
                  <a:srgbClr val="EC1600"/>
                </a:solidFill>
                <a:latin typeface="Times New Roman" pitchFamily="18" charset="0"/>
              </a:rPr>
              <a:t>investitori</a:t>
            </a:r>
            <a:endParaRPr lang="it-IT" sz="2800" i="1">
              <a:solidFill>
                <a:srgbClr val="00009C"/>
              </a:solidFill>
              <a:latin typeface="Times New Roman" pitchFamily="18" charset="0"/>
            </a:endParaRPr>
          </a:p>
          <a:p>
            <a:pPr marL="203200" lvl="1" indent="6350" defTabSz="571500">
              <a:lnSpc>
                <a:spcPct val="90000"/>
              </a:lnSpc>
              <a:spcBef>
                <a:spcPct val="50000"/>
              </a:spcBef>
              <a:buFont typeface="Monotype Sorts" pitchFamily="2" charset="2"/>
              <a:buChar char="u"/>
            </a:pPr>
            <a:r>
              <a:rPr lang="it-IT" sz="2800" i="1">
                <a:solidFill>
                  <a:srgbClr val="00009C"/>
                </a:solidFill>
                <a:latin typeface="Times New Roman" pitchFamily="18" charset="0"/>
              </a:rPr>
              <a:t> </a:t>
            </a:r>
            <a:r>
              <a:rPr lang="it-IT" sz="2800" i="1">
                <a:solidFill>
                  <a:srgbClr val="EC1600"/>
                </a:solidFill>
                <a:latin typeface="Times New Roman" pitchFamily="18" charset="0"/>
              </a:rPr>
              <a:t>bassa</a:t>
            </a:r>
            <a:r>
              <a:rPr lang="it-IT" sz="2800" i="1">
                <a:solidFill>
                  <a:srgbClr val="00009C"/>
                </a:solidFill>
                <a:latin typeface="Times New Roman" pitchFamily="18" charset="0"/>
              </a:rPr>
              <a:t> attenzione alla </a:t>
            </a:r>
            <a:r>
              <a:rPr lang="it-IT" sz="2800" i="1">
                <a:solidFill>
                  <a:srgbClr val="EC1600"/>
                </a:solidFill>
                <a:latin typeface="Times New Roman" pitchFamily="18" charset="0"/>
              </a:rPr>
              <a:t>reputazione</a:t>
            </a:r>
            <a:endParaRPr lang="it-IT" sz="2000" i="1">
              <a:solidFill>
                <a:srgbClr val="00009C"/>
              </a:solidFill>
              <a:latin typeface="Times New Roman" pitchFamily="18" charset="0"/>
            </a:endParaRPr>
          </a:p>
        </p:txBody>
      </p:sp>
      <p:sp>
        <p:nvSpPr>
          <p:cNvPr id="858117" name="Text Box 5"/>
          <p:cNvSpPr txBox="1">
            <a:spLocks noChangeArrowheads="1"/>
          </p:cNvSpPr>
          <p:nvPr/>
        </p:nvSpPr>
        <p:spPr bwMode="auto">
          <a:xfrm>
            <a:off x="457200" y="5791200"/>
            <a:ext cx="9144000" cy="530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2700" indent="-12700" algn="ctr" defTabSz="571500">
              <a:lnSpc>
                <a:spcPct val="9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it-IT" sz="3200" i="1">
                <a:solidFill>
                  <a:srgbClr val="00009C"/>
                </a:solidFill>
                <a:latin typeface="Times New Roman" pitchFamily="18" charset="0"/>
              </a:rPr>
              <a:t>FOCUS sugli SHAREHOLDERS</a:t>
            </a:r>
            <a:endParaRPr lang="it-IT" sz="2000" i="1">
              <a:solidFill>
                <a:srgbClr val="00009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8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8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8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58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8115" grpId="0" autoUpdateAnimBg="0"/>
      <p:bldP spid="858117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Le fasi del </a:t>
            </a:r>
            <a:r>
              <a:rPr lang="it-IT" sz="3300" smtClean="0">
                <a:solidFill>
                  <a:srgbClr val="4627FF"/>
                </a:solidFill>
              </a:rPr>
              <a:t>capitalismo</a:t>
            </a:r>
            <a:endParaRPr lang="it-IT" sz="2100" smtClean="0"/>
          </a:p>
        </p:txBody>
      </p:sp>
      <p:sp>
        <p:nvSpPr>
          <p:cNvPr id="859139" name="Text Box 3"/>
          <p:cNvSpPr txBox="1">
            <a:spLocks noChangeArrowheads="1"/>
          </p:cNvSpPr>
          <p:nvPr/>
        </p:nvSpPr>
        <p:spPr bwMode="auto">
          <a:xfrm>
            <a:off x="609600" y="1066800"/>
            <a:ext cx="8610600" cy="3668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2700" indent="-12700" defTabSz="571500">
              <a:lnSpc>
                <a:spcPct val="120000"/>
              </a:lnSpc>
              <a:spcBef>
                <a:spcPct val="50000"/>
              </a:spcBef>
              <a:buSzPct val="150000"/>
              <a:buFont typeface="Monotype Sorts" pitchFamily="2" charset="2"/>
              <a:buChar char="·"/>
            </a:pPr>
            <a:r>
              <a:rPr lang="it-IT" sz="3200" i="1">
                <a:solidFill>
                  <a:srgbClr val="00009C"/>
                </a:solidFill>
                <a:latin typeface="Times New Roman" pitchFamily="18" charset="0"/>
              </a:rPr>
              <a:t> CAPITALISMO MATURO</a:t>
            </a:r>
            <a:endParaRPr lang="it-IT" sz="2800" i="1">
              <a:solidFill>
                <a:srgbClr val="00009C"/>
              </a:solidFill>
              <a:latin typeface="Times New Roman" pitchFamily="18" charset="0"/>
            </a:endParaRPr>
          </a:p>
          <a:p>
            <a:pPr marL="203200" lvl="1" indent="6350" defTabSz="571500">
              <a:lnSpc>
                <a:spcPct val="90000"/>
              </a:lnSpc>
              <a:spcBef>
                <a:spcPct val="50000"/>
              </a:spcBef>
              <a:buFont typeface="Monotype Sorts" pitchFamily="2" charset="2"/>
              <a:buChar char="u"/>
            </a:pPr>
            <a:r>
              <a:rPr lang="it-IT" sz="2800" i="1">
                <a:solidFill>
                  <a:srgbClr val="00009C"/>
                </a:solidFill>
                <a:latin typeface="Times New Roman" pitchFamily="18" charset="0"/>
              </a:rPr>
              <a:t> proprietà del capitale diffusa = </a:t>
            </a:r>
            <a:r>
              <a:rPr lang="it-IT" sz="2800" i="1">
                <a:solidFill>
                  <a:srgbClr val="EC1600"/>
                </a:solidFill>
                <a:latin typeface="Times New Roman" pitchFamily="18" charset="0"/>
              </a:rPr>
              <a:t>Public Company</a:t>
            </a:r>
            <a:endParaRPr lang="it-IT" sz="2800" i="1">
              <a:solidFill>
                <a:srgbClr val="00009C"/>
              </a:solidFill>
              <a:latin typeface="Times New Roman" pitchFamily="18" charset="0"/>
            </a:endParaRPr>
          </a:p>
          <a:p>
            <a:pPr marL="203200" lvl="1" indent="6350" defTabSz="571500">
              <a:lnSpc>
                <a:spcPct val="90000"/>
              </a:lnSpc>
              <a:spcBef>
                <a:spcPct val="50000"/>
              </a:spcBef>
              <a:buFont typeface="Monotype Sorts" pitchFamily="2" charset="2"/>
              <a:buChar char="u"/>
            </a:pPr>
            <a:r>
              <a:rPr lang="it-IT" sz="2800" i="1">
                <a:solidFill>
                  <a:srgbClr val="00009C"/>
                </a:solidFill>
                <a:latin typeface="Times New Roman" pitchFamily="18" charset="0"/>
              </a:rPr>
              <a:t> </a:t>
            </a:r>
            <a:r>
              <a:rPr lang="it-IT" sz="2800" i="1">
                <a:solidFill>
                  <a:srgbClr val="EC1600"/>
                </a:solidFill>
                <a:latin typeface="Times New Roman" pitchFamily="18" charset="0"/>
              </a:rPr>
              <a:t>azionariato</a:t>
            </a:r>
            <a:r>
              <a:rPr lang="it-IT" sz="2800" i="1">
                <a:solidFill>
                  <a:srgbClr val="00009C"/>
                </a:solidFill>
                <a:latin typeface="Times New Roman" pitchFamily="18" charset="0"/>
              </a:rPr>
              <a:t> </a:t>
            </a:r>
            <a:r>
              <a:rPr lang="it-IT" sz="2800" i="1">
                <a:solidFill>
                  <a:srgbClr val="EC1600"/>
                </a:solidFill>
                <a:latin typeface="Times New Roman" pitchFamily="18" charset="0"/>
              </a:rPr>
              <a:t>distribuito</a:t>
            </a:r>
            <a:r>
              <a:rPr lang="it-IT" sz="2800" i="1">
                <a:solidFill>
                  <a:srgbClr val="00009C"/>
                </a:solidFill>
                <a:latin typeface="Times New Roman" pitchFamily="18" charset="0"/>
              </a:rPr>
              <a:t> (fondi pensione, famiglie)</a:t>
            </a:r>
          </a:p>
          <a:p>
            <a:pPr marL="203200" lvl="1" indent="6350" defTabSz="571500">
              <a:lnSpc>
                <a:spcPct val="90000"/>
              </a:lnSpc>
              <a:spcBef>
                <a:spcPct val="50000"/>
              </a:spcBef>
              <a:buFont typeface="Monotype Sorts" pitchFamily="2" charset="2"/>
              <a:buChar char="u"/>
            </a:pPr>
            <a:r>
              <a:rPr lang="it-IT" sz="2800" i="1">
                <a:solidFill>
                  <a:srgbClr val="00009C"/>
                </a:solidFill>
                <a:latin typeface="Times New Roman" pitchFamily="18" charset="0"/>
              </a:rPr>
              <a:t>  </a:t>
            </a:r>
            <a:r>
              <a:rPr lang="it-IT" sz="2800" i="1">
                <a:solidFill>
                  <a:srgbClr val="EC1600"/>
                </a:solidFill>
                <a:latin typeface="Times New Roman" pitchFamily="18" charset="0"/>
              </a:rPr>
              <a:t>management controllato</a:t>
            </a:r>
            <a:r>
              <a:rPr lang="it-IT" sz="2800" i="1">
                <a:solidFill>
                  <a:srgbClr val="00009C"/>
                </a:solidFill>
                <a:latin typeface="Times New Roman" pitchFamily="18" charset="0"/>
              </a:rPr>
              <a:t> dall’azionariato diffuso</a:t>
            </a:r>
          </a:p>
          <a:p>
            <a:pPr marL="203200" lvl="1" indent="6350" defTabSz="571500">
              <a:lnSpc>
                <a:spcPct val="90000"/>
              </a:lnSpc>
              <a:spcBef>
                <a:spcPct val="50000"/>
              </a:spcBef>
              <a:buFont typeface="Monotype Sorts" pitchFamily="2" charset="2"/>
              <a:buChar char="u"/>
            </a:pPr>
            <a:r>
              <a:rPr lang="it-IT" sz="2800" i="1">
                <a:solidFill>
                  <a:srgbClr val="00009C"/>
                </a:solidFill>
                <a:latin typeface="Times New Roman" pitchFamily="18" charset="0"/>
              </a:rPr>
              <a:t> </a:t>
            </a:r>
            <a:r>
              <a:rPr lang="it-IT" sz="2800" i="1">
                <a:solidFill>
                  <a:srgbClr val="EC1600"/>
                </a:solidFill>
                <a:latin typeface="Times New Roman" pitchFamily="18" charset="0"/>
              </a:rPr>
              <a:t>forte</a:t>
            </a:r>
            <a:r>
              <a:rPr lang="it-IT" sz="2800" i="1">
                <a:solidFill>
                  <a:srgbClr val="00009C"/>
                </a:solidFill>
                <a:latin typeface="Times New Roman" pitchFamily="18" charset="0"/>
              </a:rPr>
              <a:t> riferimento al mercato degli </a:t>
            </a:r>
            <a:r>
              <a:rPr lang="it-IT" sz="2800" i="1">
                <a:solidFill>
                  <a:srgbClr val="EC1600"/>
                </a:solidFill>
                <a:latin typeface="Times New Roman" pitchFamily="18" charset="0"/>
              </a:rPr>
              <a:t>investitori</a:t>
            </a:r>
            <a:endParaRPr lang="it-IT" sz="2800" i="1">
              <a:solidFill>
                <a:srgbClr val="00009C"/>
              </a:solidFill>
              <a:latin typeface="Times New Roman" pitchFamily="18" charset="0"/>
            </a:endParaRPr>
          </a:p>
          <a:p>
            <a:pPr marL="203200" lvl="1" indent="6350" defTabSz="571500">
              <a:lnSpc>
                <a:spcPct val="90000"/>
              </a:lnSpc>
              <a:spcBef>
                <a:spcPct val="50000"/>
              </a:spcBef>
              <a:buFont typeface="Monotype Sorts" pitchFamily="2" charset="2"/>
              <a:buChar char="u"/>
            </a:pPr>
            <a:r>
              <a:rPr lang="it-IT" sz="2800" i="1">
                <a:solidFill>
                  <a:srgbClr val="00009C"/>
                </a:solidFill>
                <a:latin typeface="Times New Roman" pitchFamily="18" charset="0"/>
              </a:rPr>
              <a:t> </a:t>
            </a:r>
            <a:r>
              <a:rPr lang="it-IT" sz="2800" i="1">
                <a:solidFill>
                  <a:srgbClr val="EC1600"/>
                </a:solidFill>
                <a:latin typeface="Times New Roman" pitchFamily="18" charset="0"/>
              </a:rPr>
              <a:t>forte</a:t>
            </a:r>
            <a:r>
              <a:rPr lang="it-IT" sz="2800" i="1">
                <a:solidFill>
                  <a:srgbClr val="00009C"/>
                </a:solidFill>
                <a:latin typeface="Times New Roman" pitchFamily="18" charset="0"/>
              </a:rPr>
              <a:t> attenzione alla </a:t>
            </a:r>
            <a:r>
              <a:rPr lang="it-IT" sz="2800" i="1">
                <a:solidFill>
                  <a:srgbClr val="EC1600"/>
                </a:solidFill>
                <a:latin typeface="Times New Roman" pitchFamily="18" charset="0"/>
              </a:rPr>
              <a:t>reputazione</a:t>
            </a:r>
            <a:endParaRPr lang="it-IT" sz="2800" i="1">
              <a:solidFill>
                <a:srgbClr val="00009C"/>
              </a:solidFill>
              <a:latin typeface="Times New Roman" pitchFamily="18" charset="0"/>
            </a:endParaRPr>
          </a:p>
        </p:txBody>
      </p:sp>
      <p:sp>
        <p:nvSpPr>
          <p:cNvPr id="859140" name="Text Box 4"/>
          <p:cNvSpPr txBox="1">
            <a:spLocks noChangeArrowheads="1"/>
          </p:cNvSpPr>
          <p:nvPr/>
        </p:nvSpPr>
        <p:spPr bwMode="auto">
          <a:xfrm>
            <a:off x="228600" y="5410200"/>
            <a:ext cx="9144000" cy="530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2700" indent="-12700" algn="ctr" defTabSz="571500">
              <a:lnSpc>
                <a:spcPct val="9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it-IT" sz="3200" i="1">
                <a:solidFill>
                  <a:srgbClr val="00009C"/>
                </a:solidFill>
                <a:latin typeface="Times New Roman" pitchFamily="18" charset="0"/>
              </a:rPr>
              <a:t>FOCUS sugli </a:t>
            </a:r>
            <a:r>
              <a:rPr lang="it-IT" sz="3200" i="1">
                <a:solidFill>
                  <a:srgbClr val="00009C"/>
                </a:solidFill>
                <a:latin typeface="Times New Roman" pitchFamily="18" charset="0"/>
                <a:sym typeface="Symbol" pitchFamily="18" charset="2"/>
              </a:rPr>
              <a:t>STAKEHOLDERS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9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9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9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59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9139" grpId="0" autoUpdateAnimBg="0"/>
      <p:bldP spid="85914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Le iniziative internazionali</a:t>
            </a:r>
            <a:endParaRPr lang="it-IT" sz="2100" smtClean="0"/>
          </a:p>
        </p:txBody>
      </p:sp>
      <p:sp>
        <p:nvSpPr>
          <p:cNvPr id="803843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8797925" cy="38385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lnSpc>
                <a:spcPct val="160000"/>
              </a:lnSpc>
              <a:spcBef>
                <a:spcPts val="600"/>
              </a:spcBef>
              <a:buFont typeface="Monotype Sorts" pitchFamily="2" charset="2"/>
              <a:buChar char="o"/>
            </a:pPr>
            <a:r>
              <a:rPr lang="it-IT" sz="3600" i="1">
                <a:solidFill>
                  <a:srgbClr val="1313FF"/>
                </a:solidFill>
                <a:latin typeface="Times New Roman" pitchFamily="18" charset="0"/>
              </a:rPr>
              <a:t> indicatori </a:t>
            </a:r>
            <a:r>
              <a:rPr lang="it-IT" sz="3600" b="0" i="1">
                <a:solidFill>
                  <a:srgbClr val="1313FF"/>
                </a:solidFill>
                <a:latin typeface="Times New Roman" pitchFamily="18" charset="0"/>
              </a:rPr>
              <a:t>per lo sviluppo sostenibile </a:t>
            </a:r>
          </a:p>
          <a:p>
            <a:pPr algn="just">
              <a:lnSpc>
                <a:spcPct val="160000"/>
              </a:lnSpc>
              <a:spcBef>
                <a:spcPts val="600"/>
              </a:spcBef>
              <a:buFont typeface="Monotype Sorts" pitchFamily="2" charset="2"/>
              <a:buChar char="o"/>
            </a:pPr>
            <a:r>
              <a:rPr lang="it-IT" sz="3600" i="1">
                <a:solidFill>
                  <a:srgbClr val="1313FF"/>
                </a:solidFill>
                <a:latin typeface="Times New Roman" pitchFamily="18" charset="0"/>
              </a:rPr>
              <a:t> classifica delle 100 aziende </a:t>
            </a:r>
            <a:r>
              <a:rPr lang="it-IT" sz="3600" b="0" i="1">
                <a:solidFill>
                  <a:srgbClr val="1313FF"/>
                </a:solidFill>
                <a:latin typeface="Times New Roman" pitchFamily="18" charset="0"/>
              </a:rPr>
              <a:t>più etiche </a:t>
            </a:r>
          </a:p>
          <a:p>
            <a:pPr algn="just">
              <a:lnSpc>
                <a:spcPct val="160000"/>
              </a:lnSpc>
              <a:spcBef>
                <a:spcPts val="600"/>
              </a:spcBef>
              <a:buFont typeface="Monotype Sorts" pitchFamily="2" charset="2"/>
              <a:buChar char="o"/>
            </a:pPr>
            <a:r>
              <a:rPr lang="it-IT" sz="3600" b="0" i="1">
                <a:solidFill>
                  <a:srgbClr val="1313FF"/>
                </a:solidFill>
                <a:latin typeface="Times New Roman" pitchFamily="18" charset="0"/>
              </a:rPr>
              <a:t> </a:t>
            </a:r>
            <a:r>
              <a:rPr lang="it-IT" sz="3600" i="1">
                <a:solidFill>
                  <a:srgbClr val="1313FF"/>
                </a:solidFill>
                <a:latin typeface="Times New Roman" pitchFamily="18" charset="0"/>
              </a:rPr>
              <a:t>standard</a:t>
            </a:r>
            <a:r>
              <a:rPr lang="it-IT" sz="3600" b="0" i="1">
                <a:solidFill>
                  <a:srgbClr val="1313FF"/>
                </a:solidFill>
                <a:latin typeface="Times New Roman" pitchFamily="18" charset="0"/>
              </a:rPr>
              <a:t> etici</a:t>
            </a:r>
            <a:endParaRPr lang="it-IT" sz="4000" b="0">
              <a:solidFill>
                <a:schemeClr val="accent2"/>
              </a:solidFill>
              <a:latin typeface="Times New Roman" pitchFamily="18" charset="0"/>
            </a:endParaRPr>
          </a:p>
          <a:p>
            <a:pPr algn="just">
              <a:lnSpc>
                <a:spcPct val="160000"/>
              </a:lnSpc>
              <a:spcBef>
                <a:spcPts val="600"/>
              </a:spcBef>
              <a:buFont typeface="Monotype Sorts" pitchFamily="2" charset="2"/>
              <a:buChar char="o"/>
            </a:pPr>
            <a:r>
              <a:rPr lang="it-IT" sz="3600" b="0" i="1">
                <a:solidFill>
                  <a:srgbClr val="1313FF"/>
                </a:solidFill>
                <a:latin typeface="Times New Roman" pitchFamily="18" charset="0"/>
              </a:rPr>
              <a:t> misura del </a:t>
            </a:r>
            <a:r>
              <a:rPr lang="it-IT" sz="3600" i="1">
                <a:solidFill>
                  <a:srgbClr val="1313FF"/>
                </a:solidFill>
                <a:latin typeface="Times New Roman" pitchFamily="18" charset="0"/>
              </a:rPr>
              <a:t>reale benessere</a:t>
            </a:r>
            <a:r>
              <a:rPr lang="it-IT" sz="3600" b="0" i="1">
                <a:solidFill>
                  <a:srgbClr val="1313FF"/>
                </a:solidFill>
                <a:latin typeface="Times New Roman" pitchFamily="18" charset="0"/>
              </a:rPr>
              <a:t> dei cittadini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0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3843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8382000" cy="528638"/>
          </a:xfrm>
          <a:noFill/>
        </p:spPr>
        <p:txBody>
          <a:bodyPr/>
          <a:lstStyle/>
          <a:p>
            <a:r>
              <a:rPr lang="it-IT" smtClean="0">
                <a:solidFill>
                  <a:srgbClr val="1313FF"/>
                </a:solidFill>
              </a:rPr>
              <a:t>Progetti di norme</a:t>
            </a:r>
            <a:endParaRPr lang="it-IT" smtClean="0"/>
          </a:p>
        </p:txBody>
      </p:sp>
      <p:sp>
        <p:nvSpPr>
          <p:cNvPr id="80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9067800" cy="4024313"/>
          </a:xfrm>
        </p:spPr>
        <p:txBody>
          <a:bodyPr/>
          <a:lstStyle/>
          <a:p>
            <a:pPr>
              <a:lnSpc>
                <a:spcPct val="145000"/>
              </a:lnSpc>
            </a:pPr>
            <a:r>
              <a:rPr lang="it-IT" sz="4000" smtClean="0"/>
              <a:t> </a:t>
            </a:r>
            <a:r>
              <a:rPr lang="it-IT" sz="4000" smtClean="0">
                <a:solidFill>
                  <a:srgbClr val="EC1600"/>
                </a:solidFill>
              </a:rPr>
              <a:t>Q-RES</a:t>
            </a:r>
            <a:r>
              <a:rPr lang="it-IT" sz="4000" smtClean="0">
                <a:solidFill>
                  <a:srgbClr val="0000B6"/>
                </a:solidFill>
              </a:rPr>
              <a:t>  - Quality Responsibility - LIUC</a:t>
            </a:r>
            <a:endParaRPr lang="it-IT" sz="4000" smtClean="0"/>
          </a:p>
          <a:p>
            <a:pPr>
              <a:lnSpc>
                <a:spcPct val="145000"/>
              </a:lnSpc>
            </a:pPr>
            <a:r>
              <a:rPr lang="it-IT" sz="4000" smtClean="0"/>
              <a:t> </a:t>
            </a:r>
            <a:r>
              <a:rPr lang="it-IT" sz="4000" smtClean="0">
                <a:solidFill>
                  <a:srgbClr val="EC1600"/>
                </a:solidFill>
              </a:rPr>
              <a:t>ISO</a:t>
            </a:r>
            <a:r>
              <a:rPr lang="it-IT" sz="4000" smtClean="0">
                <a:solidFill>
                  <a:srgbClr val="E5405D"/>
                </a:solidFill>
              </a:rPr>
              <a:t> </a:t>
            </a:r>
            <a:r>
              <a:rPr lang="it-IT" sz="4000" smtClean="0">
                <a:solidFill>
                  <a:srgbClr val="0000B6"/>
                </a:solidFill>
              </a:rPr>
              <a:t>- Corporate Responsibility </a:t>
            </a:r>
          </a:p>
          <a:p>
            <a:pPr>
              <a:lnSpc>
                <a:spcPct val="145000"/>
              </a:lnSpc>
            </a:pPr>
            <a:r>
              <a:rPr lang="it-IT" sz="4000" smtClean="0">
                <a:solidFill>
                  <a:srgbClr val="0000B6"/>
                </a:solidFill>
              </a:rPr>
              <a:t> </a:t>
            </a:r>
            <a:r>
              <a:rPr lang="it-IT" sz="4000" smtClean="0">
                <a:solidFill>
                  <a:srgbClr val="EC1600"/>
                </a:solidFill>
              </a:rPr>
              <a:t>SS</a:t>
            </a:r>
            <a:r>
              <a:rPr lang="it-IT" sz="4000" smtClean="0">
                <a:solidFill>
                  <a:srgbClr val="0000B6"/>
                </a:solidFill>
              </a:rPr>
              <a:t> - Social Statements - Governo</a:t>
            </a:r>
            <a:endParaRPr lang="it-IT" sz="4000" smtClean="0">
              <a:solidFill>
                <a:srgbClr val="E5405D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0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4867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528638"/>
          </a:xfrm>
          <a:noFill/>
        </p:spPr>
        <p:txBody>
          <a:bodyPr/>
          <a:lstStyle/>
          <a:p>
            <a:r>
              <a:rPr lang="it-IT" smtClean="0">
                <a:solidFill>
                  <a:srgbClr val="1313FF"/>
                </a:solidFill>
              </a:rPr>
              <a:t>Le iniziative Ue</a:t>
            </a:r>
            <a:r>
              <a:rPr lang="it-IT" i="1" smtClean="0"/>
              <a:t> 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28600" y="1600200"/>
            <a:ext cx="9677400" cy="4433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buFont typeface="Monotype Sorts" pitchFamily="2" charset="2"/>
              <a:buChar char="o"/>
            </a:pPr>
            <a:r>
              <a:rPr lang="en-GB" sz="2000" i="1" noProof="1">
                <a:solidFill>
                  <a:srgbClr val="4627FF"/>
                </a:solidFill>
                <a:latin typeface="Times New Roman" pitchFamily="18" charset="0"/>
              </a:rPr>
              <a:t> COMMISSIONE DELLA COMUNITA’ EUROPEA - Libro verde - 18.07.2001 -  	</a:t>
            </a:r>
            <a:r>
              <a:rPr lang="en-GB" sz="2000" b="0" i="1" noProof="1">
                <a:solidFill>
                  <a:srgbClr val="4627FF"/>
                </a:solidFill>
                <a:latin typeface="Times New Roman" pitchFamily="18" charset="0"/>
              </a:rPr>
              <a:t>Promuovere un quadro europeo per la responsabilità sociale delle imprese  </a:t>
            </a:r>
            <a:endParaRPr lang="en-GB" sz="2000" i="1" noProof="1">
              <a:solidFill>
                <a:srgbClr val="4627FF"/>
              </a:solidFill>
              <a:latin typeface="Times New Roman" pitchFamily="18" charset="0"/>
            </a:endParaRPr>
          </a:p>
          <a:p>
            <a:pPr>
              <a:spcBef>
                <a:spcPts val="600"/>
              </a:spcBef>
              <a:buFont typeface="Monotype Sorts" pitchFamily="2" charset="2"/>
              <a:buChar char="o"/>
            </a:pPr>
            <a:r>
              <a:rPr lang="it-IT" sz="2000" b="0">
                <a:solidFill>
                  <a:srgbClr val="4627FF"/>
                </a:solidFill>
                <a:latin typeface="Times New Roman" pitchFamily="18" charset="0"/>
              </a:rPr>
              <a:t>  </a:t>
            </a:r>
            <a:r>
              <a:rPr lang="it-IT" sz="2000" i="1">
                <a:solidFill>
                  <a:srgbClr val="4627FF"/>
                </a:solidFill>
                <a:latin typeface="Times New Roman" pitchFamily="18" charset="0"/>
              </a:rPr>
              <a:t>COMUNICAZIONE INTERPRETATIVA DELLA COMMISSIONE </a:t>
            </a:r>
            <a:r>
              <a:rPr lang="it-IT" sz="2000" b="0" i="1">
                <a:solidFill>
                  <a:srgbClr val="4627FF"/>
                </a:solidFill>
                <a:latin typeface="Times New Roman" pitchFamily="18" charset="0"/>
              </a:rPr>
              <a:t>sul diritto comunitario degli appalti pubblici e le possibilità di integrare aspetti sociali negli appalti pubblici</a:t>
            </a:r>
          </a:p>
          <a:p>
            <a:pPr>
              <a:spcBef>
                <a:spcPts val="600"/>
              </a:spcBef>
              <a:buFont typeface="Monotype Sorts" pitchFamily="2" charset="2"/>
              <a:buChar char="o"/>
            </a:pPr>
            <a:r>
              <a:rPr lang="it-IT" sz="2000" i="1">
                <a:solidFill>
                  <a:srgbClr val="4627FF"/>
                </a:solidFill>
                <a:latin typeface="Times New Roman" pitchFamily="18" charset="0"/>
              </a:rPr>
              <a:t> COMUNICAZIONE DELLA COMMISSIONE </a:t>
            </a:r>
            <a:r>
              <a:rPr lang="it-IT" sz="2000" b="0" i="1">
                <a:solidFill>
                  <a:srgbClr val="4627FF"/>
                </a:solidFill>
                <a:latin typeface="Times New Roman" pitchFamily="18" charset="0"/>
              </a:rPr>
              <a:t>relativa alla Responsabilità sociale delle imprese: un contributo delle imprese allo sviluppo sostenibile</a:t>
            </a:r>
            <a:endParaRPr lang="it-IT" sz="2000" i="1">
              <a:solidFill>
                <a:srgbClr val="4627FF"/>
              </a:solidFill>
              <a:latin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Monotype Sorts" pitchFamily="2" charset="2"/>
              <a:buChar char="o"/>
            </a:pPr>
            <a:r>
              <a:rPr lang="it-IT" sz="2000" i="1">
                <a:solidFill>
                  <a:srgbClr val="4627FF"/>
                </a:solidFill>
                <a:latin typeface="Times New Roman" pitchFamily="18" charset="0"/>
              </a:rPr>
              <a:t> Corporate Social Responsibility Europe - CSR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Monotype Sorts" pitchFamily="2" charset="2"/>
              <a:buChar char="o"/>
            </a:pPr>
            <a:r>
              <a:rPr lang="it-IT" sz="2000" i="1">
                <a:solidFill>
                  <a:srgbClr val="4627FF"/>
                </a:solidFill>
                <a:latin typeface="Times New Roman" pitchFamily="18" charset="0"/>
              </a:rPr>
              <a:t> Campagna europea per la Responsabilità Sociale - RSI  </a:t>
            </a:r>
            <a:r>
              <a:rPr lang="it-IT" sz="2000" b="0" i="1">
                <a:solidFill>
                  <a:srgbClr val="4627FF"/>
                </a:solidFill>
                <a:latin typeface="Times New Roman" pitchFamily="18" charset="0"/>
              </a:rPr>
              <a:t>(500.000 imprese entro il 2005)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Monotype Sorts" pitchFamily="2" charset="2"/>
              <a:buChar char="o"/>
            </a:pPr>
            <a:r>
              <a:rPr lang="it-IT" sz="2000" i="1">
                <a:solidFill>
                  <a:srgbClr val="4627FF"/>
                </a:solidFill>
                <a:latin typeface="Times New Roman" pitchFamily="18" charset="0"/>
              </a:rPr>
              <a:t> Maratona </a:t>
            </a:r>
            <a:r>
              <a:rPr lang="it-IT" sz="2000" b="0" i="1">
                <a:solidFill>
                  <a:srgbClr val="4627FF"/>
                </a:solidFill>
                <a:latin typeface="Times New Roman" pitchFamily="18" charset="0"/>
              </a:rPr>
              <a:t>in 15 Paesi europei</a:t>
            </a:r>
            <a:r>
              <a:rPr lang="it-IT" sz="2000" i="1">
                <a:solidFill>
                  <a:srgbClr val="4627FF"/>
                </a:solidFill>
                <a:latin typeface="Times New Roman" pitchFamily="18" charset="0"/>
              </a:rPr>
              <a:t>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Monotype Sorts" pitchFamily="2" charset="2"/>
              <a:buChar char="o"/>
            </a:pPr>
            <a:r>
              <a:rPr lang="it-IT" sz="2000" b="0" i="1">
                <a:solidFill>
                  <a:srgbClr val="4627FF"/>
                </a:solidFill>
                <a:latin typeface="Times New Roman" pitchFamily="18" charset="0"/>
              </a:rPr>
              <a:t> Eu Multi-Stakeholder </a:t>
            </a:r>
            <a:r>
              <a:rPr lang="it-IT" sz="2000" i="1">
                <a:solidFill>
                  <a:srgbClr val="4627FF"/>
                </a:solidFill>
                <a:latin typeface="Times New Roman" pitchFamily="18" charset="0"/>
              </a:rPr>
              <a:t>Forum</a:t>
            </a:r>
            <a:r>
              <a:rPr lang="it-IT" sz="2000">
                <a:solidFill>
                  <a:srgbClr val="4627FF"/>
                </a:solidFill>
                <a:latin typeface="Times New Roman" pitchFamily="18" charset="0"/>
              </a:rPr>
              <a:t> </a:t>
            </a:r>
            <a:endParaRPr lang="it-IT" sz="2000" i="1">
              <a:solidFill>
                <a:srgbClr val="4627FF"/>
              </a:solidFill>
              <a:latin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Monotype Sorts" pitchFamily="2" charset="2"/>
              <a:buChar char="o"/>
            </a:pPr>
            <a:r>
              <a:rPr lang="it-IT" sz="2000" i="1">
                <a:solidFill>
                  <a:srgbClr val="4627FF"/>
                </a:solidFill>
                <a:latin typeface="Times New Roman" pitchFamily="18" charset="0"/>
              </a:rPr>
              <a:t> Regolamentazione del Fair trade</a:t>
            </a: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8600" y="838200"/>
            <a:ext cx="9829800" cy="3581400"/>
          </a:xfrm>
        </p:spPr>
        <p:txBody>
          <a:bodyPr/>
          <a:lstStyle/>
          <a:p>
            <a:pPr lvl="1" algn="just">
              <a:lnSpc>
                <a:spcPct val="110000"/>
              </a:lnSpc>
              <a:buClr>
                <a:srgbClr val="FE0000"/>
              </a:buClr>
              <a:buSzTx/>
              <a:buFont typeface="Monotype Sorts" pitchFamily="2" charset="2"/>
              <a:buChar char="ç"/>
            </a:pPr>
            <a:r>
              <a:rPr lang="it-IT" sz="3200" b="1" smtClean="0">
                <a:solidFill>
                  <a:srgbClr val="4627FF"/>
                </a:solidFill>
              </a:rPr>
              <a:t>Corporate Responsibility e “</a:t>
            </a:r>
            <a:r>
              <a:rPr lang="it-IT" sz="3200" b="1" smtClean="0">
                <a:solidFill>
                  <a:srgbClr val="EC1600"/>
                </a:solidFill>
              </a:rPr>
              <a:t>New Management</a:t>
            </a:r>
            <a:r>
              <a:rPr lang="it-IT" sz="3200" b="1" smtClean="0">
                <a:solidFill>
                  <a:srgbClr val="4627FF"/>
                </a:solidFill>
              </a:rPr>
              <a:t>”: opportunità di crescita per le risorse umane e nuove prospettive di </a:t>
            </a:r>
            <a:r>
              <a:rPr lang="it-IT" sz="3200" b="1" smtClean="0">
                <a:solidFill>
                  <a:srgbClr val="EC1600"/>
                </a:solidFill>
              </a:rPr>
              <a:t>profitto</a:t>
            </a:r>
            <a:r>
              <a:rPr lang="it-IT" sz="3200" b="1" smtClean="0">
                <a:solidFill>
                  <a:srgbClr val="4627FF"/>
                </a:solidFill>
              </a:rPr>
              <a:t> per l’azienda</a:t>
            </a:r>
          </a:p>
          <a:p>
            <a:pPr lvl="1" algn="just">
              <a:lnSpc>
                <a:spcPct val="110000"/>
              </a:lnSpc>
              <a:buClr>
                <a:srgbClr val="FE0000"/>
              </a:buClr>
              <a:buSzTx/>
              <a:buFont typeface="Monotype Sorts" pitchFamily="2" charset="2"/>
              <a:buChar char="ç"/>
            </a:pPr>
            <a:r>
              <a:rPr lang="it-IT" sz="3200" b="1" smtClean="0">
                <a:solidFill>
                  <a:srgbClr val="4627FF"/>
                </a:solidFill>
              </a:rPr>
              <a:t>ERM: come trasformare </a:t>
            </a:r>
            <a:r>
              <a:rPr lang="it-IT" sz="3200" b="1" smtClean="0">
                <a:solidFill>
                  <a:srgbClr val="EC1600"/>
                </a:solidFill>
              </a:rPr>
              <a:t>obblighi</a:t>
            </a:r>
            <a:r>
              <a:rPr lang="it-IT" sz="3200" b="1" smtClean="0">
                <a:solidFill>
                  <a:srgbClr val="4627FF"/>
                </a:solidFill>
              </a:rPr>
              <a:t> normativi e/o di natura etico-sociale in opportunità di </a:t>
            </a:r>
            <a:r>
              <a:rPr lang="it-IT" sz="3200" b="1" smtClean="0">
                <a:solidFill>
                  <a:srgbClr val="EC1600"/>
                </a:solidFill>
              </a:rPr>
              <a:t>sviluppo</a:t>
            </a:r>
          </a:p>
          <a:p>
            <a:pPr lvl="1" algn="just">
              <a:lnSpc>
                <a:spcPct val="110000"/>
              </a:lnSpc>
              <a:buClr>
                <a:srgbClr val="FE0000"/>
              </a:buClr>
              <a:buSzTx/>
              <a:buFont typeface="Monotype Sorts" pitchFamily="2" charset="2"/>
              <a:buChar char="ç"/>
            </a:pPr>
            <a:r>
              <a:rPr lang="it-IT" sz="3200" b="1" smtClean="0">
                <a:solidFill>
                  <a:srgbClr val="4627FF"/>
                </a:solidFill>
              </a:rPr>
              <a:t>Il rispetto </a:t>
            </a:r>
            <a:r>
              <a:rPr lang="it-IT" sz="3200" b="1" smtClean="0">
                <a:solidFill>
                  <a:srgbClr val="EC1600"/>
                </a:solidFill>
              </a:rPr>
              <a:t>dell’ambiente</a:t>
            </a:r>
            <a:r>
              <a:rPr lang="it-IT" sz="3200" b="1" smtClean="0">
                <a:solidFill>
                  <a:srgbClr val="4627FF"/>
                </a:solidFill>
              </a:rPr>
              <a:t> e della </a:t>
            </a:r>
            <a:r>
              <a:rPr lang="it-IT" sz="3200" b="1" smtClean="0">
                <a:solidFill>
                  <a:srgbClr val="EC1600"/>
                </a:solidFill>
              </a:rPr>
              <a:t>sensibilità</a:t>
            </a:r>
            <a:r>
              <a:rPr lang="it-IT" sz="3200" b="1" smtClean="0">
                <a:solidFill>
                  <a:srgbClr val="4627FF"/>
                </a:solidFill>
              </a:rPr>
              <a:t> del consumatore: un confronto con  le esperienze </a:t>
            </a:r>
            <a:r>
              <a:rPr lang="it-IT" sz="3200" b="1" smtClean="0">
                <a:solidFill>
                  <a:srgbClr val="EC1600"/>
                </a:solidFill>
              </a:rPr>
              <a:t>internazionali</a:t>
            </a:r>
            <a:r>
              <a:rPr lang="it-IT" sz="3200" b="1" smtClean="0">
                <a:solidFill>
                  <a:srgbClr val="4627FF"/>
                </a:solidFill>
              </a:rPr>
              <a:t>  </a:t>
            </a:r>
          </a:p>
          <a:p>
            <a:pPr lvl="1" algn="just">
              <a:lnSpc>
                <a:spcPct val="110000"/>
              </a:lnSpc>
              <a:buClr>
                <a:srgbClr val="FE0000"/>
              </a:buClr>
              <a:buSzTx/>
              <a:buFont typeface="Monotype Sorts" pitchFamily="2" charset="2"/>
              <a:buChar char="ç"/>
            </a:pPr>
            <a:r>
              <a:rPr lang="it-IT" sz="3200" b="1" smtClean="0">
                <a:solidFill>
                  <a:srgbClr val="EC1600"/>
                </a:solidFill>
              </a:rPr>
              <a:t>Effetti</a:t>
            </a:r>
            <a:r>
              <a:rPr lang="it-IT" sz="3200" b="1" smtClean="0">
                <a:solidFill>
                  <a:srgbClr val="4627FF"/>
                </a:solidFill>
              </a:rPr>
              <a:t> della gestione etica nei diversi ambiti aziendali:   finanziaria, commerciale, manageriale</a:t>
            </a:r>
            <a:endParaRPr lang="it-IT" sz="2800" smtClean="0">
              <a:solidFill>
                <a:srgbClr val="1313FF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12713"/>
            <a:ext cx="7759700" cy="528637"/>
          </a:xfrm>
          <a:noFill/>
        </p:spPr>
        <p:txBody>
          <a:bodyPr/>
          <a:lstStyle/>
          <a:p>
            <a:r>
              <a:rPr lang="it-IT" smtClean="0">
                <a:solidFill>
                  <a:srgbClr val="1313FF"/>
                </a:solidFill>
              </a:rPr>
              <a:t>Contenuti della relazione</a:t>
            </a:r>
            <a:endParaRPr lang="it-IT" smtClean="0"/>
          </a:p>
        </p:txBody>
      </p:sp>
      <p:sp>
        <p:nvSpPr>
          <p:cNvPr id="722950" name="AutoShape 6"/>
          <p:cNvSpPr>
            <a:spLocks noChangeArrowheads="1"/>
          </p:cNvSpPr>
          <p:nvPr/>
        </p:nvSpPr>
        <p:spPr bwMode="auto">
          <a:xfrm>
            <a:off x="228600" y="990600"/>
            <a:ext cx="9448800" cy="1676400"/>
          </a:xfrm>
          <a:prstGeom prst="foldedCorner">
            <a:avLst>
              <a:gd name="adj" fmla="val 12500"/>
            </a:avLst>
          </a:prstGeom>
          <a:noFill/>
          <a:ln w="57150">
            <a:solidFill>
              <a:srgbClr val="FE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0488" tIns="44450" rIns="90488" bIns="44450" anchor="ctr">
            <a:spAutoFit/>
          </a:bodyPr>
          <a:lstStyle/>
          <a:p>
            <a:pPr>
              <a:defRPr/>
            </a:pPr>
            <a:endParaRPr lang="it-IT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2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72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72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72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72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947" grpId="0" build="p" bldLvl="2" autoUpdateAnimBg="0"/>
      <p:bldP spid="72295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528638"/>
          </a:xfrm>
          <a:noFill/>
        </p:spPr>
        <p:txBody>
          <a:bodyPr/>
          <a:lstStyle/>
          <a:p>
            <a:r>
              <a:rPr lang="it-IT" smtClean="0">
                <a:solidFill>
                  <a:srgbClr val="1313FF"/>
                </a:solidFill>
              </a:rPr>
              <a:t>Le iniziative del Governo</a:t>
            </a:r>
            <a:r>
              <a:rPr lang="it-IT" b="0" i="1" smtClean="0">
                <a:latin typeface="Arial" pitchFamily="34" charset="0"/>
              </a:rPr>
              <a:t> </a:t>
            </a:r>
          </a:p>
        </p:txBody>
      </p:sp>
      <p:sp>
        <p:nvSpPr>
          <p:cNvPr id="806915" name="Text Box 3"/>
          <p:cNvSpPr txBox="1">
            <a:spLocks noChangeArrowheads="1"/>
          </p:cNvSpPr>
          <p:nvPr/>
        </p:nvSpPr>
        <p:spPr bwMode="auto">
          <a:xfrm>
            <a:off x="422275" y="2057400"/>
            <a:ext cx="8797925" cy="3438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lnSpc>
                <a:spcPct val="160000"/>
              </a:lnSpc>
              <a:spcBef>
                <a:spcPts val="600"/>
              </a:spcBef>
              <a:buFont typeface="Monotype Sorts" pitchFamily="2" charset="2"/>
              <a:buChar char="o"/>
            </a:pPr>
            <a:r>
              <a:rPr lang="en-GB" sz="3200" b="0" i="1">
                <a:solidFill>
                  <a:srgbClr val="1313FF"/>
                </a:solidFill>
                <a:latin typeface="Times New Roman" pitchFamily="18" charset="0"/>
              </a:rPr>
              <a:t> </a:t>
            </a:r>
            <a:r>
              <a:rPr lang="en-GB" sz="3200" i="1">
                <a:solidFill>
                  <a:srgbClr val="1313FF"/>
                </a:solidFill>
                <a:latin typeface="Times New Roman" pitchFamily="18" charset="0"/>
              </a:rPr>
              <a:t>Corporate Social Responsibility</a:t>
            </a:r>
            <a:r>
              <a:rPr lang="it-IT" sz="3200" i="1">
                <a:solidFill>
                  <a:srgbClr val="1313FF"/>
                </a:solidFill>
                <a:latin typeface="Times New Roman" pitchFamily="18" charset="0"/>
              </a:rPr>
              <a:t> – CSR</a:t>
            </a:r>
          </a:p>
          <a:p>
            <a:pPr algn="just">
              <a:lnSpc>
                <a:spcPct val="160000"/>
              </a:lnSpc>
              <a:spcBef>
                <a:spcPts val="600"/>
              </a:spcBef>
              <a:buFont typeface="Monotype Sorts" pitchFamily="2" charset="2"/>
              <a:buChar char="o"/>
            </a:pPr>
            <a:r>
              <a:rPr lang="it-IT" sz="3200" i="1">
                <a:solidFill>
                  <a:srgbClr val="1313FF"/>
                </a:solidFill>
                <a:latin typeface="Times New Roman" pitchFamily="18" charset="0"/>
              </a:rPr>
              <a:t> Social Statements</a:t>
            </a:r>
            <a:r>
              <a:rPr lang="it-IT" sz="3200" b="0" i="1">
                <a:solidFill>
                  <a:srgbClr val="1313FF"/>
                </a:solidFill>
                <a:latin typeface="Times New Roman" pitchFamily="18" charset="0"/>
              </a:rPr>
              <a:t> </a:t>
            </a:r>
            <a:r>
              <a:rPr lang="it-IT" sz="3200" i="1">
                <a:solidFill>
                  <a:srgbClr val="1313FF"/>
                </a:solidFill>
                <a:latin typeface="Times New Roman" pitchFamily="18" charset="0"/>
              </a:rPr>
              <a:t>- SS</a:t>
            </a:r>
            <a:endParaRPr lang="it-IT" sz="3200" b="0" i="1">
              <a:solidFill>
                <a:srgbClr val="1313FF"/>
              </a:solidFill>
              <a:latin typeface="Times New Roman" pitchFamily="18" charset="0"/>
            </a:endParaRPr>
          </a:p>
          <a:p>
            <a:pPr algn="just">
              <a:lnSpc>
                <a:spcPct val="160000"/>
              </a:lnSpc>
              <a:spcBef>
                <a:spcPts val="600"/>
              </a:spcBef>
              <a:buFont typeface="Monotype Sorts" pitchFamily="2" charset="2"/>
              <a:buChar char="o"/>
            </a:pPr>
            <a:r>
              <a:rPr lang="it-IT" sz="3200" b="0" i="1">
                <a:solidFill>
                  <a:srgbClr val="1313FF"/>
                </a:solidFill>
                <a:latin typeface="Times New Roman" pitchFamily="18" charset="0"/>
              </a:rPr>
              <a:t> </a:t>
            </a:r>
            <a:r>
              <a:rPr lang="en-GB" sz="3200" i="1">
                <a:solidFill>
                  <a:srgbClr val="1313FF"/>
                </a:solidFill>
                <a:latin typeface="Times New Roman" pitchFamily="18" charset="0"/>
              </a:rPr>
              <a:t>Social Commitment</a:t>
            </a:r>
            <a:r>
              <a:rPr lang="it-IT" sz="3200" i="1">
                <a:solidFill>
                  <a:srgbClr val="1313FF"/>
                </a:solidFill>
                <a:latin typeface="Times New Roman" pitchFamily="18" charset="0"/>
              </a:rPr>
              <a:t> – SC</a:t>
            </a:r>
            <a:r>
              <a:rPr lang="it-IT" sz="3200" b="0" i="1">
                <a:solidFill>
                  <a:srgbClr val="1313FF"/>
                </a:solidFill>
                <a:latin typeface="Times New Roman" pitchFamily="18" charset="0"/>
              </a:rPr>
              <a:t> </a:t>
            </a:r>
          </a:p>
          <a:p>
            <a:pPr algn="just">
              <a:lnSpc>
                <a:spcPct val="160000"/>
              </a:lnSpc>
              <a:spcBef>
                <a:spcPts val="600"/>
              </a:spcBef>
              <a:buFont typeface="Monotype Sorts" pitchFamily="2" charset="2"/>
              <a:buChar char="o"/>
            </a:pPr>
            <a:r>
              <a:rPr lang="it-IT" sz="3200" i="1">
                <a:solidFill>
                  <a:srgbClr val="1313FF"/>
                </a:solidFill>
                <a:latin typeface="Times New Roman" pitchFamily="18" charset="0"/>
              </a:rPr>
              <a:t> Presidenza Ue 2003: la CSR tra le 5 priorità</a:t>
            </a:r>
            <a:r>
              <a:rPr lang="it-IT" sz="3200" b="0" i="1">
                <a:solidFill>
                  <a:srgbClr val="1313FF"/>
                </a:solidFill>
                <a:latin typeface="Times New Roman" pitchFamily="18" charset="0"/>
              </a:rPr>
              <a:t>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0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6915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528638"/>
          </a:xfrm>
          <a:noFill/>
        </p:spPr>
        <p:txBody>
          <a:bodyPr/>
          <a:lstStyle/>
          <a:p>
            <a:r>
              <a:rPr lang="it-IT" smtClean="0">
                <a:solidFill>
                  <a:srgbClr val="1313FF"/>
                </a:solidFill>
              </a:rPr>
              <a:t>Le iniziative delle Regioni</a:t>
            </a:r>
            <a:r>
              <a:rPr lang="it-IT" b="0" i="1" smtClean="0">
                <a:latin typeface="Arial" pitchFamily="34" charset="0"/>
              </a:rPr>
              <a:t> </a:t>
            </a:r>
          </a:p>
        </p:txBody>
      </p:sp>
      <p:sp>
        <p:nvSpPr>
          <p:cNvPr id="807939" name="Text Box 3"/>
          <p:cNvSpPr txBox="1">
            <a:spLocks noChangeArrowheads="1"/>
          </p:cNvSpPr>
          <p:nvPr/>
        </p:nvSpPr>
        <p:spPr bwMode="auto">
          <a:xfrm>
            <a:off x="422275" y="1752600"/>
            <a:ext cx="8797925" cy="3686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buFont typeface="Monotype Sorts" pitchFamily="2" charset="2"/>
              <a:buChar char=" "/>
            </a:pPr>
            <a:r>
              <a:rPr lang="it-IT" sz="3600" i="1">
                <a:solidFill>
                  <a:srgbClr val="1313FF"/>
                </a:solidFill>
                <a:latin typeface="Times New Roman" pitchFamily="18" charset="0"/>
              </a:rPr>
              <a:t>Toscana e Umbria</a:t>
            </a:r>
            <a:r>
              <a:rPr lang="it-IT" sz="3200" b="0" i="1">
                <a:solidFill>
                  <a:srgbClr val="1313FF"/>
                </a:solidFill>
                <a:latin typeface="Times New Roman" pitchFamily="18" charset="0"/>
              </a:rPr>
              <a:t> </a:t>
            </a:r>
          </a:p>
          <a:p>
            <a:pPr algn="ctr">
              <a:lnSpc>
                <a:spcPct val="60000"/>
              </a:lnSpc>
              <a:spcBef>
                <a:spcPts val="600"/>
              </a:spcBef>
              <a:buFont typeface="Monotype Sorts" pitchFamily="2" charset="2"/>
              <a:buChar char=" "/>
            </a:pPr>
            <a:endParaRPr lang="it-IT" sz="3200" b="0" i="1">
              <a:solidFill>
                <a:srgbClr val="1313FF"/>
              </a:solidFill>
              <a:latin typeface="Times New Roman" pitchFamily="18" charset="0"/>
            </a:endParaRPr>
          </a:p>
          <a:p>
            <a:pPr algn="just">
              <a:lnSpc>
                <a:spcPct val="160000"/>
              </a:lnSpc>
              <a:spcBef>
                <a:spcPts val="600"/>
              </a:spcBef>
              <a:buFont typeface="Monotype Sorts" pitchFamily="2" charset="2"/>
              <a:buChar char="o"/>
            </a:pPr>
            <a:r>
              <a:rPr lang="it-IT" sz="3200" b="0" i="1">
                <a:solidFill>
                  <a:srgbClr val="1313FF"/>
                </a:solidFill>
                <a:latin typeface="Times New Roman" pitchFamily="18" charset="0"/>
              </a:rPr>
              <a:t> </a:t>
            </a:r>
            <a:r>
              <a:rPr lang="it-IT" sz="3200" i="1">
                <a:solidFill>
                  <a:srgbClr val="1313FF"/>
                </a:solidFill>
                <a:latin typeface="Times New Roman" pitchFamily="18" charset="0"/>
              </a:rPr>
              <a:t>Finanziamento della Certificazione SA 8000</a:t>
            </a:r>
            <a:r>
              <a:rPr lang="it-IT" sz="3200" b="0" i="1">
                <a:solidFill>
                  <a:srgbClr val="1313FF"/>
                </a:solidFill>
                <a:latin typeface="Times New Roman" pitchFamily="18" charset="0"/>
              </a:rPr>
              <a:t> </a:t>
            </a:r>
          </a:p>
          <a:p>
            <a:pPr algn="just">
              <a:lnSpc>
                <a:spcPct val="160000"/>
              </a:lnSpc>
              <a:spcBef>
                <a:spcPts val="600"/>
              </a:spcBef>
              <a:buFont typeface="Monotype Sorts" pitchFamily="2" charset="2"/>
              <a:buChar char="o"/>
            </a:pPr>
            <a:r>
              <a:rPr lang="it-IT" sz="3200" i="1">
                <a:solidFill>
                  <a:srgbClr val="1313FF"/>
                </a:solidFill>
                <a:latin typeface="Times New Roman" pitchFamily="18" charset="0"/>
              </a:rPr>
              <a:t> Gare con punteggi dedicati alla RS</a:t>
            </a:r>
            <a:r>
              <a:rPr lang="it-IT" sz="3200" b="0" i="1">
                <a:solidFill>
                  <a:srgbClr val="1313FF"/>
                </a:solidFill>
                <a:latin typeface="Times New Roman" pitchFamily="18" charset="0"/>
              </a:rPr>
              <a:t> </a:t>
            </a:r>
          </a:p>
          <a:p>
            <a:pPr algn="just">
              <a:lnSpc>
                <a:spcPct val="160000"/>
              </a:lnSpc>
              <a:spcBef>
                <a:spcPts val="600"/>
              </a:spcBef>
              <a:buFont typeface="Monotype Sorts" pitchFamily="2" charset="2"/>
              <a:buChar char="o"/>
            </a:pPr>
            <a:r>
              <a:rPr lang="it-IT" sz="3200" b="0" i="1">
                <a:solidFill>
                  <a:srgbClr val="1313FF"/>
                </a:solidFill>
                <a:latin typeface="Times New Roman" pitchFamily="18" charset="0"/>
              </a:rPr>
              <a:t> </a:t>
            </a:r>
            <a:r>
              <a:rPr lang="it-IT" sz="3200" i="1">
                <a:solidFill>
                  <a:srgbClr val="1313FF"/>
                </a:solidFill>
                <a:latin typeface="Times New Roman" pitchFamily="18" charset="0"/>
              </a:rPr>
              <a:t>Gare con Certificazione vincolante</a:t>
            </a:r>
            <a:endParaRPr lang="it-IT" sz="3200" b="0" i="1">
              <a:solidFill>
                <a:srgbClr val="1313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0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7939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528638"/>
          </a:xfrm>
          <a:noFill/>
        </p:spPr>
        <p:txBody>
          <a:bodyPr/>
          <a:lstStyle/>
          <a:p>
            <a:r>
              <a:rPr lang="it-IT" smtClean="0">
                <a:solidFill>
                  <a:srgbClr val="1313FF"/>
                </a:solidFill>
              </a:rPr>
              <a:t>Le iniziative ASSOLOMBARDA</a:t>
            </a:r>
            <a:r>
              <a:rPr lang="it-IT" b="0" i="1" smtClean="0">
                <a:latin typeface="Arial" pitchFamily="34" charset="0"/>
              </a:rPr>
              <a:t> </a:t>
            </a:r>
          </a:p>
        </p:txBody>
      </p:sp>
      <p:sp>
        <p:nvSpPr>
          <p:cNvPr id="808963" name="Text Box 3"/>
          <p:cNvSpPr txBox="1">
            <a:spLocks noChangeArrowheads="1"/>
          </p:cNvSpPr>
          <p:nvPr/>
        </p:nvSpPr>
        <p:spPr bwMode="auto">
          <a:xfrm>
            <a:off x="727075" y="1447800"/>
            <a:ext cx="8797925" cy="5070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lnSpc>
                <a:spcPct val="160000"/>
              </a:lnSpc>
              <a:spcBef>
                <a:spcPts val="600"/>
              </a:spcBef>
              <a:buFont typeface="Monotype Sorts" pitchFamily="2" charset="2"/>
              <a:buChar char="o"/>
            </a:pPr>
            <a:r>
              <a:rPr lang="it-IT" sz="2400" i="1">
                <a:solidFill>
                  <a:srgbClr val="1313FF"/>
                </a:solidFill>
                <a:latin typeface="Times New Roman" pitchFamily="18" charset="0"/>
              </a:rPr>
              <a:t> SODALITAS - Associazione per lo Sviluppo dell’Imprenditoria nel Sociale </a:t>
            </a:r>
          </a:p>
          <a:p>
            <a:pPr algn="just">
              <a:lnSpc>
                <a:spcPct val="160000"/>
              </a:lnSpc>
              <a:spcBef>
                <a:spcPts val="600"/>
              </a:spcBef>
              <a:buFont typeface="Monotype Sorts" pitchFamily="2" charset="2"/>
              <a:buChar char="o"/>
            </a:pPr>
            <a:r>
              <a:rPr lang="it-IT" sz="2400" i="1">
                <a:solidFill>
                  <a:srgbClr val="1313FF"/>
                </a:solidFill>
                <a:latin typeface="Times New Roman" pitchFamily="18" charset="0"/>
              </a:rPr>
              <a:t> ORSADATA, il primo osservatorio italiano on line sulla Responsabilità Sociale delle aziende</a:t>
            </a:r>
          </a:p>
          <a:p>
            <a:pPr algn="just">
              <a:lnSpc>
                <a:spcPct val="160000"/>
              </a:lnSpc>
              <a:spcBef>
                <a:spcPts val="600"/>
              </a:spcBef>
              <a:buFont typeface="Monotype Sorts" pitchFamily="2" charset="2"/>
              <a:buChar char="o"/>
            </a:pPr>
            <a:r>
              <a:rPr lang="it-IT" sz="2400" i="1">
                <a:solidFill>
                  <a:srgbClr val="1313FF"/>
                </a:solidFill>
                <a:latin typeface="Times New Roman" pitchFamily="18" charset="0"/>
              </a:rPr>
              <a:t> Maratona Ue 2003 - Business Olympics on CSR 2004</a:t>
            </a:r>
          </a:p>
          <a:p>
            <a:pPr algn="just">
              <a:lnSpc>
                <a:spcPct val="160000"/>
              </a:lnSpc>
              <a:spcBef>
                <a:spcPts val="600"/>
              </a:spcBef>
              <a:buFont typeface="Monotype Sorts" pitchFamily="2" charset="2"/>
              <a:buChar char="o"/>
            </a:pPr>
            <a:r>
              <a:rPr lang="it-IT" sz="2400" i="1">
                <a:solidFill>
                  <a:srgbClr val="1313FF"/>
                </a:solidFill>
                <a:latin typeface="Times New Roman" pitchFamily="18" charset="0"/>
              </a:rPr>
              <a:t> Conferenza nazionale “Responsabilità Sociale &amp; l’impresa per il futuro”, Milano febbraio 2003 </a:t>
            </a:r>
          </a:p>
          <a:p>
            <a:pPr algn="just">
              <a:lnSpc>
                <a:spcPct val="160000"/>
              </a:lnSpc>
              <a:spcBef>
                <a:spcPts val="600"/>
              </a:spcBef>
              <a:buFont typeface="Monotype Sorts" pitchFamily="2" charset="2"/>
              <a:buChar char="o"/>
            </a:pPr>
            <a:r>
              <a:rPr lang="it-IT" sz="2400" i="1">
                <a:solidFill>
                  <a:srgbClr val="1313FF"/>
                </a:solidFill>
                <a:latin typeface="Times New Roman" pitchFamily="18" charset="0"/>
              </a:rPr>
              <a:t> Sodalitas Social Award</a:t>
            </a:r>
            <a:r>
              <a:rPr lang="it-IT" sz="3200" i="1">
                <a:solidFill>
                  <a:srgbClr val="1313FF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0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63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8382000" cy="528638"/>
          </a:xfrm>
          <a:noFill/>
        </p:spPr>
        <p:txBody>
          <a:bodyPr/>
          <a:lstStyle/>
          <a:p>
            <a:r>
              <a:rPr lang="it-IT" smtClean="0">
                <a:solidFill>
                  <a:srgbClr val="1313FF"/>
                </a:solidFill>
              </a:rPr>
              <a:t>Le iniziative della CCIAA di Milano</a:t>
            </a:r>
            <a:r>
              <a:rPr lang="it-IT" b="0" i="1" smtClean="0">
                <a:latin typeface="Arial" pitchFamily="34" charset="0"/>
              </a:rPr>
              <a:t> </a:t>
            </a:r>
          </a:p>
        </p:txBody>
      </p:sp>
      <p:sp>
        <p:nvSpPr>
          <p:cNvPr id="839683" name="Text Box 3"/>
          <p:cNvSpPr txBox="1">
            <a:spLocks noChangeArrowheads="1"/>
          </p:cNvSpPr>
          <p:nvPr/>
        </p:nvSpPr>
        <p:spPr bwMode="auto">
          <a:xfrm>
            <a:off x="727075" y="1447800"/>
            <a:ext cx="8797925" cy="2657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lnSpc>
                <a:spcPct val="160000"/>
              </a:lnSpc>
              <a:spcBef>
                <a:spcPts val="600"/>
              </a:spcBef>
              <a:buFont typeface="Monotype Sorts" pitchFamily="2" charset="2"/>
              <a:buChar char="o"/>
            </a:pPr>
            <a:r>
              <a:rPr lang="it-IT" sz="2400" i="1">
                <a:solidFill>
                  <a:srgbClr val="1313FF"/>
                </a:solidFill>
                <a:latin typeface="Times New Roman" pitchFamily="18" charset="0"/>
              </a:rPr>
              <a:t> Finanziamento della certificazioni dei Sistemi:</a:t>
            </a:r>
          </a:p>
          <a:p>
            <a:pPr lvl="1" algn="just">
              <a:lnSpc>
                <a:spcPct val="160000"/>
              </a:lnSpc>
              <a:spcBef>
                <a:spcPts val="600"/>
              </a:spcBef>
              <a:buFont typeface="Monotype Sorts" pitchFamily="2" charset="2"/>
              <a:buChar char="4"/>
            </a:pPr>
            <a:r>
              <a:rPr lang="it-IT" sz="2400" i="1">
                <a:solidFill>
                  <a:srgbClr val="1313FF"/>
                </a:solidFill>
                <a:latin typeface="Times New Roman" pitchFamily="18" charset="0"/>
              </a:rPr>
              <a:t> Qualità</a:t>
            </a:r>
          </a:p>
          <a:p>
            <a:pPr lvl="1" algn="just">
              <a:lnSpc>
                <a:spcPct val="160000"/>
              </a:lnSpc>
              <a:spcBef>
                <a:spcPts val="600"/>
              </a:spcBef>
              <a:buFont typeface="Monotype Sorts" pitchFamily="2" charset="2"/>
              <a:buChar char="4"/>
            </a:pPr>
            <a:r>
              <a:rPr lang="it-IT" sz="2400" i="1">
                <a:solidFill>
                  <a:srgbClr val="1313FF"/>
                </a:solidFill>
                <a:latin typeface="Times New Roman" pitchFamily="18" charset="0"/>
              </a:rPr>
              <a:t> Ambiente</a:t>
            </a:r>
          </a:p>
          <a:p>
            <a:pPr lvl="1" algn="just">
              <a:lnSpc>
                <a:spcPct val="160000"/>
              </a:lnSpc>
              <a:spcBef>
                <a:spcPts val="600"/>
              </a:spcBef>
              <a:buFont typeface="Monotype Sorts" pitchFamily="2" charset="2"/>
              <a:buChar char="4"/>
            </a:pPr>
            <a:r>
              <a:rPr lang="it-IT" sz="2400" i="1">
                <a:solidFill>
                  <a:srgbClr val="1313FF"/>
                </a:solidFill>
                <a:latin typeface="Times New Roman" pitchFamily="18" charset="0"/>
              </a:rPr>
              <a:t> Responsabilità Sociale</a:t>
            </a:r>
            <a:r>
              <a:rPr lang="it-IT" sz="3200" i="1">
                <a:solidFill>
                  <a:srgbClr val="1313FF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3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3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683" grpId="0" build="p" bldLvl="2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Nuova visione</a:t>
            </a:r>
            <a:endParaRPr lang="it-IT" sz="2100" smtClean="0">
              <a:latin typeface="Comic Sans MS" pitchFamily="66" charset="0"/>
            </a:endParaRPr>
          </a:p>
        </p:txBody>
      </p:sp>
      <p:sp>
        <p:nvSpPr>
          <p:cNvPr id="811011" name="Text Box 3"/>
          <p:cNvSpPr txBox="1">
            <a:spLocks noChangeArrowheads="1"/>
          </p:cNvSpPr>
          <p:nvPr/>
        </p:nvSpPr>
        <p:spPr bwMode="auto">
          <a:xfrm>
            <a:off x="2590800" y="4495800"/>
            <a:ext cx="4171950" cy="1189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FF3300"/>
              </a:buClr>
              <a:buFont typeface="Monotype Sorts" pitchFamily="2" charset="2"/>
              <a:buNone/>
              <a:defRPr/>
            </a:pPr>
            <a:r>
              <a:rPr lang="it-IT" sz="3200" b="0" i="1">
                <a:solidFill>
                  <a:srgbClr val="FFFF00"/>
                </a:solidFill>
                <a:latin typeface="Times New Roman" pitchFamily="18" charset="0"/>
              </a:rPr>
              <a:t>  </a:t>
            </a:r>
            <a:r>
              <a:rPr lang="it-IT" sz="3600" u="sng">
                <a:solidFill>
                  <a:srgbClr val="0000B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MISSION</a:t>
            </a:r>
            <a:endParaRPr lang="it-IT" sz="4000" b="0">
              <a:solidFill>
                <a:srgbClr val="0000B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buClr>
                <a:srgbClr val="FF3300"/>
              </a:buClr>
              <a:buFont typeface="Monotype Sorts" pitchFamily="2" charset="2"/>
              <a:buNone/>
              <a:defRPr/>
            </a:pPr>
            <a:r>
              <a:rPr lang="it-IT" sz="2400" b="0">
                <a:solidFill>
                  <a:srgbClr val="0000B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it-IT" sz="2400" b="0" i="1">
                <a:solidFill>
                  <a:srgbClr val="0000B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BUSINESS</a:t>
            </a:r>
            <a:endParaRPr lang="it-IT" sz="3600" b="0">
              <a:solidFill>
                <a:srgbClr val="0000B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11012" name="Text Box 4"/>
          <p:cNvSpPr txBox="1">
            <a:spLocks noChangeArrowheads="1"/>
          </p:cNvSpPr>
          <p:nvPr/>
        </p:nvSpPr>
        <p:spPr bwMode="auto">
          <a:xfrm>
            <a:off x="914400" y="1905000"/>
            <a:ext cx="7567613" cy="1481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Font typeface="Monotype Sorts" pitchFamily="2" charset="2"/>
              <a:buNone/>
              <a:defRPr/>
            </a:pPr>
            <a:r>
              <a:rPr lang="it-IT" sz="4000" b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it-IT" sz="3600" u="sng">
                <a:solidFill>
                  <a:srgbClr val="FE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VISION</a:t>
            </a:r>
            <a:endParaRPr lang="it-IT" sz="3600" b="0">
              <a:solidFill>
                <a:srgbClr val="FE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Font typeface="Monotype Sorts" pitchFamily="2" charset="2"/>
              <a:buNone/>
              <a:defRPr/>
            </a:pPr>
            <a:r>
              <a:rPr lang="it-IT" sz="2400" b="0">
                <a:solidFill>
                  <a:srgbClr val="FE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it-IT" sz="2400" b="0" i="1">
                <a:solidFill>
                  <a:srgbClr val="FE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RUOLO DELL’IMPRESA NELLA SOCIETA’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  <a:buClr>
                <a:schemeClr val="hlink"/>
              </a:buClr>
              <a:buFont typeface="Monotype Sorts" pitchFamily="2" charset="2"/>
              <a:buNone/>
              <a:defRPr/>
            </a:pPr>
            <a:r>
              <a:rPr lang="it-IT" sz="2400" b="0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endParaRPr lang="it-IT" sz="2400" b="0" i="1">
              <a:latin typeface="Times New Roman" pitchFamily="18" charset="0"/>
            </a:endParaRPr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 flipV="1">
            <a:off x="3657600" y="3627438"/>
            <a:ext cx="1847850" cy="55245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6699FF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6699FF"/>
            </a:extrusionClr>
          </a:sp3d>
        </p:spPr>
        <p:txBody>
          <a:bodyPr wrap="none" anchor="ctr">
            <a:flatTx/>
          </a:bodyPr>
          <a:lstStyle/>
          <a:p>
            <a:endParaRPr lang="it-IT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1011" grpId="0" autoUpdateAnimBg="0"/>
      <p:bldP spid="811012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Chi lo ha scritto ?</a:t>
            </a:r>
            <a:endParaRPr lang="it-IT" sz="2100" smtClean="0"/>
          </a:p>
        </p:txBody>
      </p:sp>
      <p:sp>
        <p:nvSpPr>
          <p:cNvPr id="43011" name="WordArt 3"/>
          <p:cNvSpPr>
            <a:spLocks noChangeArrowheads="1" noChangeShapeType="1" noTextEdit="1"/>
          </p:cNvSpPr>
          <p:nvPr/>
        </p:nvSpPr>
        <p:spPr bwMode="auto">
          <a:xfrm>
            <a:off x="2628900" y="1828800"/>
            <a:ext cx="47625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Right"/>
              <a:lightRig rig="legacyFlat3" dir="b"/>
            </a:scene3d>
            <a:sp3d extrusionH="430200" prstMaterial="legacyMatte">
              <a:extrusionClr>
                <a:srgbClr val="9999FF"/>
              </a:extrusionClr>
            </a:sp3d>
          </a:bodyPr>
          <a:lstStyle/>
          <a:p>
            <a:pPr algn="ctr"/>
            <a:r>
              <a:rPr lang="it-IT" sz="3600" kern="10">
                <a:ln w="9525">
                  <a:round/>
                  <a:headEnd/>
                  <a:tailEnd/>
                </a:ln>
                <a:solidFill>
                  <a:schemeClr val="bg2"/>
                </a:solidFill>
                <a:latin typeface="Arial Black"/>
              </a:rPr>
              <a:t>ETICA = PROFITTO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422275" y="2971800"/>
            <a:ext cx="8797925" cy="2995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GB" sz="2800" noProof="1">
                <a:solidFill>
                  <a:srgbClr val="0000B6"/>
                </a:solidFill>
                <a:latin typeface="Times New Roman" pitchFamily="18" charset="0"/>
              </a:rPr>
              <a:t>COMMISSIONE DELLA COMUNITA’ EUROPEA</a:t>
            </a:r>
            <a:endParaRPr lang="en-GB" sz="2800" b="0" noProof="1">
              <a:solidFill>
                <a:schemeClr val="accent2"/>
              </a:solidFill>
              <a:latin typeface="Times New Roman" pitchFamily="18" charset="0"/>
            </a:endParaRPr>
          </a:p>
          <a:p>
            <a:pPr algn="ctr">
              <a:lnSpc>
                <a:spcPct val="75000"/>
              </a:lnSpc>
            </a:pPr>
            <a:endParaRPr lang="en-GB" sz="2800" b="0" noProof="1">
              <a:solidFill>
                <a:schemeClr val="accent2"/>
              </a:solidFill>
              <a:latin typeface="Times New Roman" pitchFamily="18" charset="0"/>
            </a:endParaRPr>
          </a:p>
          <a:p>
            <a:pPr algn="ctr">
              <a:lnSpc>
                <a:spcPct val="75000"/>
              </a:lnSpc>
            </a:pPr>
            <a:r>
              <a:rPr lang="en-GB" sz="2800" noProof="1">
                <a:solidFill>
                  <a:schemeClr val="accent2"/>
                </a:solidFill>
                <a:latin typeface="Times New Roman" pitchFamily="18" charset="0"/>
              </a:rPr>
              <a:t>Libro verde - 18.07.2001</a:t>
            </a:r>
            <a:endParaRPr lang="en-GB" sz="2800" b="0" noProof="1">
              <a:solidFill>
                <a:schemeClr val="accent2"/>
              </a:solidFill>
              <a:latin typeface="Times New Roman" pitchFamily="18" charset="0"/>
            </a:endParaRPr>
          </a:p>
          <a:p>
            <a:pPr lvl="1">
              <a:lnSpc>
                <a:spcPct val="105000"/>
              </a:lnSpc>
            </a:pPr>
            <a:endParaRPr lang="en-GB" sz="2800" b="0" noProof="1">
              <a:solidFill>
                <a:schemeClr val="accent2"/>
              </a:solidFill>
              <a:latin typeface="Times New Roman" pitchFamily="18" charset="0"/>
            </a:endParaRPr>
          </a:p>
          <a:p>
            <a:pPr lvl="1" algn="ctr">
              <a:lnSpc>
                <a:spcPct val="105000"/>
              </a:lnSpc>
            </a:pPr>
            <a:r>
              <a:rPr lang="en-GB" sz="2800" noProof="1">
                <a:solidFill>
                  <a:srgbClr val="0000B6"/>
                </a:solidFill>
                <a:latin typeface="Times New Roman" pitchFamily="18" charset="0"/>
              </a:rPr>
              <a:t>Promuovere un quadro europeo per la responsabilità sociale delle imprese</a:t>
            </a:r>
          </a:p>
          <a:p>
            <a:pPr>
              <a:lnSpc>
                <a:spcPct val="140000"/>
              </a:lnSpc>
              <a:buFont typeface="Monotype Sorts" pitchFamily="2" charset="2"/>
              <a:buNone/>
            </a:pPr>
            <a:endParaRPr lang="it-IT" sz="2800" b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Chi lo ha detto ?</a:t>
            </a:r>
            <a:endParaRPr lang="it-IT" sz="2900" smtClean="0"/>
          </a:p>
        </p:txBody>
      </p:sp>
      <p:sp>
        <p:nvSpPr>
          <p:cNvPr id="183300" name="Text Box 4"/>
          <p:cNvSpPr txBox="1">
            <a:spLocks noChangeArrowheads="1"/>
          </p:cNvSpPr>
          <p:nvPr/>
        </p:nvSpPr>
        <p:spPr bwMode="auto">
          <a:xfrm>
            <a:off x="304800" y="2584450"/>
            <a:ext cx="8797925" cy="3359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Monotype Sorts" pitchFamily="2" charset="2"/>
              <a:buChar char="*"/>
            </a:pPr>
            <a:r>
              <a:rPr lang="it-IT" sz="2400" b="0">
                <a:solidFill>
                  <a:srgbClr val="0000B6"/>
                </a:solidFill>
                <a:latin typeface="Times New Roman" pitchFamily="18" charset="0"/>
              </a:rPr>
              <a:t> </a:t>
            </a:r>
            <a:r>
              <a:rPr lang="it-IT" sz="2400" b="0" u="sng">
                <a:solidFill>
                  <a:srgbClr val="0000B6"/>
                </a:solidFill>
                <a:latin typeface="Times New Roman" pitchFamily="18" charset="0"/>
              </a:rPr>
              <a:t>DAVOS - World Economic Forum - gennaio 2001</a:t>
            </a:r>
            <a:endParaRPr lang="it-IT" sz="2400" b="0">
              <a:solidFill>
                <a:srgbClr val="0000B6"/>
              </a:solidFill>
              <a:latin typeface="Times New Roman" pitchFamily="18" charset="0"/>
            </a:endParaRP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it-IT" sz="2000" b="0">
                <a:solidFill>
                  <a:srgbClr val="0000B6"/>
                </a:solidFill>
                <a:latin typeface="Times New Roman" pitchFamily="18" charset="0"/>
              </a:rPr>
              <a:t> KOFY ANNAN (Segretario Generale ONU)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it-IT" sz="2000" b="0">
                <a:solidFill>
                  <a:srgbClr val="0000B6"/>
                </a:solidFill>
                <a:latin typeface="Times New Roman" pitchFamily="18" charset="0"/>
              </a:rPr>
              <a:t> GEORGE SOROS (Investitore internazionale)</a:t>
            </a:r>
            <a:endParaRPr lang="it-IT" sz="2000" b="0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lnSpc>
                <a:spcPct val="140000"/>
              </a:lnSpc>
              <a:buFont typeface="Monotype Sorts" pitchFamily="2" charset="2"/>
              <a:buChar char="*"/>
            </a:pPr>
            <a:r>
              <a:rPr lang="it-IT" sz="2400" b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it-IT" sz="2400" b="0" u="sng">
                <a:solidFill>
                  <a:schemeClr val="accent2"/>
                </a:solidFill>
                <a:latin typeface="Times New Roman" pitchFamily="18" charset="0"/>
              </a:rPr>
              <a:t>PALERMO- Comm. strage di Capaci - Giugno 2001</a:t>
            </a:r>
            <a:endParaRPr lang="it-IT" sz="2400" b="0">
              <a:solidFill>
                <a:schemeClr val="accent2"/>
              </a:solidFill>
              <a:latin typeface="Times New Roman" pitchFamily="18" charset="0"/>
            </a:endParaRP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it-IT" sz="2000" b="0">
                <a:solidFill>
                  <a:schemeClr val="accent2"/>
                </a:solidFill>
                <a:latin typeface="Times New Roman" pitchFamily="18" charset="0"/>
              </a:rPr>
              <a:t> A. FAZIO (Governatore Banca d’Italia)</a:t>
            </a:r>
            <a:endParaRPr lang="it-IT" sz="2400" b="0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lnSpc>
                <a:spcPct val="140000"/>
              </a:lnSpc>
              <a:buFont typeface="Monotype Sorts" pitchFamily="2" charset="2"/>
              <a:buChar char="*"/>
            </a:pPr>
            <a:r>
              <a:rPr lang="it-IT" sz="2400" b="0">
                <a:solidFill>
                  <a:srgbClr val="0000B6"/>
                </a:solidFill>
                <a:latin typeface="Times New Roman" pitchFamily="18" charset="0"/>
              </a:rPr>
              <a:t> </a:t>
            </a:r>
            <a:r>
              <a:rPr lang="it-IT" sz="2400" b="0" u="sng">
                <a:solidFill>
                  <a:srgbClr val="0000B6"/>
                </a:solidFill>
                <a:latin typeface="Times New Roman" pitchFamily="18" charset="0"/>
              </a:rPr>
              <a:t>S. MARGHERITA L. - Conv. Giovani Industriali - Giugno 2001</a:t>
            </a:r>
            <a:endParaRPr lang="it-IT" sz="2400" b="0">
              <a:solidFill>
                <a:srgbClr val="0000B6"/>
              </a:solidFill>
              <a:latin typeface="Times New Roman" pitchFamily="18" charset="0"/>
            </a:endParaRP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it-IT" sz="2000" b="0">
                <a:solidFill>
                  <a:srgbClr val="0000B6"/>
                </a:solidFill>
                <a:latin typeface="Times New Roman" pitchFamily="18" charset="0"/>
              </a:rPr>
              <a:t> E. GARRONE (Presidente Assoociazione G. I.)</a:t>
            </a:r>
            <a:endParaRPr lang="it-IT" sz="2400" b="0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lnSpc>
                <a:spcPct val="140000"/>
              </a:lnSpc>
              <a:buFont typeface="Monotype Sorts" pitchFamily="2" charset="2"/>
              <a:buChar char="*"/>
            </a:pPr>
            <a:r>
              <a:rPr lang="it-IT" sz="2400" b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it-IT" sz="2400" b="0" u="sng">
                <a:solidFill>
                  <a:schemeClr val="accent2"/>
                </a:solidFill>
                <a:latin typeface="Times New Roman" pitchFamily="18" charset="0"/>
              </a:rPr>
              <a:t>CITTÀ DEL VATICANO -  Riunione G 8 - Luglio 2001</a:t>
            </a:r>
            <a:endParaRPr lang="it-IT" sz="2400" b="0">
              <a:solidFill>
                <a:schemeClr val="accent2"/>
              </a:solidFill>
              <a:latin typeface="Times New Roman" pitchFamily="18" charset="0"/>
            </a:endParaRP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it-IT" sz="2000" b="0">
                <a:solidFill>
                  <a:schemeClr val="accent2"/>
                </a:solidFill>
                <a:latin typeface="Times New Roman" pitchFamily="18" charset="0"/>
              </a:rPr>
              <a:t> GIOVANNI PAOLO II</a:t>
            </a:r>
          </a:p>
        </p:txBody>
      </p:sp>
      <p:sp>
        <p:nvSpPr>
          <p:cNvPr id="44036" name="WordArt 5"/>
          <p:cNvSpPr>
            <a:spLocks noChangeArrowheads="1" noChangeShapeType="1" noTextEdit="1"/>
          </p:cNvSpPr>
          <p:nvPr/>
        </p:nvSpPr>
        <p:spPr bwMode="auto">
          <a:xfrm>
            <a:off x="2266950" y="1752600"/>
            <a:ext cx="47625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Right"/>
              <a:lightRig rig="legacyFlat3" dir="b"/>
            </a:scene3d>
            <a:sp3d extrusionH="430200" prstMaterial="legacyMatte">
              <a:extrusionClr>
                <a:srgbClr val="9999FF"/>
              </a:extrusionClr>
            </a:sp3d>
          </a:bodyPr>
          <a:lstStyle/>
          <a:p>
            <a:pPr algn="ctr"/>
            <a:r>
              <a:rPr lang="it-IT" sz="3600" kern="10">
                <a:ln w="9525">
                  <a:round/>
                  <a:headEnd/>
                  <a:tailEnd/>
                </a:ln>
                <a:solidFill>
                  <a:schemeClr val="bg2"/>
                </a:solidFill>
                <a:latin typeface="Arial Black"/>
              </a:rPr>
              <a:t>ETICA = PROFITTO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0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Chi lo ha detto ?</a:t>
            </a:r>
            <a:endParaRPr lang="it-IT" sz="2900" smtClean="0"/>
          </a:p>
        </p:txBody>
      </p:sp>
      <p:sp>
        <p:nvSpPr>
          <p:cNvPr id="492547" name="Text Box 3"/>
          <p:cNvSpPr txBox="1">
            <a:spLocks noChangeArrowheads="1"/>
          </p:cNvSpPr>
          <p:nvPr/>
        </p:nvSpPr>
        <p:spPr bwMode="auto">
          <a:xfrm>
            <a:off x="533400" y="2286000"/>
            <a:ext cx="9372600" cy="4364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buFont typeface="Monotype Sorts" pitchFamily="2" charset="2"/>
              <a:buNone/>
            </a:pPr>
            <a:r>
              <a:rPr lang="it-IT" sz="2400" b="0">
                <a:solidFill>
                  <a:srgbClr val="1313FF"/>
                </a:solidFill>
                <a:latin typeface="Times New Roman" pitchFamily="18" charset="0"/>
              </a:rPr>
              <a:t>“</a:t>
            </a:r>
            <a:r>
              <a:rPr lang="it-IT" sz="2400" b="0" i="1">
                <a:solidFill>
                  <a:srgbClr val="1313FF"/>
                </a:solidFill>
                <a:latin typeface="Times New Roman" pitchFamily="18" charset="0"/>
              </a:rPr>
              <a:t>La crescita dell’economia mondiale e la globalizzazione hanno stimolato l’esigenza di imprese socialmente responsabili</a:t>
            </a:r>
            <a:r>
              <a:rPr lang="it-IT" sz="2400" b="0">
                <a:solidFill>
                  <a:srgbClr val="1313FF"/>
                </a:solidFill>
                <a:latin typeface="Times New Roman" pitchFamily="18" charset="0"/>
              </a:rPr>
              <a:t>”</a:t>
            </a:r>
          </a:p>
          <a:p>
            <a:pPr>
              <a:lnSpc>
                <a:spcPct val="130000"/>
              </a:lnSpc>
              <a:buFont typeface="Monotype Sorts" pitchFamily="2" charset="2"/>
              <a:buNone/>
            </a:pPr>
            <a:r>
              <a:rPr lang="it-IT" sz="2400">
                <a:solidFill>
                  <a:srgbClr val="1313FF"/>
                </a:solidFill>
                <a:latin typeface="Times New Roman" pitchFamily="18" charset="0"/>
              </a:rPr>
              <a:t>Marco Tronchetti Provera – Telecom Italia</a:t>
            </a:r>
            <a:r>
              <a:rPr lang="it-IT" sz="2400" b="0">
                <a:solidFill>
                  <a:srgbClr val="1313FF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130000"/>
              </a:lnSpc>
              <a:buFont typeface="Monotype Sorts" pitchFamily="2" charset="2"/>
              <a:buChar char=" "/>
            </a:pPr>
            <a:endParaRPr lang="it-IT" sz="2400" b="0">
              <a:solidFill>
                <a:srgbClr val="1313FF"/>
              </a:solidFill>
              <a:latin typeface="Times New Roman" pitchFamily="18" charset="0"/>
            </a:endParaRPr>
          </a:p>
          <a:p>
            <a:pPr>
              <a:lnSpc>
                <a:spcPct val="130000"/>
              </a:lnSpc>
              <a:buFont typeface="Monotype Sorts" pitchFamily="2" charset="2"/>
              <a:buNone/>
            </a:pPr>
            <a:r>
              <a:rPr lang="it-IT" sz="2400" b="0">
                <a:solidFill>
                  <a:srgbClr val="1313FF"/>
                </a:solidFill>
                <a:latin typeface="Times New Roman" pitchFamily="18" charset="0"/>
              </a:rPr>
              <a:t>“</a:t>
            </a:r>
            <a:r>
              <a:rPr lang="it-IT" sz="2400" b="0" i="1">
                <a:solidFill>
                  <a:srgbClr val="1313FF"/>
                </a:solidFill>
                <a:latin typeface="Times New Roman" pitchFamily="18" charset="0"/>
              </a:rPr>
              <a:t>La Responsabilità Sociale è un buon affare. Essa conviene alle imprese e quelle che dimostrano questo tipo di responsabilità conseguono anche la leadership sul mercato e risultati migliori in termini di remunerazione del capitale</a:t>
            </a:r>
            <a:r>
              <a:rPr lang="it-IT" sz="2400" b="0">
                <a:solidFill>
                  <a:srgbClr val="1313FF"/>
                </a:solidFill>
                <a:latin typeface="Times New Roman" pitchFamily="18" charset="0"/>
              </a:rPr>
              <a:t>”		</a:t>
            </a:r>
          </a:p>
          <a:p>
            <a:pPr>
              <a:lnSpc>
                <a:spcPct val="130000"/>
              </a:lnSpc>
              <a:buFont typeface="Monotype Sorts" pitchFamily="2" charset="2"/>
              <a:buNone/>
            </a:pPr>
            <a:r>
              <a:rPr lang="it-IT" sz="2400">
                <a:solidFill>
                  <a:srgbClr val="1313FF"/>
                </a:solidFill>
                <a:latin typeface="Times New Roman" pitchFamily="18" charset="0"/>
              </a:rPr>
              <a:t>Antonio D’Amato – Past President Confindustria.</a:t>
            </a:r>
          </a:p>
        </p:txBody>
      </p:sp>
      <p:sp>
        <p:nvSpPr>
          <p:cNvPr id="45060" name="WordArt 4"/>
          <p:cNvSpPr>
            <a:spLocks noChangeArrowheads="1" noChangeShapeType="1" noTextEdit="1"/>
          </p:cNvSpPr>
          <p:nvPr/>
        </p:nvSpPr>
        <p:spPr bwMode="auto">
          <a:xfrm>
            <a:off x="2266950" y="1676400"/>
            <a:ext cx="47625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Right"/>
              <a:lightRig rig="legacyFlat3" dir="b"/>
            </a:scene3d>
            <a:sp3d extrusionH="430200" prstMaterial="legacyMatte">
              <a:extrusionClr>
                <a:srgbClr val="9999FF"/>
              </a:extrusionClr>
            </a:sp3d>
          </a:bodyPr>
          <a:lstStyle/>
          <a:p>
            <a:pPr algn="ctr"/>
            <a:r>
              <a:rPr lang="it-IT" sz="3600" kern="10">
                <a:ln w="9525">
                  <a:round/>
                  <a:headEnd/>
                  <a:tailEnd/>
                </a:ln>
                <a:solidFill>
                  <a:schemeClr val="bg2"/>
                </a:solidFill>
                <a:latin typeface="Arial Black"/>
              </a:rPr>
              <a:t>ETICA = PROFITTO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7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Chi lo ha detto ?</a:t>
            </a:r>
            <a:endParaRPr lang="it-IT" sz="2900" smtClean="0"/>
          </a:p>
        </p:txBody>
      </p:sp>
      <p:sp>
        <p:nvSpPr>
          <p:cNvPr id="624643" name="Text Box 3"/>
          <p:cNvSpPr txBox="1">
            <a:spLocks noChangeArrowheads="1"/>
          </p:cNvSpPr>
          <p:nvPr/>
        </p:nvSpPr>
        <p:spPr bwMode="auto">
          <a:xfrm>
            <a:off x="381000" y="2743200"/>
            <a:ext cx="8797925" cy="3670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Monotype Sorts" pitchFamily="2" charset="2"/>
              <a:buNone/>
            </a:pPr>
            <a:r>
              <a:rPr lang="it-IT" sz="2400" b="0" i="1">
                <a:solidFill>
                  <a:srgbClr val="1313FF"/>
                </a:solidFill>
                <a:latin typeface="Times New Roman" pitchFamily="18" charset="0"/>
              </a:rPr>
              <a:t>“Gli imprenditori hanno capito bene due cose: è molto più efficace in termini comunicativi trasmettere un messaggio di responsabilità che non una campagna pubblicitaria....... Il parametro oggi tenuto in maggior considerazione non è più quello della quantità degli utili, ma l’orizzonte di senso di quello che si sta facendo”</a:t>
            </a:r>
            <a:r>
              <a:rPr lang="it-IT" sz="2400" b="0" i="1">
                <a:solidFill>
                  <a:srgbClr val="000000"/>
                </a:solidFill>
                <a:latin typeface="Times New Roman" pitchFamily="18" charset="0"/>
              </a:rPr>
              <a:t> 	</a:t>
            </a:r>
          </a:p>
          <a:p>
            <a:pPr>
              <a:lnSpc>
                <a:spcPct val="140000"/>
              </a:lnSpc>
              <a:buFont typeface="Monotype Sorts" pitchFamily="2" charset="2"/>
              <a:buNone/>
            </a:pPr>
            <a:endParaRPr lang="it-IT" sz="2400">
              <a:solidFill>
                <a:srgbClr val="1313FF"/>
              </a:solidFill>
              <a:latin typeface="Times New Roman" pitchFamily="18" charset="0"/>
            </a:endParaRPr>
          </a:p>
          <a:p>
            <a:pPr>
              <a:lnSpc>
                <a:spcPct val="140000"/>
              </a:lnSpc>
              <a:buFont typeface="Monotype Sorts" pitchFamily="2" charset="2"/>
              <a:buNone/>
            </a:pPr>
            <a:r>
              <a:rPr lang="it-IT" sz="2400">
                <a:solidFill>
                  <a:srgbClr val="1313FF"/>
                </a:solidFill>
                <a:latin typeface="Times New Roman" pitchFamily="18" charset="0"/>
              </a:rPr>
              <a:t>Marina Salomon – Vita 14.02.2003.</a:t>
            </a:r>
          </a:p>
        </p:txBody>
      </p:sp>
      <p:sp>
        <p:nvSpPr>
          <p:cNvPr id="46084" name="WordArt 4"/>
          <p:cNvSpPr>
            <a:spLocks noChangeArrowheads="1" noChangeShapeType="1" noTextEdit="1"/>
          </p:cNvSpPr>
          <p:nvPr/>
        </p:nvSpPr>
        <p:spPr bwMode="auto">
          <a:xfrm>
            <a:off x="2266950" y="1752600"/>
            <a:ext cx="47625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Right"/>
              <a:lightRig rig="legacyFlat3" dir="b"/>
            </a:scene3d>
            <a:sp3d extrusionH="430200" prstMaterial="legacyMatte">
              <a:extrusionClr>
                <a:srgbClr val="9999FF"/>
              </a:extrusionClr>
            </a:sp3d>
          </a:bodyPr>
          <a:lstStyle/>
          <a:p>
            <a:pPr algn="ctr"/>
            <a:r>
              <a:rPr lang="it-IT" sz="3600" kern="10">
                <a:ln w="9525">
                  <a:round/>
                  <a:headEnd/>
                  <a:tailEnd/>
                </a:ln>
                <a:solidFill>
                  <a:schemeClr val="bg2"/>
                </a:solidFill>
                <a:latin typeface="Arial Black"/>
              </a:rPr>
              <a:t>ETICA = PROFITTO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43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Chi lo ha detto ?</a:t>
            </a:r>
            <a:endParaRPr lang="it-IT" sz="2900" smtClean="0"/>
          </a:p>
        </p:txBody>
      </p:sp>
      <p:sp>
        <p:nvSpPr>
          <p:cNvPr id="655363" name="Text Box 3"/>
          <p:cNvSpPr txBox="1">
            <a:spLocks noChangeArrowheads="1"/>
          </p:cNvSpPr>
          <p:nvPr/>
        </p:nvSpPr>
        <p:spPr bwMode="auto">
          <a:xfrm>
            <a:off x="381000" y="2743200"/>
            <a:ext cx="8797925" cy="3670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Monotype Sorts" pitchFamily="2" charset="2"/>
              <a:buNone/>
            </a:pPr>
            <a:r>
              <a:rPr lang="it-IT" sz="2400" b="0" i="1">
                <a:solidFill>
                  <a:srgbClr val="1313FF"/>
                </a:solidFill>
                <a:latin typeface="Times New Roman" pitchFamily="18" charset="0"/>
              </a:rPr>
              <a:t>“Le Banche hanno bisogno di più etica per recuperare la fiducia dei risparmiatori.</a:t>
            </a:r>
          </a:p>
          <a:p>
            <a:pPr>
              <a:lnSpc>
                <a:spcPct val="140000"/>
              </a:lnSpc>
              <a:buFont typeface="Monotype Sorts" pitchFamily="2" charset="2"/>
              <a:buChar char=" "/>
            </a:pPr>
            <a:r>
              <a:rPr lang="it-IT" sz="2400" b="0" i="1">
                <a:solidFill>
                  <a:srgbClr val="1313FF"/>
                </a:solidFill>
                <a:latin typeface="Times New Roman" pitchFamily="18" charset="0"/>
              </a:rPr>
              <a:t>Le proposte degli operatori finanziari ai risparmiatori dovranno basarsi sulle loro esigenze e non sulle politiche volte a massimizzare la profittabilità degli Istituti”</a:t>
            </a:r>
            <a:r>
              <a:rPr lang="it-IT" sz="2400" b="0" i="1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>
              <a:lnSpc>
                <a:spcPct val="140000"/>
              </a:lnSpc>
              <a:buFont typeface="Monotype Sorts" pitchFamily="2" charset="2"/>
              <a:buChar char=" "/>
            </a:pPr>
            <a:r>
              <a:rPr lang="it-IT" sz="2400" b="0" i="1">
                <a:solidFill>
                  <a:srgbClr val="000000"/>
                </a:solidFill>
                <a:latin typeface="Times New Roman" pitchFamily="18" charset="0"/>
              </a:rPr>
              <a:t>			</a:t>
            </a:r>
          </a:p>
          <a:p>
            <a:pPr>
              <a:lnSpc>
                <a:spcPct val="140000"/>
              </a:lnSpc>
              <a:buFont typeface="Monotype Sorts" pitchFamily="2" charset="2"/>
              <a:buNone/>
            </a:pPr>
            <a:r>
              <a:rPr lang="it-IT" sz="2400">
                <a:solidFill>
                  <a:srgbClr val="1313FF"/>
                </a:solidFill>
                <a:latin typeface="Times New Roman" pitchFamily="18" charset="0"/>
              </a:rPr>
              <a:t>Alessandro Profumo - AD Unicredit.</a:t>
            </a:r>
          </a:p>
        </p:txBody>
      </p:sp>
      <p:sp>
        <p:nvSpPr>
          <p:cNvPr id="47108" name="WordArt 4"/>
          <p:cNvSpPr>
            <a:spLocks noChangeArrowheads="1" noChangeShapeType="1" noTextEdit="1"/>
          </p:cNvSpPr>
          <p:nvPr/>
        </p:nvSpPr>
        <p:spPr bwMode="auto">
          <a:xfrm>
            <a:off x="2266950" y="1752600"/>
            <a:ext cx="47625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Right"/>
              <a:lightRig rig="legacyFlat3" dir="b"/>
            </a:scene3d>
            <a:sp3d extrusionH="430200" prstMaterial="legacyMatte">
              <a:extrusionClr>
                <a:srgbClr val="9999FF"/>
              </a:extrusionClr>
            </a:sp3d>
          </a:bodyPr>
          <a:lstStyle/>
          <a:p>
            <a:pPr algn="ctr"/>
            <a:r>
              <a:rPr lang="it-IT" sz="3600" kern="10">
                <a:ln w="9525">
                  <a:round/>
                  <a:headEnd/>
                  <a:tailEnd/>
                </a:ln>
                <a:solidFill>
                  <a:schemeClr val="bg2"/>
                </a:solidFill>
                <a:latin typeface="Arial Black"/>
              </a:rPr>
              <a:t>ETICA = PROFITTO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6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82563"/>
            <a:ext cx="8382000" cy="555625"/>
          </a:xfrm>
          <a:noFill/>
        </p:spPr>
        <p:txBody>
          <a:bodyPr/>
          <a:lstStyle/>
          <a:p>
            <a:r>
              <a:rPr lang="it-IT" sz="3600" smtClean="0">
                <a:solidFill>
                  <a:srgbClr val="1313FF"/>
                </a:solidFill>
              </a:rPr>
              <a:t>Quesiti del manager</a:t>
            </a:r>
            <a:endParaRPr lang="it-IT" sz="2100" smtClean="0"/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1903413" y="2130425"/>
            <a:ext cx="5130800" cy="3133725"/>
          </a:xfrm>
          <a:prstGeom prst="rect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12292" name="Group 5"/>
          <p:cNvGrpSpPr>
            <a:grpSpLocks/>
          </p:cNvGrpSpPr>
          <p:nvPr/>
        </p:nvGrpSpPr>
        <p:grpSpPr bwMode="auto">
          <a:xfrm>
            <a:off x="2041525" y="2436813"/>
            <a:ext cx="4948238" cy="2046287"/>
            <a:chOff x="1286" y="1535"/>
            <a:chExt cx="3117" cy="1289"/>
          </a:xfrm>
        </p:grpSpPr>
        <p:sp>
          <p:nvSpPr>
            <p:cNvPr id="12301" name="Freeform 6"/>
            <p:cNvSpPr>
              <a:spLocks/>
            </p:cNvSpPr>
            <p:nvPr/>
          </p:nvSpPr>
          <p:spPr bwMode="auto">
            <a:xfrm>
              <a:off x="2855" y="1897"/>
              <a:ext cx="18" cy="15"/>
            </a:xfrm>
            <a:custGeom>
              <a:avLst/>
              <a:gdLst>
                <a:gd name="T0" fmla="*/ 18 w 18"/>
                <a:gd name="T1" fmla="*/ 0 h 15"/>
                <a:gd name="T2" fmla="*/ 18 w 18"/>
                <a:gd name="T3" fmla="*/ 13 h 15"/>
                <a:gd name="T4" fmla="*/ 11 w 18"/>
                <a:gd name="T5" fmla="*/ 15 h 15"/>
                <a:gd name="T6" fmla="*/ 0 w 18"/>
                <a:gd name="T7" fmla="*/ 2 h 15"/>
                <a:gd name="T8" fmla="*/ 6 w 18"/>
                <a:gd name="T9" fmla="*/ 0 h 15"/>
                <a:gd name="T10" fmla="*/ 18 w 18"/>
                <a:gd name="T11" fmla="*/ 0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15"/>
                <a:gd name="T20" fmla="*/ 18 w 18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15">
                  <a:moveTo>
                    <a:pt x="18" y="0"/>
                  </a:moveTo>
                  <a:lnTo>
                    <a:pt x="18" y="13"/>
                  </a:lnTo>
                  <a:lnTo>
                    <a:pt x="11" y="15"/>
                  </a:lnTo>
                  <a:lnTo>
                    <a:pt x="0" y="2"/>
                  </a:lnTo>
                  <a:lnTo>
                    <a:pt x="6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2" name="Freeform 7"/>
            <p:cNvSpPr>
              <a:spLocks/>
            </p:cNvSpPr>
            <p:nvPr/>
          </p:nvSpPr>
          <p:spPr bwMode="auto">
            <a:xfrm>
              <a:off x="2825" y="1867"/>
              <a:ext cx="14" cy="24"/>
            </a:xfrm>
            <a:custGeom>
              <a:avLst/>
              <a:gdLst>
                <a:gd name="T0" fmla="*/ 14 w 14"/>
                <a:gd name="T1" fmla="*/ 0 h 24"/>
                <a:gd name="T2" fmla="*/ 0 w 14"/>
                <a:gd name="T3" fmla="*/ 7 h 24"/>
                <a:gd name="T4" fmla="*/ 3 w 14"/>
                <a:gd name="T5" fmla="*/ 24 h 24"/>
                <a:gd name="T6" fmla="*/ 12 w 14"/>
                <a:gd name="T7" fmla="*/ 23 h 24"/>
                <a:gd name="T8" fmla="*/ 14 w 14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24"/>
                <a:gd name="T17" fmla="*/ 14 w 1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24">
                  <a:moveTo>
                    <a:pt x="14" y="0"/>
                  </a:moveTo>
                  <a:lnTo>
                    <a:pt x="0" y="7"/>
                  </a:lnTo>
                  <a:lnTo>
                    <a:pt x="3" y="24"/>
                  </a:lnTo>
                  <a:lnTo>
                    <a:pt x="12" y="23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2303" name="Group 8"/>
            <p:cNvGrpSpPr>
              <a:grpSpLocks/>
            </p:cNvGrpSpPr>
            <p:nvPr/>
          </p:nvGrpSpPr>
          <p:grpSpPr bwMode="auto">
            <a:xfrm>
              <a:off x="4129" y="2605"/>
              <a:ext cx="274" cy="130"/>
              <a:chOff x="4129" y="2605"/>
              <a:chExt cx="274" cy="130"/>
            </a:xfrm>
          </p:grpSpPr>
          <p:sp>
            <p:nvSpPr>
              <p:cNvPr id="12333" name="Freeform 9"/>
              <p:cNvSpPr>
                <a:spLocks/>
              </p:cNvSpPr>
              <p:nvPr/>
            </p:nvSpPr>
            <p:spPr bwMode="auto">
              <a:xfrm>
                <a:off x="4361" y="2605"/>
                <a:ext cx="42" cy="80"/>
              </a:xfrm>
              <a:custGeom>
                <a:avLst/>
                <a:gdLst>
                  <a:gd name="T0" fmla="*/ 13 w 42"/>
                  <a:gd name="T1" fmla="*/ 1 h 80"/>
                  <a:gd name="T2" fmla="*/ 17 w 42"/>
                  <a:gd name="T3" fmla="*/ 0 h 80"/>
                  <a:gd name="T4" fmla="*/ 25 w 42"/>
                  <a:gd name="T5" fmla="*/ 10 h 80"/>
                  <a:gd name="T6" fmla="*/ 24 w 42"/>
                  <a:gd name="T7" fmla="*/ 34 h 80"/>
                  <a:gd name="T8" fmla="*/ 29 w 42"/>
                  <a:gd name="T9" fmla="*/ 34 h 80"/>
                  <a:gd name="T10" fmla="*/ 31 w 42"/>
                  <a:gd name="T11" fmla="*/ 39 h 80"/>
                  <a:gd name="T12" fmla="*/ 32 w 42"/>
                  <a:gd name="T13" fmla="*/ 41 h 80"/>
                  <a:gd name="T14" fmla="*/ 35 w 42"/>
                  <a:gd name="T15" fmla="*/ 46 h 80"/>
                  <a:gd name="T16" fmla="*/ 38 w 42"/>
                  <a:gd name="T17" fmla="*/ 44 h 80"/>
                  <a:gd name="T18" fmla="*/ 40 w 42"/>
                  <a:gd name="T19" fmla="*/ 40 h 80"/>
                  <a:gd name="T20" fmla="*/ 42 w 42"/>
                  <a:gd name="T21" fmla="*/ 41 h 80"/>
                  <a:gd name="T22" fmla="*/ 39 w 42"/>
                  <a:gd name="T23" fmla="*/ 47 h 80"/>
                  <a:gd name="T24" fmla="*/ 38 w 42"/>
                  <a:gd name="T25" fmla="*/ 50 h 80"/>
                  <a:gd name="T26" fmla="*/ 36 w 42"/>
                  <a:gd name="T27" fmla="*/ 57 h 80"/>
                  <a:gd name="T28" fmla="*/ 32 w 42"/>
                  <a:gd name="T29" fmla="*/ 59 h 80"/>
                  <a:gd name="T30" fmla="*/ 28 w 42"/>
                  <a:gd name="T31" fmla="*/ 61 h 80"/>
                  <a:gd name="T32" fmla="*/ 24 w 42"/>
                  <a:gd name="T33" fmla="*/ 65 h 80"/>
                  <a:gd name="T34" fmla="*/ 22 w 42"/>
                  <a:gd name="T35" fmla="*/ 68 h 80"/>
                  <a:gd name="T36" fmla="*/ 24 w 42"/>
                  <a:gd name="T37" fmla="*/ 70 h 80"/>
                  <a:gd name="T38" fmla="*/ 25 w 42"/>
                  <a:gd name="T39" fmla="*/ 75 h 80"/>
                  <a:gd name="T40" fmla="*/ 21 w 42"/>
                  <a:gd name="T41" fmla="*/ 77 h 80"/>
                  <a:gd name="T42" fmla="*/ 17 w 42"/>
                  <a:gd name="T43" fmla="*/ 79 h 80"/>
                  <a:gd name="T44" fmla="*/ 13 w 42"/>
                  <a:gd name="T45" fmla="*/ 80 h 80"/>
                  <a:gd name="T46" fmla="*/ 10 w 42"/>
                  <a:gd name="T47" fmla="*/ 79 h 80"/>
                  <a:gd name="T48" fmla="*/ 6 w 42"/>
                  <a:gd name="T49" fmla="*/ 77 h 80"/>
                  <a:gd name="T50" fmla="*/ 3 w 42"/>
                  <a:gd name="T51" fmla="*/ 75 h 80"/>
                  <a:gd name="T52" fmla="*/ 6 w 42"/>
                  <a:gd name="T53" fmla="*/ 72 h 80"/>
                  <a:gd name="T54" fmla="*/ 10 w 42"/>
                  <a:gd name="T55" fmla="*/ 70 h 80"/>
                  <a:gd name="T56" fmla="*/ 13 w 42"/>
                  <a:gd name="T57" fmla="*/ 66 h 80"/>
                  <a:gd name="T58" fmla="*/ 13 w 42"/>
                  <a:gd name="T59" fmla="*/ 64 h 80"/>
                  <a:gd name="T60" fmla="*/ 10 w 42"/>
                  <a:gd name="T61" fmla="*/ 61 h 80"/>
                  <a:gd name="T62" fmla="*/ 6 w 42"/>
                  <a:gd name="T63" fmla="*/ 58 h 80"/>
                  <a:gd name="T64" fmla="*/ 3 w 42"/>
                  <a:gd name="T65" fmla="*/ 58 h 80"/>
                  <a:gd name="T66" fmla="*/ 0 w 42"/>
                  <a:gd name="T67" fmla="*/ 57 h 80"/>
                  <a:gd name="T68" fmla="*/ 0 w 42"/>
                  <a:gd name="T69" fmla="*/ 55 h 80"/>
                  <a:gd name="T70" fmla="*/ 0 w 42"/>
                  <a:gd name="T71" fmla="*/ 51 h 80"/>
                  <a:gd name="T72" fmla="*/ 3 w 42"/>
                  <a:gd name="T73" fmla="*/ 51 h 80"/>
                  <a:gd name="T74" fmla="*/ 6 w 42"/>
                  <a:gd name="T75" fmla="*/ 50 h 80"/>
                  <a:gd name="T76" fmla="*/ 10 w 42"/>
                  <a:gd name="T77" fmla="*/ 47 h 80"/>
                  <a:gd name="T78" fmla="*/ 11 w 42"/>
                  <a:gd name="T79" fmla="*/ 46 h 80"/>
                  <a:gd name="T80" fmla="*/ 14 w 42"/>
                  <a:gd name="T81" fmla="*/ 34 h 80"/>
                  <a:gd name="T82" fmla="*/ 11 w 42"/>
                  <a:gd name="T83" fmla="*/ 32 h 80"/>
                  <a:gd name="T84" fmla="*/ 9 w 42"/>
                  <a:gd name="T85" fmla="*/ 28 h 80"/>
                  <a:gd name="T86" fmla="*/ 7 w 42"/>
                  <a:gd name="T87" fmla="*/ 22 h 80"/>
                  <a:gd name="T88" fmla="*/ 9 w 42"/>
                  <a:gd name="T89" fmla="*/ 16 h 80"/>
                  <a:gd name="T90" fmla="*/ 10 w 42"/>
                  <a:gd name="T91" fmla="*/ 12 h 80"/>
                  <a:gd name="T92" fmla="*/ 13 w 42"/>
                  <a:gd name="T93" fmla="*/ 1 h 80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42"/>
                  <a:gd name="T142" fmla="*/ 0 h 80"/>
                  <a:gd name="T143" fmla="*/ 42 w 42"/>
                  <a:gd name="T144" fmla="*/ 80 h 80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42" h="80">
                    <a:moveTo>
                      <a:pt x="13" y="1"/>
                    </a:moveTo>
                    <a:lnTo>
                      <a:pt x="17" y="0"/>
                    </a:lnTo>
                    <a:lnTo>
                      <a:pt x="25" y="10"/>
                    </a:lnTo>
                    <a:lnTo>
                      <a:pt x="24" y="34"/>
                    </a:lnTo>
                    <a:lnTo>
                      <a:pt x="29" y="34"/>
                    </a:lnTo>
                    <a:lnTo>
                      <a:pt x="31" y="39"/>
                    </a:lnTo>
                    <a:lnTo>
                      <a:pt x="32" y="41"/>
                    </a:lnTo>
                    <a:lnTo>
                      <a:pt x="35" y="46"/>
                    </a:lnTo>
                    <a:lnTo>
                      <a:pt x="38" y="44"/>
                    </a:lnTo>
                    <a:lnTo>
                      <a:pt x="40" y="40"/>
                    </a:lnTo>
                    <a:lnTo>
                      <a:pt x="42" y="41"/>
                    </a:lnTo>
                    <a:lnTo>
                      <a:pt x="39" y="47"/>
                    </a:lnTo>
                    <a:lnTo>
                      <a:pt x="38" y="50"/>
                    </a:lnTo>
                    <a:lnTo>
                      <a:pt x="36" y="57"/>
                    </a:lnTo>
                    <a:lnTo>
                      <a:pt x="32" y="59"/>
                    </a:lnTo>
                    <a:lnTo>
                      <a:pt x="28" y="61"/>
                    </a:lnTo>
                    <a:lnTo>
                      <a:pt x="24" y="65"/>
                    </a:lnTo>
                    <a:lnTo>
                      <a:pt x="22" y="68"/>
                    </a:lnTo>
                    <a:lnTo>
                      <a:pt x="24" y="70"/>
                    </a:lnTo>
                    <a:lnTo>
                      <a:pt x="25" y="75"/>
                    </a:lnTo>
                    <a:lnTo>
                      <a:pt x="21" y="77"/>
                    </a:lnTo>
                    <a:lnTo>
                      <a:pt x="17" y="79"/>
                    </a:lnTo>
                    <a:lnTo>
                      <a:pt x="13" y="80"/>
                    </a:lnTo>
                    <a:lnTo>
                      <a:pt x="10" y="79"/>
                    </a:lnTo>
                    <a:lnTo>
                      <a:pt x="6" y="77"/>
                    </a:lnTo>
                    <a:lnTo>
                      <a:pt x="3" y="75"/>
                    </a:lnTo>
                    <a:lnTo>
                      <a:pt x="6" y="72"/>
                    </a:lnTo>
                    <a:lnTo>
                      <a:pt x="10" y="70"/>
                    </a:lnTo>
                    <a:lnTo>
                      <a:pt x="13" y="66"/>
                    </a:lnTo>
                    <a:lnTo>
                      <a:pt x="13" y="64"/>
                    </a:lnTo>
                    <a:lnTo>
                      <a:pt x="10" y="61"/>
                    </a:lnTo>
                    <a:lnTo>
                      <a:pt x="6" y="58"/>
                    </a:lnTo>
                    <a:lnTo>
                      <a:pt x="3" y="58"/>
                    </a:lnTo>
                    <a:lnTo>
                      <a:pt x="0" y="57"/>
                    </a:lnTo>
                    <a:lnTo>
                      <a:pt x="0" y="55"/>
                    </a:lnTo>
                    <a:lnTo>
                      <a:pt x="0" y="51"/>
                    </a:lnTo>
                    <a:lnTo>
                      <a:pt x="3" y="51"/>
                    </a:lnTo>
                    <a:lnTo>
                      <a:pt x="6" y="50"/>
                    </a:lnTo>
                    <a:lnTo>
                      <a:pt x="10" y="47"/>
                    </a:lnTo>
                    <a:lnTo>
                      <a:pt x="11" y="46"/>
                    </a:lnTo>
                    <a:lnTo>
                      <a:pt x="14" y="34"/>
                    </a:lnTo>
                    <a:lnTo>
                      <a:pt x="11" y="32"/>
                    </a:lnTo>
                    <a:lnTo>
                      <a:pt x="9" y="28"/>
                    </a:lnTo>
                    <a:lnTo>
                      <a:pt x="7" y="22"/>
                    </a:lnTo>
                    <a:lnTo>
                      <a:pt x="9" y="16"/>
                    </a:lnTo>
                    <a:lnTo>
                      <a:pt x="10" y="12"/>
                    </a:lnTo>
                    <a:lnTo>
                      <a:pt x="13" y="1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34" name="Freeform 10"/>
              <p:cNvSpPr>
                <a:spLocks/>
              </p:cNvSpPr>
              <p:nvPr/>
            </p:nvSpPr>
            <p:spPr bwMode="auto">
              <a:xfrm>
                <a:off x="4277" y="2669"/>
                <a:ext cx="79" cy="66"/>
              </a:xfrm>
              <a:custGeom>
                <a:avLst/>
                <a:gdLst>
                  <a:gd name="T0" fmla="*/ 55 w 79"/>
                  <a:gd name="T1" fmla="*/ 0 h 66"/>
                  <a:gd name="T2" fmla="*/ 66 w 79"/>
                  <a:gd name="T3" fmla="*/ 0 h 66"/>
                  <a:gd name="T4" fmla="*/ 79 w 79"/>
                  <a:gd name="T5" fmla="*/ 19 h 66"/>
                  <a:gd name="T6" fmla="*/ 65 w 79"/>
                  <a:gd name="T7" fmla="*/ 33 h 66"/>
                  <a:gd name="T8" fmla="*/ 65 w 79"/>
                  <a:gd name="T9" fmla="*/ 40 h 66"/>
                  <a:gd name="T10" fmla="*/ 62 w 79"/>
                  <a:gd name="T11" fmla="*/ 42 h 66"/>
                  <a:gd name="T12" fmla="*/ 51 w 79"/>
                  <a:gd name="T13" fmla="*/ 42 h 66"/>
                  <a:gd name="T14" fmla="*/ 41 w 79"/>
                  <a:gd name="T15" fmla="*/ 49 h 66"/>
                  <a:gd name="T16" fmla="*/ 32 w 79"/>
                  <a:gd name="T17" fmla="*/ 59 h 66"/>
                  <a:gd name="T18" fmla="*/ 26 w 79"/>
                  <a:gd name="T19" fmla="*/ 66 h 66"/>
                  <a:gd name="T20" fmla="*/ 26 w 79"/>
                  <a:gd name="T21" fmla="*/ 59 h 66"/>
                  <a:gd name="T22" fmla="*/ 14 w 79"/>
                  <a:gd name="T23" fmla="*/ 62 h 66"/>
                  <a:gd name="T24" fmla="*/ 7 w 79"/>
                  <a:gd name="T25" fmla="*/ 62 h 66"/>
                  <a:gd name="T26" fmla="*/ 0 w 79"/>
                  <a:gd name="T27" fmla="*/ 62 h 66"/>
                  <a:gd name="T28" fmla="*/ 12 w 79"/>
                  <a:gd name="T29" fmla="*/ 49 h 66"/>
                  <a:gd name="T30" fmla="*/ 16 w 79"/>
                  <a:gd name="T31" fmla="*/ 45 h 66"/>
                  <a:gd name="T32" fmla="*/ 19 w 79"/>
                  <a:gd name="T33" fmla="*/ 45 h 66"/>
                  <a:gd name="T34" fmla="*/ 29 w 79"/>
                  <a:gd name="T35" fmla="*/ 34 h 66"/>
                  <a:gd name="T36" fmla="*/ 32 w 79"/>
                  <a:gd name="T37" fmla="*/ 34 h 66"/>
                  <a:gd name="T38" fmla="*/ 37 w 79"/>
                  <a:gd name="T39" fmla="*/ 31 h 66"/>
                  <a:gd name="T40" fmla="*/ 41 w 79"/>
                  <a:gd name="T41" fmla="*/ 31 h 66"/>
                  <a:gd name="T42" fmla="*/ 40 w 79"/>
                  <a:gd name="T43" fmla="*/ 22 h 66"/>
                  <a:gd name="T44" fmla="*/ 41 w 79"/>
                  <a:gd name="T45" fmla="*/ 22 h 66"/>
                  <a:gd name="T46" fmla="*/ 47 w 79"/>
                  <a:gd name="T47" fmla="*/ 18 h 66"/>
                  <a:gd name="T48" fmla="*/ 47 w 79"/>
                  <a:gd name="T49" fmla="*/ 20 h 66"/>
                  <a:gd name="T50" fmla="*/ 58 w 79"/>
                  <a:gd name="T51" fmla="*/ 13 h 66"/>
                  <a:gd name="T52" fmla="*/ 55 w 79"/>
                  <a:gd name="T53" fmla="*/ 0 h 6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79"/>
                  <a:gd name="T82" fmla="*/ 0 h 66"/>
                  <a:gd name="T83" fmla="*/ 79 w 79"/>
                  <a:gd name="T84" fmla="*/ 66 h 6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79" h="66">
                    <a:moveTo>
                      <a:pt x="55" y="0"/>
                    </a:moveTo>
                    <a:lnTo>
                      <a:pt x="66" y="0"/>
                    </a:lnTo>
                    <a:lnTo>
                      <a:pt x="79" y="19"/>
                    </a:lnTo>
                    <a:lnTo>
                      <a:pt x="65" y="33"/>
                    </a:lnTo>
                    <a:lnTo>
                      <a:pt x="65" y="40"/>
                    </a:lnTo>
                    <a:lnTo>
                      <a:pt x="62" y="42"/>
                    </a:lnTo>
                    <a:lnTo>
                      <a:pt x="51" y="42"/>
                    </a:lnTo>
                    <a:lnTo>
                      <a:pt x="41" y="49"/>
                    </a:lnTo>
                    <a:lnTo>
                      <a:pt x="32" y="59"/>
                    </a:lnTo>
                    <a:lnTo>
                      <a:pt x="26" y="66"/>
                    </a:lnTo>
                    <a:lnTo>
                      <a:pt x="26" y="59"/>
                    </a:lnTo>
                    <a:lnTo>
                      <a:pt x="14" y="62"/>
                    </a:lnTo>
                    <a:lnTo>
                      <a:pt x="7" y="62"/>
                    </a:lnTo>
                    <a:lnTo>
                      <a:pt x="0" y="62"/>
                    </a:lnTo>
                    <a:lnTo>
                      <a:pt x="12" y="49"/>
                    </a:lnTo>
                    <a:lnTo>
                      <a:pt x="16" y="45"/>
                    </a:lnTo>
                    <a:lnTo>
                      <a:pt x="19" y="45"/>
                    </a:lnTo>
                    <a:lnTo>
                      <a:pt x="29" y="34"/>
                    </a:lnTo>
                    <a:lnTo>
                      <a:pt x="32" y="34"/>
                    </a:lnTo>
                    <a:lnTo>
                      <a:pt x="37" y="31"/>
                    </a:lnTo>
                    <a:lnTo>
                      <a:pt x="41" y="31"/>
                    </a:lnTo>
                    <a:lnTo>
                      <a:pt x="40" y="22"/>
                    </a:lnTo>
                    <a:lnTo>
                      <a:pt x="41" y="22"/>
                    </a:lnTo>
                    <a:lnTo>
                      <a:pt x="47" y="18"/>
                    </a:lnTo>
                    <a:lnTo>
                      <a:pt x="47" y="20"/>
                    </a:lnTo>
                    <a:lnTo>
                      <a:pt x="58" y="13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35" name="Freeform 11"/>
              <p:cNvSpPr>
                <a:spLocks/>
              </p:cNvSpPr>
              <p:nvPr/>
            </p:nvSpPr>
            <p:spPr bwMode="auto">
              <a:xfrm>
                <a:off x="4129" y="2673"/>
                <a:ext cx="30" cy="36"/>
              </a:xfrm>
              <a:custGeom>
                <a:avLst/>
                <a:gdLst>
                  <a:gd name="T0" fmla="*/ 0 w 30"/>
                  <a:gd name="T1" fmla="*/ 0 h 36"/>
                  <a:gd name="T2" fmla="*/ 7 w 30"/>
                  <a:gd name="T3" fmla="*/ 0 h 36"/>
                  <a:gd name="T4" fmla="*/ 14 w 30"/>
                  <a:gd name="T5" fmla="*/ 4 h 36"/>
                  <a:gd name="T6" fmla="*/ 30 w 30"/>
                  <a:gd name="T7" fmla="*/ 4 h 36"/>
                  <a:gd name="T8" fmla="*/ 27 w 30"/>
                  <a:gd name="T9" fmla="*/ 11 h 36"/>
                  <a:gd name="T10" fmla="*/ 30 w 30"/>
                  <a:gd name="T11" fmla="*/ 16 h 36"/>
                  <a:gd name="T12" fmla="*/ 25 w 30"/>
                  <a:gd name="T13" fmla="*/ 16 h 36"/>
                  <a:gd name="T14" fmla="*/ 23 w 30"/>
                  <a:gd name="T15" fmla="*/ 18 h 36"/>
                  <a:gd name="T16" fmla="*/ 20 w 30"/>
                  <a:gd name="T17" fmla="*/ 19 h 36"/>
                  <a:gd name="T18" fmla="*/ 23 w 30"/>
                  <a:gd name="T19" fmla="*/ 36 h 36"/>
                  <a:gd name="T20" fmla="*/ 14 w 30"/>
                  <a:gd name="T21" fmla="*/ 34 h 36"/>
                  <a:gd name="T22" fmla="*/ 5 w 30"/>
                  <a:gd name="T23" fmla="*/ 29 h 36"/>
                  <a:gd name="T24" fmla="*/ 5 w 30"/>
                  <a:gd name="T25" fmla="*/ 18 h 36"/>
                  <a:gd name="T26" fmla="*/ 5 w 30"/>
                  <a:gd name="T27" fmla="*/ 15 h 36"/>
                  <a:gd name="T28" fmla="*/ 0 w 30"/>
                  <a:gd name="T29" fmla="*/ 11 h 36"/>
                  <a:gd name="T30" fmla="*/ 0 w 30"/>
                  <a:gd name="T31" fmla="*/ 0 h 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30"/>
                  <a:gd name="T49" fmla="*/ 0 h 36"/>
                  <a:gd name="T50" fmla="*/ 30 w 30"/>
                  <a:gd name="T51" fmla="*/ 36 h 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30" h="36">
                    <a:moveTo>
                      <a:pt x="0" y="0"/>
                    </a:moveTo>
                    <a:lnTo>
                      <a:pt x="7" y="0"/>
                    </a:lnTo>
                    <a:lnTo>
                      <a:pt x="14" y="4"/>
                    </a:lnTo>
                    <a:lnTo>
                      <a:pt x="30" y="4"/>
                    </a:lnTo>
                    <a:lnTo>
                      <a:pt x="27" y="11"/>
                    </a:lnTo>
                    <a:lnTo>
                      <a:pt x="30" y="16"/>
                    </a:lnTo>
                    <a:lnTo>
                      <a:pt x="25" y="16"/>
                    </a:lnTo>
                    <a:lnTo>
                      <a:pt x="23" y="18"/>
                    </a:lnTo>
                    <a:lnTo>
                      <a:pt x="20" y="19"/>
                    </a:lnTo>
                    <a:lnTo>
                      <a:pt x="23" y="36"/>
                    </a:lnTo>
                    <a:lnTo>
                      <a:pt x="14" y="34"/>
                    </a:lnTo>
                    <a:lnTo>
                      <a:pt x="5" y="29"/>
                    </a:lnTo>
                    <a:lnTo>
                      <a:pt x="5" y="18"/>
                    </a:lnTo>
                    <a:lnTo>
                      <a:pt x="5" y="15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2304" name="Freeform 12"/>
            <p:cNvSpPr>
              <a:spLocks/>
            </p:cNvSpPr>
            <p:nvPr/>
          </p:nvSpPr>
          <p:spPr bwMode="auto">
            <a:xfrm>
              <a:off x="4184" y="2298"/>
              <a:ext cx="50" cy="38"/>
            </a:xfrm>
            <a:custGeom>
              <a:avLst/>
              <a:gdLst>
                <a:gd name="T0" fmla="*/ 10 w 50"/>
                <a:gd name="T1" fmla="*/ 15 h 38"/>
                <a:gd name="T2" fmla="*/ 0 w 50"/>
                <a:gd name="T3" fmla="*/ 31 h 38"/>
                <a:gd name="T4" fmla="*/ 3 w 50"/>
                <a:gd name="T5" fmla="*/ 37 h 38"/>
                <a:gd name="T6" fmla="*/ 18 w 50"/>
                <a:gd name="T7" fmla="*/ 38 h 38"/>
                <a:gd name="T8" fmla="*/ 29 w 50"/>
                <a:gd name="T9" fmla="*/ 38 h 38"/>
                <a:gd name="T10" fmla="*/ 35 w 50"/>
                <a:gd name="T11" fmla="*/ 33 h 38"/>
                <a:gd name="T12" fmla="*/ 37 w 50"/>
                <a:gd name="T13" fmla="*/ 26 h 38"/>
                <a:gd name="T14" fmla="*/ 50 w 50"/>
                <a:gd name="T15" fmla="*/ 26 h 38"/>
                <a:gd name="T16" fmla="*/ 47 w 50"/>
                <a:gd name="T17" fmla="*/ 16 h 38"/>
                <a:gd name="T18" fmla="*/ 47 w 50"/>
                <a:gd name="T19" fmla="*/ 8 h 38"/>
                <a:gd name="T20" fmla="*/ 36 w 50"/>
                <a:gd name="T21" fmla="*/ 0 h 38"/>
                <a:gd name="T22" fmla="*/ 33 w 50"/>
                <a:gd name="T23" fmla="*/ 12 h 38"/>
                <a:gd name="T24" fmla="*/ 40 w 50"/>
                <a:gd name="T25" fmla="*/ 18 h 38"/>
                <a:gd name="T26" fmla="*/ 28 w 50"/>
                <a:gd name="T27" fmla="*/ 18 h 38"/>
                <a:gd name="T28" fmla="*/ 24 w 50"/>
                <a:gd name="T29" fmla="*/ 22 h 38"/>
                <a:gd name="T30" fmla="*/ 10 w 50"/>
                <a:gd name="T31" fmla="*/ 15 h 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0"/>
                <a:gd name="T49" fmla="*/ 0 h 38"/>
                <a:gd name="T50" fmla="*/ 50 w 50"/>
                <a:gd name="T51" fmla="*/ 38 h 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0" h="38">
                  <a:moveTo>
                    <a:pt x="10" y="15"/>
                  </a:moveTo>
                  <a:lnTo>
                    <a:pt x="0" y="31"/>
                  </a:lnTo>
                  <a:lnTo>
                    <a:pt x="3" y="37"/>
                  </a:lnTo>
                  <a:lnTo>
                    <a:pt x="18" y="38"/>
                  </a:lnTo>
                  <a:lnTo>
                    <a:pt x="29" y="38"/>
                  </a:lnTo>
                  <a:lnTo>
                    <a:pt x="35" y="33"/>
                  </a:lnTo>
                  <a:lnTo>
                    <a:pt x="37" y="26"/>
                  </a:lnTo>
                  <a:lnTo>
                    <a:pt x="50" y="26"/>
                  </a:lnTo>
                  <a:lnTo>
                    <a:pt x="47" y="16"/>
                  </a:lnTo>
                  <a:lnTo>
                    <a:pt x="47" y="8"/>
                  </a:lnTo>
                  <a:lnTo>
                    <a:pt x="36" y="0"/>
                  </a:lnTo>
                  <a:lnTo>
                    <a:pt x="33" y="12"/>
                  </a:lnTo>
                  <a:lnTo>
                    <a:pt x="40" y="18"/>
                  </a:lnTo>
                  <a:lnTo>
                    <a:pt x="28" y="18"/>
                  </a:lnTo>
                  <a:lnTo>
                    <a:pt x="24" y="22"/>
                  </a:lnTo>
                  <a:lnTo>
                    <a:pt x="10" y="15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2305" name="Group 13"/>
            <p:cNvGrpSpPr>
              <a:grpSpLocks/>
            </p:cNvGrpSpPr>
            <p:nvPr/>
          </p:nvGrpSpPr>
          <p:grpSpPr bwMode="auto">
            <a:xfrm>
              <a:off x="3640" y="1726"/>
              <a:ext cx="581" cy="930"/>
              <a:chOff x="3640" y="1726"/>
              <a:chExt cx="581" cy="930"/>
            </a:xfrm>
          </p:grpSpPr>
          <p:grpSp>
            <p:nvGrpSpPr>
              <p:cNvPr id="12320" name="Group 14"/>
              <p:cNvGrpSpPr>
                <a:grpSpLocks/>
              </p:cNvGrpSpPr>
              <p:nvPr/>
            </p:nvGrpSpPr>
            <p:grpSpPr bwMode="auto">
              <a:xfrm>
                <a:off x="3733" y="1822"/>
                <a:ext cx="130" cy="278"/>
                <a:chOff x="3733" y="1822"/>
                <a:chExt cx="130" cy="278"/>
              </a:xfrm>
            </p:grpSpPr>
            <p:sp>
              <p:nvSpPr>
                <p:cNvPr id="12330" name="Freeform 15"/>
                <p:cNvSpPr>
                  <a:spLocks/>
                </p:cNvSpPr>
                <p:nvPr/>
              </p:nvSpPr>
              <p:spPr bwMode="auto">
                <a:xfrm>
                  <a:off x="3733" y="2072"/>
                  <a:ext cx="30" cy="28"/>
                </a:xfrm>
                <a:custGeom>
                  <a:avLst/>
                  <a:gdLst>
                    <a:gd name="T0" fmla="*/ 0 w 30"/>
                    <a:gd name="T1" fmla="*/ 21 h 28"/>
                    <a:gd name="T2" fmla="*/ 5 w 30"/>
                    <a:gd name="T3" fmla="*/ 28 h 28"/>
                    <a:gd name="T4" fmla="*/ 12 w 30"/>
                    <a:gd name="T5" fmla="*/ 26 h 28"/>
                    <a:gd name="T6" fmla="*/ 22 w 30"/>
                    <a:gd name="T7" fmla="*/ 28 h 28"/>
                    <a:gd name="T8" fmla="*/ 29 w 30"/>
                    <a:gd name="T9" fmla="*/ 28 h 28"/>
                    <a:gd name="T10" fmla="*/ 30 w 30"/>
                    <a:gd name="T11" fmla="*/ 19 h 28"/>
                    <a:gd name="T12" fmla="*/ 27 w 30"/>
                    <a:gd name="T13" fmla="*/ 11 h 28"/>
                    <a:gd name="T14" fmla="*/ 23 w 30"/>
                    <a:gd name="T15" fmla="*/ 4 h 28"/>
                    <a:gd name="T16" fmla="*/ 18 w 30"/>
                    <a:gd name="T17" fmla="*/ 4 h 28"/>
                    <a:gd name="T18" fmla="*/ 15 w 30"/>
                    <a:gd name="T19" fmla="*/ 0 h 28"/>
                    <a:gd name="T20" fmla="*/ 8 w 30"/>
                    <a:gd name="T21" fmla="*/ 0 h 28"/>
                    <a:gd name="T22" fmla="*/ 8 w 30"/>
                    <a:gd name="T23" fmla="*/ 8 h 28"/>
                    <a:gd name="T24" fmla="*/ 0 w 30"/>
                    <a:gd name="T25" fmla="*/ 21 h 2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0"/>
                    <a:gd name="T40" fmla="*/ 0 h 28"/>
                    <a:gd name="T41" fmla="*/ 30 w 30"/>
                    <a:gd name="T42" fmla="*/ 28 h 2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0" h="28">
                      <a:moveTo>
                        <a:pt x="0" y="21"/>
                      </a:moveTo>
                      <a:lnTo>
                        <a:pt x="5" y="28"/>
                      </a:lnTo>
                      <a:lnTo>
                        <a:pt x="12" y="26"/>
                      </a:lnTo>
                      <a:lnTo>
                        <a:pt x="22" y="28"/>
                      </a:lnTo>
                      <a:lnTo>
                        <a:pt x="29" y="28"/>
                      </a:lnTo>
                      <a:lnTo>
                        <a:pt x="30" y="19"/>
                      </a:lnTo>
                      <a:lnTo>
                        <a:pt x="27" y="11"/>
                      </a:lnTo>
                      <a:lnTo>
                        <a:pt x="23" y="4"/>
                      </a:lnTo>
                      <a:lnTo>
                        <a:pt x="18" y="4"/>
                      </a:lnTo>
                      <a:lnTo>
                        <a:pt x="15" y="0"/>
                      </a:lnTo>
                      <a:lnTo>
                        <a:pt x="8" y="0"/>
                      </a:lnTo>
                      <a:lnTo>
                        <a:pt x="8" y="8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2331" name="Freeform 16"/>
                <p:cNvSpPr>
                  <a:spLocks/>
                </p:cNvSpPr>
                <p:nvPr/>
              </p:nvSpPr>
              <p:spPr bwMode="auto">
                <a:xfrm>
                  <a:off x="3817" y="2022"/>
                  <a:ext cx="29" cy="35"/>
                </a:xfrm>
                <a:custGeom>
                  <a:avLst/>
                  <a:gdLst>
                    <a:gd name="T0" fmla="*/ 6 w 29"/>
                    <a:gd name="T1" fmla="*/ 0 h 35"/>
                    <a:gd name="T2" fmla="*/ 17 w 29"/>
                    <a:gd name="T3" fmla="*/ 2 h 35"/>
                    <a:gd name="T4" fmla="*/ 24 w 29"/>
                    <a:gd name="T5" fmla="*/ 11 h 35"/>
                    <a:gd name="T6" fmla="*/ 29 w 29"/>
                    <a:gd name="T7" fmla="*/ 17 h 35"/>
                    <a:gd name="T8" fmla="*/ 25 w 29"/>
                    <a:gd name="T9" fmla="*/ 21 h 35"/>
                    <a:gd name="T10" fmla="*/ 29 w 29"/>
                    <a:gd name="T11" fmla="*/ 26 h 35"/>
                    <a:gd name="T12" fmla="*/ 26 w 29"/>
                    <a:gd name="T13" fmla="*/ 32 h 35"/>
                    <a:gd name="T14" fmla="*/ 22 w 29"/>
                    <a:gd name="T15" fmla="*/ 35 h 35"/>
                    <a:gd name="T16" fmla="*/ 13 w 29"/>
                    <a:gd name="T17" fmla="*/ 35 h 35"/>
                    <a:gd name="T18" fmla="*/ 7 w 29"/>
                    <a:gd name="T19" fmla="*/ 35 h 35"/>
                    <a:gd name="T20" fmla="*/ 4 w 29"/>
                    <a:gd name="T21" fmla="*/ 31 h 35"/>
                    <a:gd name="T22" fmla="*/ 0 w 29"/>
                    <a:gd name="T23" fmla="*/ 25 h 35"/>
                    <a:gd name="T24" fmla="*/ 0 w 29"/>
                    <a:gd name="T25" fmla="*/ 21 h 35"/>
                    <a:gd name="T26" fmla="*/ 0 w 29"/>
                    <a:gd name="T27" fmla="*/ 13 h 35"/>
                    <a:gd name="T28" fmla="*/ 6 w 29"/>
                    <a:gd name="T29" fmla="*/ 0 h 3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29"/>
                    <a:gd name="T46" fmla="*/ 0 h 35"/>
                    <a:gd name="T47" fmla="*/ 29 w 29"/>
                    <a:gd name="T48" fmla="*/ 35 h 3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29" h="35">
                      <a:moveTo>
                        <a:pt x="6" y="0"/>
                      </a:moveTo>
                      <a:lnTo>
                        <a:pt x="17" y="2"/>
                      </a:lnTo>
                      <a:lnTo>
                        <a:pt x="24" y="11"/>
                      </a:lnTo>
                      <a:lnTo>
                        <a:pt x="29" y="17"/>
                      </a:lnTo>
                      <a:lnTo>
                        <a:pt x="25" y="21"/>
                      </a:lnTo>
                      <a:lnTo>
                        <a:pt x="29" y="26"/>
                      </a:lnTo>
                      <a:lnTo>
                        <a:pt x="26" y="32"/>
                      </a:lnTo>
                      <a:lnTo>
                        <a:pt x="22" y="35"/>
                      </a:lnTo>
                      <a:lnTo>
                        <a:pt x="13" y="35"/>
                      </a:lnTo>
                      <a:lnTo>
                        <a:pt x="7" y="35"/>
                      </a:lnTo>
                      <a:lnTo>
                        <a:pt x="4" y="31"/>
                      </a:lnTo>
                      <a:lnTo>
                        <a:pt x="0" y="25"/>
                      </a:lnTo>
                      <a:lnTo>
                        <a:pt x="0" y="21"/>
                      </a:lnTo>
                      <a:lnTo>
                        <a:pt x="0" y="13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2332" name="Freeform 17"/>
                <p:cNvSpPr>
                  <a:spLocks/>
                </p:cNvSpPr>
                <p:nvPr/>
              </p:nvSpPr>
              <p:spPr bwMode="auto">
                <a:xfrm>
                  <a:off x="3809" y="1822"/>
                  <a:ext cx="54" cy="32"/>
                </a:xfrm>
                <a:custGeom>
                  <a:avLst/>
                  <a:gdLst>
                    <a:gd name="T0" fmla="*/ 8 w 54"/>
                    <a:gd name="T1" fmla="*/ 0 h 32"/>
                    <a:gd name="T2" fmla="*/ 15 w 54"/>
                    <a:gd name="T3" fmla="*/ 4 h 32"/>
                    <a:gd name="T4" fmla="*/ 22 w 54"/>
                    <a:gd name="T5" fmla="*/ 3 h 32"/>
                    <a:gd name="T6" fmla="*/ 33 w 54"/>
                    <a:gd name="T7" fmla="*/ 4 h 32"/>
                    <a:gd name="T8" fmla="*/ 40 w 54"/>
                    <a:gd name="T9" fmla="*/ 4 h 32"/>
                    <a:gd name="T10" fmla="*/ 44 w 54"/>
                    <a:gd name="T11" fmla="*/ 7 h 32"/>
                    <a:gd name="T12" fmla="*/ 50 w 54"/>
                    <a:gd name="T13" fmla="*/ 14 h 32"/>
                    <a:gd name="T14" fmla="*/ 54 w 54"/>
                    <a:gd name="T15" fmla="*/ 16 h 32"/>
                    <a:gd name="T16" fmla="*/ 41 w 54"/>
                    <a:gd name="T17" fmla="*/ 19 h 32"/>
                    <a:gd name="T18" fmla="*/ 37 w 54"/>
                    <a:gd name="T19" fmla="*/ 22 h 32"/>
                    <a:gd name="T20" fmla="*/ 41 w 54"/>
                    <a:gd name="T21" fmla="*/ 27 h 32"/>
                    <a:gd name="T22" fmla="*/ 41 w 54"/>
                    <a:gd name="T23" fmla="*/ 32 h 32"/>
                    <a:gd name="T24" fmla="*/ 30 w 54"/>
                    <a:gd name="T25" fmla="*/ 27 h 32"/>
                    <a:gd name="T26" fmla="*/ 21 w 54"/>
                    <a:gd name="T27" fmla="*/ 25 h 32"/>
                    <a:gd name="T28" fmla="*/ 15 w 54"/>
                    <a:gd name="T29" fmla="*/ 25 h 32"/>
                    <a:gd name="T30" fmla="*/ 15 w 54"/>
                    <a:gd name="T31" fmla="*/ 32 h 32"/>
                    <a:gd name="T32" fmla="*/ 8 w 54"/>
                    <a:gd name="T33" fmla="*/ 32 h 32"/>
                    <a:gd name="T34" fmla="*/ 7 w 54"/>
                    <a:gd name="T35" fmla="*/ 27 h 32"/>
                    <a:gd name="T36" fmla="*/ 5 w 54"/>
                    <a:gd name="T37" fmla="*/ 19 h 32"/>
                    <a:gd name="T38" fmla="*/ 0 w 54"/>
                    <a:gd name="T39" fmla="*/ 18 h 32"/>
                    <a:gd name="T40" fmla="*/ 5 w 54"/>
                    <a:gd name="T41" fmla="*/ 14 h 32"/>
                    <a:gd name="T42" fmla="*/ 10 w 54"/>
                    <a:gd name="T43" fmla="*/ 11 h 32"/>
                    <a:gd name="T44" fmla="*/ 8 w 54"/>
                    <a:gd name="T45" fmla="*/ 0 h 32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54"/>
                    <a:gd name="T70" fmla="*/ 0 h 32"/>
                    <a:gd name="T71" fmla="*/ 54 w 54"/>
                    <a:gd name="T72" fmla="*/ 32 h 32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54" h="32">
                      <a:moveTo>
                        <a:pt x="8" y="0"/>
                      </a:moveTo>
                      <a:lnTo>
                        <a:pt x="15" y="4"/>
                      </a:lnTo>
                      <a:lnTo>
                        <a:pt x="22" y="3"/>
                      </a:lnTo>
                      <a:lnTo>
                        <a:pt x="33" y="4"/>
                      </a:lnTo>
                      <a:lnTo>
                        <a:pt x="40" y="4"/>
                      </a:lnTo>
                      <a:lnTo>
                        <a:pt x="44" y="7"/>
                      </a:lnTo>
                      <a:lnTo>
                        <a:pt x="50" y="14"/>
                      </a:lnTo>
                      <a:lnTo>
                        <a:pt x="54" y="16"/>
                      </a:lnTo>
                      <a:lnTo>
                        <a:pt x="41" y="19"/>
                      </a:lnTo>
                      <a:lnTo>
                        <a:pt x="37" y="22"/>
                      </a:lnTo>
                      <a:lnTo>
                        <a:pt x="41" y="27"/>
                      </a:lnTo>
                      <a:lnTo>
                        <a:pt x="41" y="32"/>
                      </a:lnTo>
                      <a:lnTo>
                        <a:pt x="30" y="27"/>
                      </a:lnTo>
                      <a:lnTo>
                        <a:pt x="21" y="25"/>
                      </a:lnTo>
                      <a:lnTo>
                        <a:pt x="15" y="25"/>
                      </a:lnTo>
                      <a:lnTo>
                        <a:pt x="15" y="32"/>
                      </a:lnTo>
                      <a:lnTo>
                        <a:pt x="8" y="32"/>
                      </a:lnTo>
                      <a:lnTo>
                        <a:pt x="7" y="27"/>
                      </a:lnTo>
                      <a:lnTo>
                        <a:pt x="5" y="19"/>
                      </a:lnTo>
                      <a:lnTo>
                        <a:pt x="0" y="18"/>
                      </a:lnTo>
                      <a:lnTo>
                        <a:pt x="5" y="14"/>
                      </a:lnTo>
                      <a:lnTo>
                        <a:pt x="10" y="1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12321" name="Freeform 18"/>
              <p:cNvSpPr>
                <a:spLocks/>
              </p:cNvSpPr>
              <p:nvPr/>
            </p:nvSpPr>
            <p:spPr bwMode="auto">
              <a:xfrm>
                <a:off x="3855" y="2386"/>
                <a:ext cx="366" cy="270"/>
              </a:xfrm>
              <a:custGeom>
                <a:avLst/>
                <a:gdLst>
                  <a:gd name="T0" fmla="*/ 282 w 366"/>
                  <a:gd name="T1" fmla="*/ 22 h 270"/>
                  <a:gd name="T2" fmla="*/ 296 w 366"/>
                  <a:gd name="T3" fmla="*/ 33 h 270"/>
                  <a:gd name="T4" fmla="*/ 311 w 366"/>
                  <a:gd name="T5" fmla="*/ 72 h 270"/>
                  <a:gd name="T6" fmla="*/ 346 w 366"/>
                  <a:gd name="T7" fmla="*/ 114 h 270"/>
                  <a:gd name="T8" fmla="*/ 366 w 366"/>
                  <a:gd name="T9" fmla="*/ 155 h 270"/>
                  <a:gd name="T10" fmla="*/ 351 w 366"/>
                  <a:gd name="T11" fmla="*/ 193 h 270"/>
                  <a:gd name="T12" fmla="*/ 337 w 366"/>
                  <a:gd name="T13" fmla="*/ 217 h 270"/>
                  <a:gd name="T14" fmla="*/ 328 w 366"/>
                  <a:gd name="T15" fmla="*/ 242 h 270"/>
                  <a:gd name="T16" fmla="*/ 319 w 366"/>
                  <a:gd name="T17" fmla="*/ 258 h 270"/>
                  <a:gd name="T18" fmla="*/ 301 w 366"/>
                  <a:gd name="T19" fmla="*/ 266 h 270"/>
                  <a:gd name="T20" fmla="*/ 274 w 366"/>
                  <a:gd name="T21" fmla="*/ 263 h 270"/>
                  <a:gd name="T22" fmla="*/ 246 w 366"/>
                  <a:gd name="T23" fmla="*/ 258 h 270"/>
                  <a:gd name="T24" fmla="*/ 231 w 366"/>
                  <a:gd name="T25" fmla="*/ 241 h 270"/>
                  <a:gd name="T26" fmla="*/ 227 w 366"/>
                  <a:gd name="T27" fmla="*/ 222 h 270"/>
                  <a:gd name="T28" fmla="*/ 216 w 366"/>
                  <a:gd name="T29" fmla="*/ 213 h 270"/>
                  <a:gd name="T30" fmla="*/ 202 w 366"/>
                  <a:gd name="T31" fmla="*/ 215 h 270"/>
                  <a:gd name="T32" fmla="*/ 186 w 366"/>
                  <a:gd name="T33" fmla="*/ 201 h 270"/>
                  <a:gd name="T34" fmla="*/ 175 w 366"/>
                  <a:gd name="T35" fmla="*/ 197 h 270"/>
                  <a:gd name="T36" fmla="*/ 155 w 366"/>
                  <a:gd name="T37" fmla="*/ 201 h 270"/>
                  <a:gd name="T38" fmla="*/ 138 w 366"/>
                  <a:gd name="T39" fmla="*/ 202 h 270"/>
                  <a:gd name="T40" fmla="*/ 126 w 366"/>
                  <a:gd name="T41" fmla="*/ 211 h 270"/>
                  <a:gd name="T42" fmla="*/ 105 w 366"/>
                  <a:gd name="T43" fmla="*/ 217 h 270"/>
                  <a:gd name="T44" fmla="*/ 84 w 366"/>
                  <a:gd name="T45" fmla="*/ 227 h 270"/>
                  <a:gd name="T46" fmla="*/ 72 w 366"/>
                  <a:gd name="T47" fmla="*/ 231 h 270"/>
                  <a:gd name="T48" fmla="*/ 42 w 366"/>
                  <a:gd name="T49" fmla="*/ 229 h 270"/>
                  <a:gd name="T50" fmla="*/ 36 w 366"/>
                  <a:gd name="T51" fmla="*/ 222 h 270"/>
                  <a:gd name="T52" fmla="*/ 36 w 366"/>
                  <a:gd name="T53" fmla="*/ 193 h 270"/>
                  <a:gd name="T54" fmla="*/ 26 w 366"/>
                  <a:gd name="T55" fmla="*/ 175 h 270"/>
                  <a:gd name="T56" fmla="*/ 16 w 366"/>
                  <a:gd name="T57" fmla="*/ 162 h 270"/>
                  <a:gd name="T58" fmla="*/ 4 w 366"/>
                  <a:gd name="T59" fmla="*/ 114 h 270"/>
                  <a:gd name="T60" fmla="*/ 4 w 366"/>
                  <a:gd name="T61" fmla="*/ 97 h 270"/>
                  <a:gd name="T62" fmla="*/ 31 w 366"/>
                  <a:gd name="T63" fmla="*/ 89 h 270"/>
                  <a:gd name="T64" fmla="*/ 49 w 366"/>
                  <a:gd name="T65" fmla="*/ 86 h 270"/>
                  <a:gd name="T66" fmla="*/ 62 w 366"/>
                  <a:gd name="T67" fmla="*/ 82 h 270"/>
                  <a:gd name="T68" fmla="*/ 67 w 366"/>
                  <a:gd name="T69" fmla="*/ 68 h 270"/>
                  <a:gd name="T70" fmla="*/ 65 w 366"/>
                  <a:gd name="T71" fmla="*/ 61 h 270"/>
                  <a:gd name="T72" fmla="*/ 91 w 366"/>
                  <a:gd name="T73" fmla="*/ 40 h 270"/>
                  <a:gd name="T74" fmla="*/ 112 w 366"/>
                  <a:gd name="T75" fmla="*/ 25 h 270"/>
                  <a:gd name="T76" fmla="*/ 131 w 366"/>
                  <a:gd name="T77" fmla="*/ 36 h 270"/>
                  <a:gd name="T78" fmla="*/ 144 w 366"/>
                  <a:gd name="T79" fmla="*/ 24 h 270"/>
                  <a:gd name="T80" fmla="*/ 159 w 366"/>
                  <a:gd name="T81" fmla="*/ 13 h 270"/>
                  <a:gd name="T82" fmla="*/ 174 w 366"/>
                  <a:gd name="T83" fmla="*/ 4 h 270"/>
                  <a:gd name="T84" fmla="*/ 198 w 366"/>
                  <a:gd name="T85" fmla="*/ 4 h 270"/>
                  <a:gd name="T86" fmla="*/ 207 w 366"/>
                  <a:gd name="T87" fmla="*/ 15 h 270"/>
                  <a:gd name="T88" fmla="*/ 207 w 366"/>
                  <a:gd name="T89" fmla="*/ 29 h 270"/>
                  <a:gd name="T90" fmla="*/ 227 w 366"/>
                  <a:gd name="T91" fmla="*/ 50 h 270"/>
                  <a:gd name="T92" fmla="*/ 245 w 366"/>
                  <a:gd name="T93" fmla="*/ 58 h 270"/>
                  <a:gd name="T94" fmla="*/ 258 w 366"/>
                  <a:gd name="T95" fmla="*/ 36 h 270"/>
                  <a:gd name="T96" fmla="*/ 263 w 366"/>
                  <a:gd name="T97" fmla="*/ 0 h 27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366"/>
                  <a:gd name="T148" fmla="*/ 0 h 270"/>
                  <a:gd name="T149" fmla="*/ 366 w 366"/>
                  <a:gd name="T150" fmla="*/ 270 h 27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366" h="270">
                    <a:moveTo>
                      <a:pt x="263" y="0"/>
                    </a:moveTo>
                    <a:lnTo>
                      <a:pt x="282" y="0"/>
                    </a:lnTo>
                    <a:lnTo>
                      <a:pt x="282" y="22"/>
                    </a:lnTo>
                    <a:lnTo>
                      <a:pt x="290" y="29"/>
                    </a:lnTo>
                    <a:lnTo>
                      <a:pt x="293" y="33"/>
                    </a:lnTo>
                    <a:lnTo>
                      <a:pt x="296" y="33"/>
                    </a:lnTo>
                    <a:lnTo>
                      <a:pt x="299" y="36"/>
                    </a:lnTo>
                    <a:lnTo>
                      <a:pt x="301" y="58"/>
                    </a:lnTo>
                    <a:lnTo>
                      <a:pt x="311" y="72"/>
                    </a:lnTo>
                    <a:lnTo>
                      <a:pt x="328" y="92"/>
                    </a:lnTo>
                    <a:lnTo>
                      <a:pt x="328" y="96"/>
                    </a:lnTo>
                    <a:lnTo>
                      <a:pt x="346" y="114"/>
                    </a:lnTo>
                    <a:lnTo>
                      <a:pt x="346" y="116"/>
                    </a:lnTo>
                    <a:lnTo>
                      <a:pt x="364" y="130"/>
                    </a:lnTo>
                    <a:lnTo>
                      <a:pt x="366" y="155"/>
                    </a:lnTo>
                    <a:lnTo>
                      <a:pt x="364" y="177"/>
                    </a:lnTo>
                    <a:lnTo>
                      <a:pt x="357" y="188"/>
                    </a:lnTo>
                    <a:lnTo>
                      <a:pt x="351" y="193"/>
                    </a:lnTo>
                    <a:lnTo>
                      <a:pt x="348" y="205"/>
                    </a:lnTo>
                    <a:lnTo>
                      <a:pt x="342" y="215"/>
                    </a:lnTo>
                    <a:lnTo>
                      <a:pt x="337" y="217"/>
                    </a:lnTo>
                    <a:lnTo>
                      <a:pt x="339" y="222"/>
                    </a:lnTo>
                    <a:lnTo>
                      <a:pt x="330" y="229"/>
                    </a:lnTo>
                    <a:lnTo>
                      <a:pt x="328" y="242"/>
                    </a:lnTo>
                    <a:lnTo>
                      <a:pt x="326" y="251"/>
                    </a:lnTo>
                    <a:lnTo>
                      <a:pt x="321" y="253"/>
                    </a:lnTo>
                    <a:lnTo>
                      <a:pt x="319" y="258"/>
                    </a:lnTo>
                    <a:lnTo>
                      <a:pt x="315" y="263"/>
                    </a:lnTo>
                    <a:lnTo>
                      <a:pt x="308" y="263"/>
                    </a:lnTo>
                    <a:lnTo>
                      <a:pt x="301" y="266"/>
                    </a:lnTo>
                    <a:lnTo>
                      <a:pt x="294" y="270"/>
                    </a:lnTo>
                    <a:lnTo>
                      <a:pt x="283" y="260"/>
                    </a:lnTo>
                    <a:lnTo>
                      <a:pt x="274" y="263"/>
                    </a:lnTo>
                    <a:lnTo>
                      <a:pt x="270" y="263"/>
                    </a:lnTo>
                    <a:lnTo>
                      <a:pt x="254" y="265"/>
                    </a:lnTo>
                    <a:lnTo>
                      <a:pt x="246" y="258"/>
                    </a:lnTo>
                    <a:lnTo>
                      <a:pt x="238" y="247"/>
                    </a:lnTo>
                    <a:lnTo>
                      <a:pt x="235" y="249"/>
                    </a:lnTo>
                    <a:lnTo>
                      <a:pt x="231" y="241"/>
                    </a:lnTo>
                    <a:lnTo>
                      <a:pt x="228" y="235"/>
                    </a:lnTo>
                    <a:lnTo>
                      <a:pt x="227" y="233"/>
                    </a:lnTo>
                    <a:lnTo>
                      <a:pt x="227" y="222"/>
                    </a:lnTo>
                    <a:lnTo>
                      <a:pt x="227" y="215"/>
                    </a:lnTo>
                    <a:lnTo>
                      <a:pt x="224" y="211"/>
                    </a:lnTo>
                    <a:lnTo>
                      <a:pt x="216" y="213"/>
                    </a:lnTo>
                    <a:lnTo>
                      <a:pt x="211" y="215"/>
                    </a:lnTo>
                    <a:lnTo>
                      <a:pt x="204" y="215"/>
                    </a:lnTo>
                    <a:lnTo>
                      <a:pt x="202" y="215"/>
                    </a:lnTo>
                    <a:lnTo>
                      <a:pt x="198" y="215"/>
                    </a:lnTo>
                    <a:lnTo>
                      <a:pt x="192" y="208"/>
                    </a:lnTo>
                    <a:lnTo>
                      <a:pt x="186" y="201"/>
                    </a:lnTo>
                    <a:lnTo>
                      <a:pt x="185" y="201"/>
                    </a:lnTo>
                    <a:lnTo>
                      <a:pt x="177" y="201"/>
                    </a:lnTo>
                    <a:lnTo>
                      <a:pt x="175" y="197"/>
                    </a:lnTo>
                    <a:lnTo>
                      <a:pt x="168" y="201"/>
                    </a:lnTo>
                    <a:lnTo>
                      <a:pt x="164" y="201"/>
                    </a:lnTo>
                    <a:lnTo>
                      <a:pt x="155" y="201"/>
                    </a:lnTo>
                    <a:lnTo>
                      <a:pt x="152" y="197"/>
                    </a:lnTo>
                    <a:lnTo>
                      <a:pt x="149" y="201"/>
                    </a:lnTo>
                    <a:lnTo>
                      <a:pt x="138" y="202"/>
                    </a:lnTo>
                    <a:lnTo>
                      <a:pt x="137" y="201"/>
                    </a:lnTo>
                    <a:lnTo>
                      <a:pt x="132" y="205"/>
                    </a:lnTo>
                    <a:lnTo>
                      <a:pt x="126" y="211"/>
                    </a:lnTo>
                    <a:lnTo>
                      <a:pt x="120" y="211"/>
                    </a:lnTo>
                    <a:lnTo>
                      <a:pt x="114" y="217"/>
                    </a:lnTo>
                    <a:lnTo>
                      <a:pt x="105" y="217"/>
                    </a:lnTo>
                    <a:lnTo>
                      <a:pt x="96" y="217"/>
                    </a:lnTo>
                    <a:lnTo>
                      <a:pt x="88" y="222"/>
                    </a:lnTo>
                    <a:lnTo>
                      <a:pt x="84" y="227"/>
                    </a:lnTo>
                    <a:lnTo>
                      <a:pt x="80" y="226"/>
                    </a:lnTo>
                    <a:lnTo>
                      <a:pt x="78" y="230"/>
                    </a:lnTo>
                    <a:lnTo>
                      <a:pt x="72" y="231"/>
                    </a:lnTo>
                    <a:lnTo>
                      <a:pt x="67" y="235"/>
                    </a:lnTo>
                    <a:lnTo>
                      <a:pt x="49" y="235"/>
                    </a:lnTo>
                    <a:lnTo>
                      <a:pt x="42" y="229"/>
                    </a:lnTo>
                    <a:lnTo>
                      <a:pt x="41" y="226"/>
                    </a:lnTo>
                    <a:lnTo>
                      <a:pt x="40" y="229"/>
                    </a:lnTo>
                    <a:lnTo>
                      <a:pt x="36" y="222"/>
                    </a:lnTo>
                    <a:lnTo>
                      <a:pt x="37" y="209"/>
                    </a:lnTo>
                    <a:lnTo>
                      <a:pt x="40" y="201"/>
                    </a:lnTo>
                    <a:lnTo>
                      <a:pt x="36" y="193"/>
                    </a:lnTo>
                    <a:lnTo>
                      <a:pt x="33" y="188"/>
                    </a:lnTo>
                    <a:lnTo>
                      <a:pt x="33" y="180"/>
                    </a:lnTo>
                    <a:lnTo>
                      <a:pt x="26" y="175"/>
                    </a:lnTo>
                    <a:lnTo>
                      <a:pt x="24" y="175"/>
                    </a:lnTo>
                    <a:lnTo>
                      <a:pt x="23" y="172"/>
                    </a:lnTo>
                    <a:lnTo>
                      <a:pt x="16" y="162"/>
                    </a:lnTo>
                    <a:lnTo>
                      <a:pt x="6" y="139"/>
                    </a:lnTo>
                    <a:lnTo>
                      <a:pt x="4" y="122"/>
                    </a:lnTo>
                    <a:lnTo>
                      <a:pt x="4" y="114"/>
                    </a:lnTo>
                    <a:lnTo>
                      <a:pt x="0" y="110"/>
                    </a:lnTo>
                    <a:lnTo>
                      <a:pt x="1" y="100"/>
                    </a:lnTo>
                    <a:lnTo>
                      <a:pt x="4" y="97"/>
                    </a:lnTo>
                    <a:lnTo>
                      <a:pt x="16" y="86"/>
                    </a:lnTo>
                    <a:lnTo>
                      <a:pt x="27" y="86"/>
                    </a:lnTo>
                    <a:lnTo>
                      <a:pt x="31" y="89"/>
                    </a:lnTo>
                    <a:lnTo>
                      <a:pt x="45" y="89"/>
                    </a:lnTo>
                    <a:lnTo>
                      <a:pt x="47" y="86"/>
                    </a:lnTo>
                    <a:lnTo>
                      <a:pt x="49" y="86"/>
                    </a:lnTo>
                    <a:lnTo>
                      <a:pt x="55" y="83"/>
                    </a:lnTo>
                    <a:lnTo>
                      <a:pt x="58" y="83"/>
                    </a:lnTo>
                    <a:lnTo>
                      <a:pt x="62" y="82"/>
                    </a:lnTo>
                    <a:lnTo>
                      <a:pt x="60" y="78"/>
                    </a:lnTo>
                    <a:lnTo>
                      <a:pt x="63" y="71"/>
                    </a:lnTo>
                    <a:lnTo>
                      <a:pt x="67" y="68"/>
                    </a:lnTo>
                    <a:lnTo>
                      <a:pt x="65" y="65"/>
                    </a:lnTo>
                    <a:lnTo>
                      <a:pt x="67" y="62"/>
                    </a:lnTo>
                    <a:lnTo>
                      <a:pt x="65" y="61"/>
                    </a:lnTo>
                    <a:lnTo>
                      <a:pt x="72" y="54"/>
                    </a:lnTo>
                    <a:lnTo>
                      <a:pt x="81" y="53"/>
                    </a:lnTo>
                    <a:lnTo>
                      <a:pt x="91" y="40"/>
                    </a:lnTo>
                    <a:lnTo>
                      <a:pt x="103" y="29"/>
                    </a:lnTo>
                    <a:lnTo>
                      <a:pt x="109" y="29"/>
                    </a:lnTo>
                    <a:lnTo>
                      <a:pt x="112" y="25"/>
                    </a:lnTo>
                    <a:lnTo>
                      <a:pt x="117" y="25"/>
                    </a:lnTo>
                    <a:lnTo>
                      <a:pt x="127" y="35"/>
                    </a:lnTo>
                    <a:lnTo>
                      <a:pt x="131" y="36"/>
                    </a:lnTo>
                    <a:lnTo>
                      <a:pt x="134" y="33"/>
                    </a:lnTo>
                    <a:lnTo>
                      <a:pt x="139" y="25"/>
                    </a:lnTo>
                    <a:lnTo>
                      <a:pt x="144" y="24"/>
                    </a:lnTo>
                    <a:lnTo>
                      <a:pt x="149" y="15"/>
                    </a:lnTo>
                    <a:lnTo>
                      <a:pt x="153" y="15"/>
                    </a:lnTo>
                    <a:lnTo>
                      <a:pt x="159" y="13"/>
                    </a:lnTo>
                    <a:lnTo>
                      <a:pt x="164" y="7"/>
                    </a:lnTo>
                    <a:lnTo>
                      <a:pt x="168" y="7"/>
                    </a:lnTo>
                    <a:lnTo>
                      <a:pt x="174" y="4"/>
                    </a:lnTo>
                    <a:lnTo>
                      <a:pt x="180" y="4"/>
                    </a:lnTo>
                    <a:lnTo>
                      <a:pt x="188" y="4"/>
                    </a:lnTo>
                    <a:lnTo>
                      <a:pt x="198" y="4"/>
                    </a:lnTo>
                    <a:lnTo>
                      <a:pt x="204" y="11"/>
                    </a:lnTo>
                    <a:lnTo>
                      <a:pt x="206" y="14"/>
                    </a:lnTo>
                    <a:lnTo>
                      <a:pt x="207" y="15"/>
                    </a:lnTo>
                    <a:lnTo>
                      <a:pt x="209" y="21"/>
                    </a:lnTo>
                    <a:lnTo>
                      <a:pt x="207" y="22"/>
                    </a:lnTo>
                    <a:lnTo>
                      <a:pt x="207" y="29"/>
                    </a:lnTo>
                    <a:lnTo>
                      <a:pt x="206" y="33"/>
                    </a:lnTo>
                    <a:lnTo>
                      <a:pt x="222" y="44"/>
                    </a:lnTo>
                    <a:lnTo>
                      <a:pt x="227" y="50"/>
                    </a:lnTo>
                    <a:lnTo>
                      <a:pt x="234" y="51"/>
                    </a:lnTo>
                    <a:lnTo>
                      <a:pt x="239" y="54"/>
                    </a:lnTo>
                    <a:lnTo>
                      <a:pt x="245" y="58"/>
                    </a:lnTo>
                    <a:lnTo>
                      <a:pt x="252" y="53"/>
                    </a:lnTo>
                    <a:lnTo>
                      <a:pt x="256" y="44"/>
                    </a:lnTo>
                    <a:lnTo>
                      <a:pt x="258" y="36"/>
                    </a:lnTo>
                    <a:lnTo>
                      <a:pt x="260" y="21"/>
                    </a:lnTo>
                    <a:lnTo>
                      <a:pt x="263" y="15"/>
                    </a:lnTo>
                    <a:lnTo>
                      <a:pt x="263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22" name="Freeform 19"/>
              <p:cNvSpPr>
                <a:spLocks/>
              </p:cNvSpPr>
              <p:nvPr/>
            </p:nvSpPr>
            <p:spPr bwMode="auto">
              <a:xfrm>
                <a:off x="3770" y="2329"/>
                <a:ext cx="201" cy="36"/>
              </a:xfrm>
              <a:custGeom>
                <a:avLst/>
                <a:gdLst>
                  <a:gd name="T0" fmla="*/ 14 w 201"/>
                  <a:gd name="T1" fmla="*/ 5 h 36"/>
                  <a:gd name="T2" fmla="*/ 39 w 201"/>
                  <a:gd name="T3" fmla="*/ 5 h 36"/>
                  <a:gd name="T4" fmla="*/ 54 w 201"/>
                  <a:gd name="T5" fmla="*/ 6 h 36"/>
                  <a:gd name="T6" fmla="*/ 68 w 201"/>
                  <a:gd name="T7" fmla="*/ 17 h 36"/>
                  <a:gd name="T8" fmla="*/ 79 w 201"/>
                  <a:gd name="T9" fmla="*/ 20 h 36"/>
                  <a:gd name="T10" fmla="*/ 98 w 201"/>
                  <a:gd name="T11" fmla="*/ 24 h 36"/>
                  <a:gd name="T12" fmla="*/ 108 w 201"/>
                  <a:gd name="T13" fmla="*/ 27 h 36"/>
                  <a:gd name="T14" fmla="*/ 112 w 201"/>
                  <a:gd name="T15" fmla="*/ 17 h 36"/>
                  <a:gd name="T16" fmla="*/ 136 w 201"/>
                  <a:gd name="T17" fmla="*/ 20 h 36"/>
                  <a:gd name="T18" fmla="*/ 154 w 201"/>
                  <a:gd name="T19" fmla="*/ 23 h 36"/>
                  <a:gd name="T20" fmla="*/ 166 w 201"/>
                  <a:gd name="T21" fmla="*/ 24 h 36"/>
                  <a:gd name="T22" fmla="*/ 176 w 201"/>
                  <a:gd name="T23" fmla="*/ 20 h 36"/>
                  <a:gd name="T24" fmla="*/ 190 w 201"/>
                  <a:gd name="T25" fmla="*/ 17 h 36"/>
                  <a:gd name="T26" fmla="*/ 201 w 201"/>
                  <a:gd name="T27" fmla="*/ 16 h 36"/>
                  <a:gd name="T28" fmla="*/ 197 w 201"/>
                  <a:gd name="T29" fmla="*/ 27 h 36"/>
                  <a:gd name="T30" fmla="*/ 190 w 201"/>
                  <a:gd name="T31" fmla="*/ 29 h 36"/>
                  <a:gd name="T32" fmla="*/ 181 w 201"/>
                  <a:gd name="T33" fmla="*/ 31 h 36"/>
                  <a:gd name="T34" fmla="*/ 175 w 201"/>
                  <a:gd name="T35" fmla="*/ 34 h 36"/>
                  <a:gd name="T36" fmla="*/ 165 w 201"/>
                  <a:gd name="T37" fmla="*/ 34 h 36"/>
                  <a:gd name="T38" fmla="*/ 157 w 201"/>
                  <a:gd name="T39" fmla="*/ 34 h 36"/>
                  <a:gd name="T40" fmla="*/ 147 w 201"/>
                  <a:gd name="T41" fmla="*/ 36 h 36"/>
                  <a:gd name="T42" fmla="*/ 137 w 201"/>
                  <a:gd name="T43" fmla="*/ 29 h 36"/>
                  <a:gd name="T44" fmla="*/ 129 w 201"/>
                  <a:gd name="T45" fmla="*/ 36 h 36"/>
                  <a:gd name="T46" fmla="*/ 118 w 201"/>
                  <a:gd name="T47" fmla="*/ 29 h 36"/>
                  <a:gd name="T48" fmla="*/ 111 w 201"/>
                  <a:gd name="T49" fmla="*/ 31 h 36"/>
                  <a:gd name="T50" fmla="*/ 101 w 201"/>
                  <a:gd name="T51" fmla="*/ 34 h 36"/>
                  <a:gd name="T52" fmla="*/ 91 w 201"/>
                  <a:gd name="T53" fmla="*/ 32 h 36"/>
                  <a:gd name="T54" fmla="*/ 80 w 201"/>
                  <a:gd name="T55" fmla="*/ 31 h 36"/>
                  <a:gd name="T56" fmla="*/ 71 w 201"/>
                  <a:gd name="T57" fmla="*/ 34 h 36"/>
                  <a:gd name="T58" fmla="*/ 55 w 201"/>
                  <a:gd name="T59" fmla="*/ 28 h 36"/>
                  <a:gd name="T60" fmla="*/ 36 w 201"/>
                  <a:gd name="T61" fmla="*/ 25 h 36"/>
                  <a:gd name="T62" fmla="*/ 22 w 201"/>
                  <a:gd name="T63" fmla="*/ 23 h 36"/>
                  <a:gd name="T64" fmla="*/ 7 w 201"/>
                  <a:gd name="T65" fmla="*/ 16 h 36"/>
                  <a:gd name="T66" fmla="*/ 0 w 201"/>
                  <a:gd name="T67" fmla="*/ 14 h 36"/>
                  <a:gd name="T68" fmla="*/ 0 w 201"/>
                  <a:gd name="T69" fmla="*/ 0 h 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1"/>
                  <a:gd name="T106" fmla="*/ 0 h 36"/>
                  <a:gd name="T107" fmla="*/ 201 w 201"/>
                  <a:gd name="T108" fmla="*/ 36 h 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1" h="36">
                    <a:moveTo>
                      <a:pt x="0" y="0"/>
                    </a:moveTo>
                    <a:lnTo>
                      <a:pt x="14" y="5"/>
                    </a:lnTo>
                    <a:lnTo>
                      <a:pt x="28" y="5"/>
                    </a:lnTo>
                    <a:lnTo>
                      <a:pt x="39" y="5"/>
                    </a:lnTo>
                    <a:lnTo>
                      <a:pt x="47" y="5"/>
                    </a:lnTo>
                    <a:lnTo>
                      <a:pt x="54" y="6"/>
                    </a:lnTo>
                    <a:lnTo>
                      <a:pt x="62" y="9"/>
                    </a:lnTo>
                    <a:lnTo>
                      <a:pt x="68" y="17"/>
                    </a:lnTo>
                    <a:lnTo>
                      <a:pt x="72" y="20"/>
                    </a:lnTo>
                    <a:lnTo>
                      <a:pt x="79" y="20"/>
                    </a:lnTo>
                    <a:lnTo>
                      <a:pt x="89" y="20"/>
                    </a:lnTo>
                    <a:lnTo>
                      <a:pt x="98" y="24"/>
                    </a:lnTo>
                    <a:lnTo>
                      <a:pt x="104" y="27"/>
                    </a:lnTo>
                    <a:lnTo>
                      <a:pt x="108" y="27"/>
                    </a:lnTo>
                    <a:lnTo>
                      <a:pt x="109" y="20"/>
                    </a:lnTo>
                    <a:lnTo>
                      <a:pt x="112" y="17"/>
                    </a:lnTo>
                    <a:lnTo>
                      <a:pt x="126" y="20"/>
                    </a:lnTo>
                    <a:lnTo>
                      <a:pt x="136" y="20"/>
                    </a:lnTo>
                    <a:lnTo>
                      <a:pt x="147" y="20"/>
                    </a:lnTo>
                    <a:lnTo>
                      <a:pt x="154" y="23"/>
                    </a:lnTo>
                    <a:lnTo>
                      <a:pt x="158" y="25"/>
                    </a:lnTo>
                    <a:lnTo>
                      <a:pt x="166" y="24"/>
                    </a:lnTo>
                    <a:lnTo>
                      <a:pt x="172" y="23"/>
                    </a:lnTo>
                    <a:lnTo>
                      <a:pt x="176" y="20"/>
                    </a:lnTo>
                    <a:lnTo>
                      <a:pt x="183" y="20"/>
                    </a:lnTo>
                    <a:lnTo>
                      <a:pt x="190" y="17"/>
                    </a:lnTo>
                    <a:lnTo>
                      <a:pt x="197" y="16"/>
                    </a:lnTo>
                    <a:lnTo>
                      <a:pt x="201" y="16"/>
                    </a:lnTo>
                    <a:lnTo>
                      <a:pt x="199" y="23"/>
                    </a:lnTo>
                    <a:lnTo>
                      <a:pt x="197" y="27"/>
                    </a:lnTo>
                    <a:lnTo>
                      <a:pt x="194" y="29"/>
                    </a:lnTo>
                    <a:lnTo>
                      <a:pt x="190" y="29"/>
                    </a:lnTo>
                    <a:lnTo>
                      <a:pt x="188" y="29"/>
                    </a:lnTo>
                    <a:lnTo>
                      <a:pt x="181" y="31"/>
                    </a:lnTo>
                    <a:lnTo>
                      <a:pt x="177" y="34"/>
                    </a:lnTo>
                    <a:lnTo>
                      <a:pt x="175" y="34"/>
                    </a:lnTo>
                    <a:lnTo>
                      <a:pt x="169" y="32"/>
                    </a:lnTo>
                    <a:lnTo>
                      <a:pt x="165" y="34"/>
                    </a:lnTo>
                    <a:lnTo>
                      <a:pt x="161" y="34"/>
                    </a:lnTo>
                    <a:lnTo>
                      <a:pt x="157" y="34"/>
                    </a:lnTo>
                    <a:lnTo>
                      <a:pt x="154" y="36"/>
                    </a:lnTo>
                    <a:lnTo>
                      <a:pt x="147" y="36"/>
                    </a:lnTo>
                    <a:lnTo>
                      <a:pt x="143" y="34"/>
                    </a:lnTo>
                    <a:lnTo>
                      <a:pt x="137" y="29"/>
                    </a:lnTo>
                    <a:lnTo>
                      <a:pt x="133" y="34"/>
                    </a:lnTo>
                    <a:lnTo>
                      <a:pt x="129" y="36"/>
                    </a:lnTo>
                    <a:lnTo>
                      <a:pt x="125" y="36"/>
                    </a:lnTo>
                    <a:lnTo>
                      <a:pt x="118" y="29"/>
                    </a:lnTo>
                    <a:lnTo>
                      <a:pt x="116" y="31"/>
                    </a:lnTo>
                    <a:lnTo>
                      <a:pt x="111" y="31"/>
                    </a:lnTo>
                    <a:lnTo>
                      <a:pt x="107" y="34"/>
                    </a:lnTo>
                    <a:lnTo>
                      <a:pt x="101" y="34"/>
                    </a:lnTo>
                    <a:lnTo>
                      <a:pt x="94" y="34"/>
                    </a:lnTo>
                    <a:lnTo>
                      <a:pt x="91" y="32"/>
                    </a:lnTo>
                    <a:lnTo>
                      <a:pt x="87" y="29"/>
                    </a:lnTo>
                    <a:lnTo>
                      <a:pt x="80" y="31"/>
                    </a:lnTo>
                    <a:lnTo>
                      <a:pt x="75" y="34"/>
                    </a:lnTo>
                    <a:lnTo>
                      <a:pt x="71" y="34"/>
                    </a:lnTo>
                    <a:lnTo>
                      <a:pt x="62" y="32"/>
                    </a:lnTo>
                    <a:lnTo>
                      <a:pt x="55" y="28"/>
                    </a:lnTo>
                    <a:lnTo>
                      <a:pt x="49" y="28"/>
                    </a:lnTo>
                    <a:lnTo>
                      <a:pt x="36" y="25"/>
                    </a:lnTo>
                    <a:lnTo>
                      <a:pt x="28" y="23"/>
                    </a:lnTo>
                    <a:lnTo>
                      <a:pt x="22" y="23"/>
                    </a:lnTo>
                    <a:lnTo>
                      <a:pt x="14" y="20"/>
                    </a:lnTo>
                    <a:lnTo>
                      <a:pt x="7" y="16"/>
                    </a:lnTo>
                    <a:lnTo>
                      <a:pt x="3" y="16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23" name="Freeform 20"/>
              <p:cNvSpPr>
                <a:spLocks/>
              </p:cNvSpPr>
              <p:nvPr/>
            </p:nvSpPr>
            <p:spPr bwMode="auto">
              <a:xfrm>
                <a:off x="3879" y="2257"/>
                <a:ext cx="92" cy="71"/>
              </a:xfrm>
              <a:custGeom>
                <a:avLst/>
                <a:gdLst>
                  <a:gd name="T0" fmla="*/ 45 w 92"/>
                  <a:gd name="T1" fmla="*/ 2 h 71"/>
                  <a:gd name="T2" fmla="*/ 78 w 92"/>
                  <a:gd name="T3" fmla="*/ 0 h 71"/>
                  <a:gd name="T4" fmla="*/ 84 w 92"/>
                  <a:gd name="T5" fmla="*/ 9 h 71"/>
                  <a:gd name="T6" fmla="*/ 72 w 92"/>
                  <a:gd name="T7" fmla="*/ 13 h 71"/>
                  <a:gd name="T8" fmla="*/ 71 w 92"/>
                  <a:gd name="T9" fmla="*/ 20 h 71"/>
                  <a:gd name="T10" fmla="*/ 66 w 92"/>
                  <a:gd name="T11" fmla="*/ 24 h 71"/>
                  <a:gd name="T12" fmla="*/ 57 w 92"/>
                  <a:gd name="T13" fmla="*/ 24 h 71"/>
                  <a:gd name="T14" fmla="*/ 49 w 92"/>
                  <a:gd name="T15" fmla="*/ 21 h 71"/>
                  <a:gd name="T16" fmla="*/ 41 w 92"/>
                  <a:gd name="T17" fmla="*/ 13 h 71"/>
                  <a:gd name="T18" fmla="*/ 31 w 92"/>
                  <a:gd name="T19" fmla="*/ 13 h 71"/>
                  <a:gd name="T20" fmla="*/ 28 w 92"/>
                  <a:gd name="T21" fmla="*/ 24 h 71"/>
                  <a:gd name="T22" fmla="*/ 31 w 92"/>
                  <a:gd name="T23" fmla="*/ 31 h 71"/>
                  <a:gd name="T24" fmla="*/ 41 w 92"/>
                  <a:gd name="T25" fmla="*/ 27 h 71"/>
                  <a:gd name="T26" fmla="*/ 48 w 92"/>
                  <a:gd name="T27" fmla="*/ 30 h 71"/>
                  <a:gd name="T28" fmla="*/ 46 w 92"/>
                  <a:gd name="T29" fmla="*/ 35 h 71"/>
                  <a:gd name="T30" fmla="*/ 45 w 92"/>
                  <a:gd name="T31" fmla="*/ 39 h 71"/>
                  <a:gd name="T32" fmla="*/ 46 w 92"/>
                  <a:gd name="T33" fmla="*/ 47 h 71"/>
                  <a:gd name="T34" fmla="*/ 52 w 92"/>
                  <a:gd name="T35" fmla="*/ 49 h 71"/>
                  <a:gd name="T36" fmla="*/ 49 w 92"/>
                  <a:gd name="T37" fmla="*/ 57 h 71"/>
                  <a:gd name="T38" fmla="*/ 46 w 92"/>
                  <a:gd name="T39" fmla="*/ 67 h 71"/>
                  <a:gd name="T40" fmla="*/ 39 w 92"/>
                  <a:gd name="T41" fmla="*/ 68 h 71"/>
                  <a:gd name="T42" fmla="*/ 36 w 92"/>
                  <a:gd name="T43" fmla="*/ 63 h 71"/>
                  <a:gd name="T44" fmla="*/ 31 w 92"/>
                  <a:gd name="T45" fmla="*/ 53 h 71"/>
                  <a:gd name="T46" fmla="*/ 31 w 92"/>
                  <a:gd name="T47" fmla="*/ 45 h 71"/>
                  <a:gd name="T48" fmla="*/ 20 w 92"/>
                  <a:gd name="T49" fmla="*/ 45 h 71"/>
                  <a:gd name="T50" fmla="*/ 13 w 92"/>
                  <a:gd name="T51" fmla="*/ 46 h 71"/>
                  <a:gd name="T52" fmla="*/ 23 w 92"/>
                  <a:gd name="T53" fmla="*/ 49 h 71"/>
                  <a:gd name="T54" fmla="*/ 27 w 92"/>
                  <a:gd name="T55" fmla="*/ 56 h 71"/>
                  <a:gd name="T56" fmla="*/ 24 w 92"/>
                  <a:gd name="T57" fmla="*/ 63 h 71"/>
                  <a:gd name="T58" fmla="*/ 17 w 92"/>
                  <a:gd name="T59" fmla="*/ 71 h 71"/>
                  <a:gd name="T60" fmla="*/ 17 w 92"/>
                  <a:gd name="T61" fmla="*/ 63 h 71"/>
                  <a:gd name="T62" fmla="*/ 13 w 92"/>
                  <a:gd name="T63" fmla="*/ 56 h 71"/>
                  <a:gd name="T64" fmla="*/ 7 w 92"/>
                  <a:gd name="T65" fmla="*/ 49 h 71"/>
                  <a:gd name="T66" fmla="*/ 2 w 92"/>
                  <a:gd name="T67" fmla="*/ 41 h 71"/>
                  <a:gd name="T68" fmla="*/ 10 w 92"/>
                  <a:gd name="T69" fmla="*/ 34 h 71"/>
                  <a:gd name="T70" fmla="*/ 13 w 92"/>
                  <a:gd name="T71" fmla="*/ 23 h 71"/>
                  <a:gd name="T72" fmla="*/ 16 w 92"/>
                  <a:gd name="T73" fmla="*/ 14 h 71"/>
                  <a:gd name="T74" fmla="*/ 13 w 92"/>
                  <a:gd name="T75" fmla="*/ 9 h 7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92"/>
                  <a:gd name="T115" fmla="*/ 0 h 71"/>
                  <a:gd name="T116" fmla="*/ 92 w 92"/>
                  <a:gd name="T117" fmla="*/ 71 h 71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92" h="71">
                    <a:moveTo>
                      <a:pt x="24" y="0"/>
                    </a:moveTo>
                    <a:lnTo>
                      <a:pt x="45" y="2"/>
                    </a:lnTo>
                    <a:lnTo>
                      <a:pt x="67" y="2"/>
                    </a:lnTo>
                    <a:lnTo>
                      <a:pt x="78" y="0"/>
                    </a:lnTo>
                    <a:lnTo>
                      <a:pt x="92" y="6"/>
                    </a:lnTo>
                    <a:lnTo>
                      <a:pt x="84" y="9"/>
                    </a:lnTo>
                    <a:lnTo>
                      <a:pt x="78" y="12"/>
                    </a:lnTo>
                    <a:lnTo>
                      <a:pt x="72" y="13"/>
                    </a:lnTo>
                    <a:lnTo>
                      <a:pt x="71" y="16"/>
                    </a:lnTo>
                    <a:lnTo>
                      <a:pt x="71" y="20"/>
                    </a:lnTo>
                    <a:lnTo>
                      <a:pt x="71" y="21"/>
                    </a:lnTo>
                    <a:lnTo>
                      <a:pt x="66" y="24"/>
                    </a:lnTo>
                    <a:lnTo>
                      <a:pt x="60" y="24"/>
                    </a:lnTo>
                    <a:lnTo>
                      <a:pt x="57" y="24"/>
                    </a:lnTo>
                    <a:lnTo>
                      <a:pt x="52" y="24"/>
                    </a:lnTo>
                    <a:lnTo>
                      <a:pt x="49" y="21"/>
                    </a:lnTo>
                    <a:lnTo>
                      <a:pt x="45" y="17"/>
                    </a:lnTo>
                    <a:lnTo>
                      <a:pt x="41" y="13"/>
                    </a:lnTo>
                    <a:lnTo>
                      <a:pt x="32" y="13"/>
                    </a:lnTo>
                    <a:lnTo>
                      <a:pt x="31" y="13"/>
                    </a:lnTo>
                    <a:lnTo>
                      <a:pt x="27" y="21"/>
                    </a:lnTo>
                    <a:lnTo>
                      <a:pt x="28" y="24"/>
                    </a:lnTo>
                    <a:lnTo>
                      <a:pt x="28" y="28"/>
                    </a:lnTo>
                    <a:lnTo>
                      <a:pt x="31" y="31"/>
                    </a:lnTo>
                    <a:lnTo>
                      <a:pt x="35" y="31"/>
                    </a:lnTo>
                    <a:lnTo>
                      <a:pt x="41" y="27"/>
                    </a:lnTo>
                    <a:lnTo>
                      <a:pt x="45" y="27"/>
                    </a:lnTo>
                    <a:lnTo>
                      <a:pt x="48" y="30"/>
                    </a:lnTo>
                    <a:lnTo>
                      <a:pt x="48" y="31"/>
                    </a:lnTo>
                    <a:lnTo>
                      <a:pt x="46" y="35"/>
                    </a:lnTo>
                    <a:lnTo>
                      <a:pt x="45" y="36"/>
                    </a:lnTo>
                    <a:lnTo>
                      <a:pt x="45" y="39"/>
                    </a:lnTo>
                    <a:lnTo>
                      <a:pt x="45" y="43"/>
                    </a:lnTo>
                    <a:lnTo>
                      <a:pt x="46" y="47"/>
                    </a:lnTo>
                    <a:lnTo>
                      <a:pt x="50" y="50"/>
                    </a:lnTo>
                    <a:lnTo>
                      <a:pt x="52" y="49"/>
                    </a:lnTo>
                    <a:lnTo>
                      <a:pt x="52" y="53"/>
                    </a:lnTo>
                    <a:lnTo>
                      <a:pt x="49" y="57"/>
                    </a:lnTo>
                    <a:lnTo>
                      <a:pt x="48" y="60"/>
                    </a:lnTo>
                    <a:lnTo>
                      <a:pt x="46" y="67"/>
                    </a:lnTo>
                    <a:lnTo>
                      <a:pt x="42" y="68"/>
                    </a:lnTo>
                    <a:lnTo>
                      <a:pt x="39" y="68"/>
                    </a:lnTo>
                    <a:lnTo>
                      <a:pt x="36" y="68"/>
                    </a:lnTo>
                    <a:lnTo>
                      <a:pt x="36" y="63"/>
                    </a:lnTo>
                    <a:lnTo>
                      <a:pt x="35" y="56"/>
                    </a:lnTo>
                    <a:lnTo>
                      <a:pt x="31" y="53"/>
                    </a:lnTo>
                    <a:lnTo>
                      <a:pt x="31" y="50"/>
                    </a:lnTo>
                    <a:lnTo>
                      <a:pt x="31" y="45"/>
                    </a:lnTo>
                    <a:lnTo>
                      <a:pt x="27" y="41"/>
                    </a:lnTo>
                    <a:lnTo>
                      <a:pt x="20" y="45"/>
                    </a:lnTo>
                    <a:lnTo>
                      <a:pt x="17" y="41"/>
                    </a:lnTo>
                    <a:lnTo>
                      <a:pt x="13" y="46"/>
                    </a:lnTo>
                    <a:lnTo>
                      <a:pt x="17" y="49"/>
                    </a:lnTo>
                    <a:lnTo>
                      <a:pt x="23" y="49"/>
                    </a:lnTo>
                    <a:lnTo>
                      <a:pt x="24" y="52"/>
                    </a:lnTo>
                    <a:lnTo>
                      <a:pt x="27" y="56"/>
                    </a:lnTo>
                    <a:lnTo>
                      <a:pt x="27" y="59"/>
                    </a:lnTo>
                    <a:lnTo>
                      <a:pt x="24" y="63"/>
                    </a:lnTo>
                    <a:lnTo>
                      <a:pt x="20" y="70"/>
                    </a:lnTo>
                    <a:lnTo>
                      <a:pt x="17" y="71"/>
                    </a:lnTo>
                    <a:lnTo>
                      <a:pt x="17" y="67"/>
                    </a:lnTo>
                    <a:lnTo>
                      <a:pt x="17" y="63"/>
                    </a:lnTo>
                    <a:lnTo>
                      <a:pt x="18" y="59"/>
                    </a:lnTo>
                    <a:lnTo>
                      <a:pt x="13" y="56"/>
                    </a:lnTo>
                    <a:lnTo>
                      <a:pt x="9" y="53"/>
                    </a:lnTo>
                    <a:lnTo>
                      <a:pt x="7" y="49"/>
                    </a:lnTo>
                    <a:lnTo>
                      <a:pt x="0" y="49"/>
                    </a:lnTo>
                    <a:lnTo>
                      <a:pt x="2" y="41"/>
                    </a:lnTo>
                    <a:lnTo>
                      <a:pt x="7" y="38"/>
                    </a:lnTo>
                    <a:lnTo>
                      <a:pt x="10" y="34"/>
                    </a:lnTo>
                    <a:lnTo>
                      <a:pt x="13" y="28"/>
                    </a:lnTo>
                    <a:lnTo>
                      <a:pt x="13" y="23"/>
                    </a:lnTo>
                    <a:lnTo>
                      <a:pt x="13" y="17"/>
                    </a:lnTo>
                    <a:lnTo>
                      <a:pt x="16" y="14"/>
                    </a:lnTo>
                    <a:lnTo>
                      <a:pt x="17" y="13"/>
                    </a:lnTo>
                    <a:lnTo>
                      <a:pt x="13" y="9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24" name="Freeform 21"/>
              <p:cNvSpPr>
                <a:spLocks/>
              </p:cNvSpPr>
              <p:nvPr/>
            </p:nvSpPr>
            <p:spPr bwMode="auto">
              <a:xfrm>
                <a:off x="3784" y="2224"/>
                <a:ext cx="100" cy="100"/>
              </a:xfrm>
              <a:custGeom>
                <a:avLst/>
                <a:gdLst>
                  <a:gd name="T0" fmla="*/ 0 w 100"/>
                  <a:gd name="T1" fmla="*/ 35 h 100"/>
                  <a:gd name="T2" fmla="*/ 19 w 100"/>
                  <a:gd name="T3" fmla="*/ 18 h 100"/>
                  <a:gd name="T4" fmla="*/ 32 w 100"/>
                  <a:gd name="T5" fmla="*/ 11 h 100"/>
                  <a:gd name="T6" fmla="*/ 36 w 100"/>
                  <a:gd name="T7" fmla="*/ 7 h 100"/>
                  <a:gd name="T8" fmla="*/ 51 w 100"/>
                  <a:gd name="T9" fmla="*/ 0 h 100"/>
                  <a:gd name="T10" fmla="*/ 62 w 100"/>
                  <a:gd name="T11" fmla="*/ 14 h 100"/>
                  <a:gd name="T12" fmla="*/ 69 w 100"/>
                  <a:gd name="T13" fmla="*/ 9 h 100"/>
                  <a:gd name="T14" fmla="*/ 73 w 100"/>
                  <a:gd name="T15" fmla="*/ 6 h 100"/>
                  <a:gd name="T16" fmla="*/ 80 w 100"/>
                  <a:gd name="T17" fmla="*/ 0 h 100"/>
                  <a:gd name="T18" fmla="*/ 86 w 100"/>
                  <a:gd name="T19" fmla="*/ 0 h 100"/>
                  <a:gd name="T20" fmla="*/ 86 w 100"/>
                  <a:gd name="T21" fmla="*/ 7 h 100"/>
                  <a:gd name="T22" fmla="*/ 86 w 100"/>
                  <a:gd name="T23" fmla="*/ 10 h 100"/>
                  <a:gd name="T24" fmla="*/ 83 w 100"/>
                  <a:gd name="T25" fmla="*/ 14 h 100"/>
                  <a:gd name="T26" fmla="*/ 83 w 100"/>
                  <a:gd name="T27" fmla="*/ 18 h 100"/>
                  <a:gd name="T28" fmla="*/ 93 w 100"/>
                  <a:gd name="T29" fmla="*/ 32 h 100"/>
                  <a:gd name="T30" fmla="*/ 95 w 100"/>
                  <a:gd name="T31" fmla="*/ 39 h 100"/>
                  <a:gd name="T32" fmla="*/ 98 w 100"/>
                  <a:gd name="T33" fmla="*/ 39 h 100"/>
                  <a:gd name="T34" fmla="*/ 100 w 100"/>
                  <a:gd name="T35" fmla="*/ 45 h 100"/>
                  <a:gd name="T36" fmla="*/ 95 w 100"/>
                  <a:gd name="T37" fmla="*/ 49 h 100"/>
                  <a:gd name="T38" fmla="*/ 93 w 100"/>
                  <a:gd name="T39" fmla="*/ 46 h 100"/>
                  <a:gd name="T40" fmla="*/ 86 w 100"/>
                  <a:gd name="T41" fmla="*/ 50 h 100"/>
                  <a:gd name="T42" fmla="*/ 86 w 100"/>
                  <a:gd name="T43" fmla="*/ 58 h 100"/>
                  <a:gd name="T44" fmla="*/ 77 w 100"/>
                  <a:gd name="T45" fmla="*/ 64 h 100"/>
                  <a:gd name="T46" fmla="*/ 77 w 100"/>
                  <a:gd name="T47" fmla="*/ 79 h 100"/>
                  <a:gd name="T48" fmla="*/ 77 w 100"/>
                  <a:gd name="T49" fmla="*/ 87 h 100"/>
                  <a:gd name="T50" fmla="*/ 73 w 100"/>
                  <a:gd name="T51" fmla="*/ 92 h 100"/>
                  <a:gd name="T52" fmla="*/ 69 w 100"/>
                  <a:gd name="T53" fmla="*/ 100 h 100"/>
                  <a:gd name="T54" fmla="*/ 65 w 100"/>
                  <a:gd name="T55" fmla="*/ 96 h 100"/>
                  <a:gd name="T56" fmla="*/ 59 w 100"/>
                  <a:gd name="T57" fmla="*/ 94 h 100"/>
                  <a:gd name="T58" fmla="*/ 54 w 100"/>
                  <a:gd name="T59" fmla="*/ 92 h 100"/>
                  <a:gd name="T60" fmla="*/ 48 w 100"/>
                  <a:gd name="T61" fmla="*/ 86 h 100"/>
                  <a:gd name="T62" fmla="*/ 33 w 100"/>
                  <a:gd name="T63" fmla="*/ 86 h 100"/>
                  <a:gd name="T64" fmla="*/ 21 w 100"/>
                  <a:gd name="T65" fmla="*/ 83 h 100"/>
                  <a:gd name="T66" fmla="*/ 12 w 100"/>
                  <a:gd name="T67" fmla="*/ 74 h 100"/>
                  <a:gd name="T68" fmla="*/ 7 w 100"/>
                  <a:gd name="T69" fmla="*/ 68 h 100"/>
                  <a:gd name="T70" fmla="*/ 3 w 100"/>
                  <a:gd name="T71" fmla="*/ 64 h 100"/>
                  <a:gd name="T72" fmla="*/ 3 w 100"/>
                  <a:gd name="T73" fmla="*/ 54 h 100"/>
                  <a:gd name="T74" fmla="*/ 0 w 100"/>
                  <a:gd name="T75" fmla="*/ 35 h 10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00"/>
                  <a:gd name="T115" fmla="*/ 0 h 100"/>
                  <a:gd name="T116" fmla="*/ 100 w 100"/>
                  <a:gd name="T117" fmla="*/ 100 h 10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00" h="100">
                    <a:moveTo>
                      <a:pt x="0" y="35"/>
                    </a:moveTo>
                    <a:lnTo>
                      <a:pt x="19" y="18"/>
                    </a:lnTo>
                    <a:lnTo>
                      <a:pt x="32" y="11"/>
                    </a:lnTo>
                    <a:lnTo>
                      <a:pt x="36" y="7"/>
                    </a:lnTo>
                    <a:lnTo>
                      <a:pt x="51" y="0"/>
                    </a:lnTo>
                    <a:lnTo>
                      <a:pt x="62" y="14"/>
                    </a:lnTo>
                    <a:lnTo>
                      <a:pt x="69" y="9"/>
                    </a:lnTo>
                    <a:lnTo>
                      <a:pt x="73" y="6"/>
                    </a:lnTo>
                    <a:lnTo>
                      <a:pt x="80" y="0"/>
                    </a:lnTo>
                    <a:lnTo>
                      <a:pt x="86" y="0"/>
                    </a:lnTo>
                    <a:lnTo>
                      <a:pt x="86" y="7"/>
                    </a:lnTo>
                    <a:lnTo>
                      <a:pt x="86" y="10"/>
                    </a:lnTo>
                    <a:lnTo>
                      <a:pt x="83" y="14"/>
                    </a:lnTo>
                    <a:lnTo>
                      <a:pt x="83" y="18"/>
                    </a:lnTo>
                    <a:lnTo>
                      <a:pt x="93" y="32"/>
                    </a:lnTo>
                    <a:lnTo>
                      <a:pt x="95" y="39"/>
                    </a:lnTo>
                    <a:lnTo>
                      <a:pt x="98" y="39"/>
                    </a:lnTo>
                    <a:lnTo>
                      <a:pt x="100" y="45"/>
                    </a:lnTo>
                    <a:lnTo>
                      <a:pt x="95" y="49"/>
                    </a:lnTo>
                    <a:lnTo>
                      <a:pt x="93" y="46"/>
                    </a:lnTo>
                    <a:lnTo>
                      <a:pt x="86" y="50"/>
                    </a:lnTo>
                    <a:lnTo>
                      <a:pt x="86" y="58"/>
                    </a:lnTo>
                    <a:lnTo>
                      <a:pt x="77" y="64"/>
                    </a:lnTo>
                    <a:lnTo>
                      <a:pt x="77" y="79"/>
                    </a:lnTo>
                    <a:lnTo>
                      <a:pt x="77" y="87"/>
                    </a:lnTo>
                    <a:lnTo>
                      <a:pt x="73" y="92"/>
                    </a:lnTo>
                    <a:lnTo>
                      <a:pt x="69" y="100"/>
                    </a:lnTo>
                    <a:lnTo>
                      <a:pt x="65" y="96"/>
                    </a:lnTo>
                    <a:lnTo>
                      <a:pt x="59" y="94"/>
                    </a:lnTo>
                    <a:lnTo>
                      <a:pt x="54" y="92"/>
                    </a:lnTo>
                    <a:lnTo>
                      <a:pt x="48" y="86"/>
                    </a:lnTo>
                    <a:lnTo>
                      <a:pt x="33" y="86"/>
                    </a:lnTo>
                    <a:lnTo>
                      <a:pt x="21" y="83"/>
                    </a:lnTo>
                    <a:lnTo>
                      <a:pt x="12" y="74"/>
                    </a:lnTo>
                    <a:lnTo>
                      <a:pt x="7" y="68"/>
                    </a:lnTo>
                    <a:lnTo>
                      <a:pt x="3" y="64"/>
                    </a:lnTo>
                    <a:lnTo>
                      <a:pt x="3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25" name="Freeform 22"/>
              <p:cNvSpPr>
                <a:spLocks/>
              </p:cNvSpPr>
              <p:nvPr/>
            </p:nvSpPr>
            <p:spPr bwMode="auto">
              <a:xfrm>
                <a:off x="3999" y="2281"/>
                <a:ext cx="193" cy="91"/>
              </a:xfrm>
              <a:custGeom>
                <a:avLst/>
                <a:gdLst>
                  <a:gd name="T0" fmla="*/ 18 w 193"/>
                  <a:gd name="T1" fmla="*/ 0 h 91"/>
                  <a:gd name="T2" fmla="*/ 37 w 193"/>
                  <a:gd name="T3" fmla="*/ 14 h 91"/>
                  <a:gd name="T4" fmla="*/ 40 w 193"/>
                  <a:gd name="T5" fmla="*/ 22 h 91"/>
                  <a:gd name="T6" fmla="*/ 52 w 193"/>
                  <a:gd name="T7" fmla="*/ 17 h 91"/>
                  <a:gd name="T8" fmla="*/ 59 w 193"/>
                  <a:gd name="T9" fmla="*/ 21 h 91"/>
                  <a:gd name="T10" fmla="*/ 66 w 193"/>
                  <a:gd name="T11" fmla="*/ 14 h 91"/>
                  <a:gd name="T12" fmla="*/ 78 w 193"/>
                  <a:gd name="T13" fmla="*/ 11 h 91"/>
                  <a:gd name="T14" fmla="*/ 103 w 193"/>
                  <a:gd name="T15" fmla="*/ 17 h 91"/>
                  <a:gd name="T16" fmla="*/ 117 w 193"/>
                  <a:gd name="T17" fmla="*/ 25 h 91"/>
                  <a:gd name="T18" fmla="*/ 130 w 193"/>
                  <a:gd name="T19" fmla="*/ 30 h 91"/>
                  <a:gd name="T20" fmla="*/ 150 w 193"/>
                  <a:gd name="T21" fmla="*/ 43 h 91"/>
                  <a:gd name="T22" fmla="*/ 152 w 193"/>
                  <a:gd name="T23" fmla="*/ 50 h 91"/>
                  <a:gd name="T24" fmla="*/ 162 w 193"/>
                  <a:gd name="T25" fmla="*/ 54 h 91"/>
                  <a:gd name="T26" fmla="*/ 170 w 193"/>
                  <a:gd name="T27" fmla="*/ 57 h 91"/>
                  <a:gd name="T28" fmla="*/ 180 w 193"/>
                  <a:gd name="T29" fmla="*/ 68 h 91"/>
                  <a:gd name="T30" fmla="*/ 185 w 193"/>
                  <a:gd name="T31" fmla="*/ 75 h 91"/>
                  <a:gd name="T32" fmla="*/ 185 w 193"/>
                  <a:gd name="T33" fmla="*/ 91 h 91"/>
                  <a:gd name="T34" fmla="*/ 178 w 193"/>
                  <a:gd name="T35" fmla="*/ 91 h 91"/>
                  <a:gd name="T36" fmla="*/ 173 w 193"/>
                  <a:gd name="T37" fmla="*/ 87 h 91"/>
                  <a:gd name="T38" fmla="*/ 152 w 193"/>
                  <a:gd name="T39" fmla="*/ 71 h 91"/>
                  <a:gd name="T40" fmla="*/ 132 w 193"/>
                  <a:gd name="T41" fmla="*/ 71 h 91"/>
                  <a:gd name="T42" fmla="*/ 126 w 193"/>
                  <a:gd name="T43" fmla="*/ 76 h 91"/>
                  <a:gd name="T44" fmla="*/ 123 w 193"/>
                  <a:gd name="T45" fmla="*/ 80 h 91"/>
                  <a:gd name="T46" fmla="*/ 108 w 193"/>
                  <a:gd name="T47" fmla="*/ 83 h 91"/>
                  <a:gd name="T48" fmla="*/ 96 w 193"/>
                  <a:gd name="T49" fmla="*/ 82 h 91"/>
                  <a:gd name="T50" fmla="*/ 88 w 193"/>
                  <a:gd name="T51" fmla="*/ 82 h 91"/>
                  <a:gd name="T52" fmla="*/ 77 w 193"/>
                  <a:gd name="T53" fmla="*/ 61 h 91"/>
                  <a:gd name="T54" fmla="*/ 63 w 193"/>
                  <a:gd name="T55" fmla="*/ 43 h 91"/>
                  <a:gd name="T56" fmla="*/ 45 w 193"/>
                  <a:gd name="T57" fmla="*/ 36 h 91"/>
                  <a:gd name="T58" fmla="*/ 29 w 193"/>
                  <a:gd name="T59" fmla="*/ 35 h 91"/>
                  <a:gd name="T60" fmla="*/ 12 w 193"/>
                  <a:gd name="T61" fmla="*/ 29 h 91"/>
                  <a:gd name="T62" fmla="*/ 13 w 193"/>
                  <a:gd name="T63" fmla="*/ 10 h 9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93"/>
                  <a:gd name="T97" fmla="*/ 0 h 91"/>
                  <a:gd name="T98" fmla="*/ 193 w 193"/>
                  <a:gd name="T99" fmla="*/ 91 h 91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93" h="91">
                    <a:moveTo>
                      <a:pt x="0" y="0"/>
                    </a:moveTo>
                    <a:lnTo>
                      <a:pt x="18" y="0"/>
                    </a:lnTo>
                    <a:lnTo>
                      <a:pt x="31" y="1"/>
                    </a:lnTo>
                    <a:lnTo>
                      <a:pt x="37" y="14"/>
                    </a:lnTo>
                    <a:lnTo>
                      <a:pt x="38" y="19"/>
                    </a:lnTo>
                    <a:lnTo>
                      <a:pt x="40" y="22"/>
                    </a:lnTo>
                    <a:lnTo>
                      <a:pt x="45" y="17"/>
                    </a:lnTo>
                    <a:lnTo>
                      <a:pt x="52" y="17"/>
                    </a:lnTo>
                    <a:lnTo>
                      <a:pt x="58" y="22"/>
                    </a:lnTo>
                    <a:lnTo>
                      <a:pt x="59" y="21"/>
                    </a:lnTo>
                    <a:lnTo>
                      <a:pt x="65" y="14"/>
                    </a:lnTo>
                    <a:lnTo>
                      <a:pt x="66" y="14"/>
                    </a:lnTo>
                    <a:lnTo>
                      <a:pt x="72" y="11"/>
                    </a:lnTo>
                    <a:lnTo>
                      <a:pt x="78" y="11"/>
                    </a:lnTo>
                    <a:lnTo>
                      <a:pt x="94" y="17"/>
                    </a:lnTo>
                    <a:lnTo>
                      <a:pt x="103" y="17"/>
                    </a:lnTo>
                    <a:lnTo>
                      <a:pt x="110" y="25"/>
                    </a:lnTo>
                    <a:lnTo>
                      <a:pt x="117" y="25"/>
                    </a:lnTo>
                    <a:lnTo>
                      <a:pt x="124" y="29"/>
                    </a:lnTo>
                    <a:lnTo>
                      <a:pt x="130" y="30"/>
                    </a:lnTo>
                    <a:lnTo>
                      <a:pt x="144" y="35"/>
                    </a:lnTo>
                    <a:lnTo>
                      <a:pt x="150" y="43"/>
                    </a:lnTo>
                    <a:lnTo>
                      <a:pt x="153" y="47"/>
                    </a:lnTo>
                    <a:lnTo>
                      <a:pt x="152" y="50"/>
                    </a:lnTo>
                    <a:lnTo>
                      <a:pt x="157" y="53"/>
                    </a:lnTo>
                    <a:lnTo>
                      <a:pt x="162" y="54"/>
                    </a:lnTo>
                    <a:lnTo>
                      <a:pt x="164" y="55"/>
                    </a:lnTo>
                    <a:lnTo>
                      <a:pt x="170" y="57"/>
                    </a:lnTo>
                    <a:lnTo>
                      <a:pt x="180" y="64"/>
                    </a:lnTo>
                    <a:lnTo>
                      <a:pt x="180" y="68"/>
                    </a:lnTo>
                    <a:lnTo>
                      <a:pt x="184" y="72"/>
                    </a:lnTo>
                    <a:lnTo>
                      <a:pt x="185" y="75"/>
                    </a:lnTo>
                    <a:lnTo>
                      <a:pt x="193" y="82"/>
                    </a:lnTo>
                    <a:lnTo>
                      <a:pt x="185" y="91"/>
                    </a:lnTo>
                    <a:lnTo>
                      <a:pt x="184" y="91"/>
                    </a:lnTo>
                    <a:lnTo>
                      <a:pt x="178" y="91"/>
                    </a:lnTo>
                    <a:lnTo>
                      <a:pt x="175" y="87"/>
                    </a:lnTo>
                    <a:lnTo>
                      <a:pt x="173" y="87"/>
                    </a:lnTo>
                    <a:lnTo>
                      <a:pt x="167" y="87"/>
                    </a:lnTo>
                    <a:lnTo>
                      <a:pt x="152" y="71"/>
                    </a:lnTo>
                    <a:lnTo>
                      <a:pt x="142" y="72"/>
                    </a:lnTo>
                    <a:lnTo>
                      <a:pt x="132" y="71"/>
                    </a:lnTo>
                    <a:lnTo>
                      <a:pt x="130" y="73"/>
                    </a:lnTo>
                    <a:lnTo>
                      <a:pt x="126" y="76"/>
                    </a:lnTo>
                    <a:lnTo>
                      <a:pt x="126" y="75"/>
                    </a:lnTo>
                    <a:lnTo>
                      <a:pt x="123" y="80"/>
                    </a:lnTo>
                    <a:lnTo>
                      <a:pt x="114" y="87"/>
                    </a:lnTo>
                    <a:lnTo>
                      <a:pt x="108" y="83"/>
                    </a:lnTo>
                    <a:lnTo>
                      <a:pt x="103" y="82"/>
                    </a:lnTo>
                    <a:lnTo>
                      <a:pt x="96" y="82"/>
                    </a:lnTo>
                    <a:lnTo>
                      <a:pt x="92" y="80"/>
                    </a:lnTo>
                    <a:lnTo>
                      <a:pt x="88" y="82"/>
                    </a:lnTo>
                    <a:lnTo>
                      <a:pt x="84" y="71"/>
                    </a:lnTo>
                    <a:lnTo>
                      <a:pt x="77" y="61"/>
                    </a:lnTo>
                    <a:lnTo>
                      <a:pt x="67" y="50"/>
                    </a:lnTo>
                    <a:lnTo>
                      <a:pt x="63" y="43"/>
                    </a:lnTo>
                    <a:lnTo>
                      <a:pt x="58" y="36"/>
                    </a:lnTo>
                    <a:lnTo>
                      <a:pt x="45" y="36"/>
                    </a:lnTo>
                    <a:lnTo>
                      <a:pt x="36" y="39"/>
                    </a:lnTo>
                    <a:lnTo>
                      <a:pt x="29" y="35"/>
                    </a:lnTo>
                    <a:lnTo>
                      <a:pt x="18" y="32"/>
                    </a:lnTo>
                    <a:lnTo>
                      <a:pt x="12" y="29"/>
                    </a:lnTo>
                    <a:lnTo>
                      <a:pt x="12" y="15"/>
                    </a:lnTo>
                    <a:lnTo>
                      <a:pt x="13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26" name="Freeform 23"/>
              <p:cNvSpPr>
                <a:spLocks/>
              </p:cNvSpPr>
              <p:nvPr/>
            </p:nvSpPr>
            <p:spPr bwMode="auto">
              <a:xfrm>
                <a:off x="3640" y="2216"/>
                <a:ext cx="118" cy="119"/>
              </a:xfrm>
              <a:custGeom>
                <a:avLst/>
                <a:gdLst>
                  <a:gd name="T0" fmla="*/ 0 w 118"/>
                  <a:gd name="T1" fmla="*/ 4 h 119"/>
                  <a:gd name="T2" fmla="*/ 12 w 118"/>
                  <a:gd name="T3" fmla="*/ 0 h 119"/>
                  <a:gd name="T4" fmla="*/ 26 w 118"/>
                  <a:gd name="T5" fmla="*/ 4 h 119"/>
                  <a:gd name="T6" fmla="*/ 28 w 118"/>
                  <a:gd name="T7" fmla="*/ 10 h 119"/>
                  <a:gd name="T8" fmla="*/ 28 w 118"/>
                  <a:gd name="T9" fmla="*/ 14 h 119"/>
                  <a:gd name="T10" fmla="*/ 33 w 118"/>
                  <a:gd name="T11" fmla="*/ 15 h 119"/>
                  <a:gd name="T12" fmla="*/ 33 w 118"/>
                  <a:gd name="T13" fmla="*/ 17 h 119"/>
                  <a:gd name="T14" fmla="*/ 36 w 118"/>
                  <a:gd name="T15" fmla="*/ 18 h 119"/>
                  <a:gd name="T16" fmla="*/ 36 w 118"/>
                  <a:gd name="T17" fmla="*/ 22 h 119"/>
                  <a:gd name="T18" fmla="*/ 48 w 118"/>
                  <a:gd name="T19" fmla="*/ 33 h 119"/>
                  <a:gd name="T20" fmla="*/ 51 w 118"/>
                  <a:gd name="T21" fmla="*/ 33 h 119"/>
                  <a:gd name="T22" fmla="*/ 54 w 118"/>
                  <a:gd name="T23" fmla="*/ 37 h 119"/>
                  <a:gd name="T24" fmla="*/ 57 w 118"/>
                  <a:gd name="T25" fmla="*/ 41 h 119"/>
                  <a:gd name="T26" fmla="*/ 59 w 118"/>
                  <a:gd name="T27" fmla="*/ 41 h 119"/>
                  <a:gd name="T28" fmla="*/ 68 w 118"/>
                  <a:gd name="T29" fmla="*/ 46 h 119"/>
                  <a:gd name="T30" fmla="*/ 87 w 118"/>
                  <a:gd name="T31" fmla="*/ 47 h 119"/>
                  <a:gd name="T32" fmla="*/ 89 w 118"/>
                  <a:gd name="T33" fmla="*/ 62 h 119"/>
                  <a:gd name="T34" fmla="*/ 91 w 118"/>
                  <a:gd name="T35" fmla="*/ 65 h 119"/>
                  <a:gd name="T36" fmla="*/ 90 w 118"/>
                  <a:gd name="T37" fmla="*/ 71 h 119"/>
                  <a:gd name="T38" fmla="*/ 101 w 118"/>
                  <a:gd name="T39" fmla="*/ 77 h 119"/>
                  <a:gd name="T40" fmla="*/ 112 w 118"/>
                  <a:gd name="T41" fmla="*/ 80 h 119"/>
                  <a:gd name="T42" fmla="*/ 112 w 118"/>
                  <a:gd name="T43" fmla="*/ 104 h 119"/>
                  <a:gd name="T44" fmla="*/ 118 w 118"/>
                  <a:gd name="T45" fmla="*/ 116 h 119"/>
                  <a:gd name="T46" fmla="*/ 113 w 118"/>
                  <a:gd name="T47" fmla="*/ 118 h 119"/>
                  <a:gd name="T48" fmla="*/ 108 w 118"/>
                  <a:gd name="T49" fmla="*/ 119 h 119"/>
                  <a:gd name="T50" fmla="*/ 107 w 118"/>
                  <a:gd name="T51" fmla="*/ 112 h 119"/>
                  <a:gd name="T52" fmla="*/ 94 w 118"/>
                  <a:gd name="T53" fmla="*/ 119 h 119"/>
                  <a:gd name="T54" fmla="*/ 89 w 118"/>
                  <a:gd name="T55" fmla="*/ 108 h 119"/>
                  <a:gd name="T56" fmla="*/ 84 w 118"/>
                  <a:gd name="T57" fmla="*/ 98 h 119"/>
                  <a:gd name="T58" fmla="*/ 71 w 118"/>
                  <a:gd name="T59" fmla="*/ 87 h 119"/>
                  <a:gd name="T60" fmla="*/ 66 w 118"/>
                  <a:gd name="T61" fmla="*/ 87 h 119"/>
                  <a:gd name="T62" fmla="*/ 54 w 118"/>
                  <a:gd name="T63" fmla="*/ 79 h 119"/>
                  <a:gd name="T64" fmla="*/ 53 w 118"/>
                  <a:gd name="T65" fmla="*/ 73 h 119"/>
                  <a:gd name="T66" fmla="*/ 53 w 118"/>
                  <a:gd name="T67" fmla="*/ 69 h 119"/>
                  <a:gd name="T68" fmla="*/ 44 w 118"/>
                  <a:gd name="T69" fmla="*/ 51 h 119"/>
                  <a:gd name="T70" fmla="*/ 39 w 118"/>
                  <a:gd name="T71" fmla="*/ 41 h 119"/>
                  <a:gd name="T72" fmla="*/ 26 w 118"/>
                  <a:gd name="T73" fmla="*/ 32 h 119"/>
                  <a:gd name="T74" fmla="*/ 11 w 118"/>
                  <a:gd name="T75" fmla="*/ 17 h 119"/>
                  <a:gd name="T76" fmla="*/ 0 w 118"/>
                  <a:gd name="T77" fmla="*/ 4 h 11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18"/>
                  <a:gd name="T118" fmla="*/ 0 h 119"/>
                  <a:gd name="T119" fmla="*/ 118 w 118"/>
                  <a:gd name="T120" fmla="*/ 119 h 119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18" h="119">
                    <a:moveTo>
                      <a:pt x="0" y="4"/>
                    </a:moveTo>
                    <a:lnTo>
                      <a:pt x="12" y="0"/>
                    </a:lnTo>
                    <a:lnTo>
                      <a:pt x="26" y="4"/>
                    </a:lnTo>
                    <a:lnTo>
                      <a:pt x="28" y="10"/>
                    </a:lnTo>
                    <a:lnTo>
                      <a:pt x="28" y="14"/>
                    </a:lnTo>
                    <a:lnTo>
                      <a:pt x="33" y="15"/>
                    </a:lnTo>
                    <a:lnTo>
                      <a:pt x="33" y="17"/>
                    </a:lnTo>
                    <a:lnTo>
                      <a:pt x="36" y="18"/>
                    </a:lnTo>
                    <a:lnTo>
                      <a:pt x="36" y="22"/>
                    </a:lnTo>
                    <a:lnTo>
                      <a:pt x="48" y="33"/>
                    </a:lnTo>
                    <a:lnTo>
                      <a:pt x="51" y="33"/>
                    </a:lnTo>
                    <a:lnTo>
                      <a:pt x="54" y="37"/>
                    </a:lnTo>
                    <a:lnTo>
                      <a:pt x="57" y="41"/>
                    </a:lnTo>
                    <a:lnTo>
                      <a:pt x="59" y="41"/>
                    </a:lnTo>
                    <a:lnTo>
                      <a:pt x="68" y="46"/>
                    </a:lnTo>
                    <a:lnTo>
                      <a:pt x="87" y="47"/>
                    </a:lnTo>
                    <a:lnTo>
                      <a:pt x="89" y="62"/>
                    </a:lnTo>
                    <a:lnTo>
                      <a:pt x="91" y="65"/>
                    </a:lnTo>
                    <a:lnTo>
                      <a:pt x="90" y="71"/>
                    </a:lnTo>
                    <a:lnTo>
                      <a:pt x="101" y="77"/>
                    </a:lnTo>
                    <a:lnTo>
                      <a:pt x="112" y="80"/>
                    </a:lnTo>
                    <a:lnTo>
                      <a:pt x="112" y="104"/>
                    </a:lnTo>
                    <a:lnTo>
                      <a:pt x="118" y="116"/>
                    </a:lnTo>
                    <a:lnTo>
                      <a:pt x="113" y="118"/>
                    </a:lnTo>
                    <a:lnTo>
                      <a:pt x="108" y="119"/>
                    </a:lnTo>
                    <a:lnTo>
                      <a:pt x="107" y="112"/>
                    </a:lnTo>
                    <a:lnTo>
                      <a:pt x="94" y="119"/>
                    </a:lnTo>
                    <a:lnTo>
                      <a:pt x="89" y="108"/>
                    </a:lnTo>
                    <a:lnTo>
                      <a:pt x="84" y="98"/>
                    </a:lnTo>
                    <a:lnTo>
                      <a:pt x="71" y="87"/>
                    </a:lnTo>
                    <a:lnTo>
                      <a:pt x="66" y="87"/>
                    </a:lnTo>
                    <a:lnTo>
                      <a:pt x="54" y="79"/>
                    </a:lnTo>
                    <a:lnTo>
                      <a:pt x="53" y="73"/>
                    </a:lnTo>
                    <a:lnTo>
                      <a:pt x="53" y="69"/>
                    </a:lnTo>
                    <a:lnTo>
                      <a:pt x="44" y="51"/>
                    </a:lnTo>
                    <a:lnTo>
                      <a:pt x="39" y="41"/>
                    </a:lnTo>
                    <a:lnTo>
                      <a:pt x="26" y="32"/>
                    </a:lnTo>
                    <a:lnTo>
                      <a:pt x="11" y="17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27" name="Freeform 24"/>
              <p:cNvSpPr>
                <a:spLocks/>
              </p:cNvSpPr>
              <p:nvPr/>
            </p:nvSpPr>
            <p:spPr bwMode="auto">
              <a:xfrm>
                <a:off x="3848" y="2086"/>
                <a:ext cx="115" cy="134"/>
              </a:xfrm>
              <a:custGeom>
                <a:avLst/>
                <a:gdLst>
                  <a:gd name="T0" fmla="*/ 8 w 115"/>
                  <a:gd name="T1" fmla="*/ 0 h 134"/>
                  <a:gd name="T2" fmla="*/ 19 w 115"/>
                  <a:gd name="T3" fmla="*/ 0 h 134"/>
                  <a:gd name="T4" fmla="*/ 29 w 115"/>
                  <a:gd name="T5" fmla="*/ 14 h 134"/>
                  <a:gd name="T6" fmla="*/ 26 w 115"/>
                  <a:gd name="T7" fmla="*/ 27 h 134"/>
                  <a:gd name="T8" fmla="*/ 33 w 115"/>
                  <a:gd name="T9" fmla="*/ 32 h 134"/>
                  <a:gd name="T10" fmla="*/ 36 w 115"/>
                  <a:gd name="T11" fmla="*/ 40 h 134"/>
                  <a:gd name="T12" fmla="*/ 44 w 115"/>
                  <a:gd name="T13" fmla="*/ 44 h 134"/>
                  <a:gd name="T14" fmla="*/ 52 w 115"/>
                  <a:gd name="T15" fmla="*/ 45 h 134"/>
                  <a:gd name="T16" fmla="*/ 66 w 115"/>
                  <a:gd name="T17" fmla="*/ 52 h 134"/>
                  <a:gd name="T18" fmla="*/ 74 w 115"/>
                  <a:gd name="T19" fmla="*/ 61 h 134"/>
                  <a:gd name="T20" fmla="*/ 76 w 115"/>
                  <a:gd name="T21" fmla="*/ 61 h 134"/>
                  <a:gd name="T22" fmla="*/ 87 w 115"/>
                  <a:gd name="T23" fmla="*/ 66 h 134"/>
                  <a:gd name="T24" fmla="*/ 87 w 115"/>
                  <a:gd name="T25" fmla="*/ 83 h 134"/>
                  <a:gd name="T26" fmla="*/ 91 w 115"/>
                  <a:gd name="T27" fmla="*/ 91 h 134"/>
                  <a:gd name="T28" fmla="*/ 94 w 115"/>
                  <a:gd name="T29" fmla="*/ 95 h 134"/>
                  <a:gd name="T30" fmla="*/ 98 w 115"/>
                  <a:gd name="T31" fmla="*/ 99 h 134"/>
                  <a:gd name="T32" fmla="*/ 102 w 115"/>
                  <a:gd name="T33" fmla="*/ 105 h 134"/>
                  <a:gd name="T34" fmla="*/ 103 w 115"/>
                  <a:gd name="T35" fmla="*/ 111 h 134"/>
                  <a:gd name="T36" fmla="*/ 115 w 115"/>
                  <a:gd name="T37" fmla="*/ 116 h 134"/>
                  <a:gd name="T38" fmla="*/ 113 w 115"/>
                  <a:gd name="T39" fmla="*/ 123 h 134"/>
                  <a:gd name="T40" fmla="*/ 103 w 115"/>
                  <a:gd name="T41" fmla="*/ 124 h 134"/>
                  <a:gd name="T42" fmla="*/ 99 w 115"/>
                  <a:gd name="T43" fmla="*/ 120 h 134"/>
                  <a:gd name="T44" fmla="*/ 94 w 115"/>
                  <a:gd name="T45" fmla="*/ 120 h 134"/>
                  <a:gd name="T46" fmla="*/ 94 w 115"/>
                  <a:gd name="T47" fmla="*/ 134 h 134"/>
                  <a:gd name="T48" fmla="*/ 88 w 115"/>
                  <a:gd name="T49" fmla="*/ 134 h 134"/>
                  <a:gd name="T50" fmla="*/ 81 w 115"/>
                  <a:gd name="T51" fmla="*/ 127 h 134"/>
                  <a:gd name="T52" fmla="*/ 77 w 115"/>
                  <a:gd name="T53" fmla="*/ 123 h 134"/>
                  <a:gd name="T54" fmla="*/ 77 w 115"/>
                  <a:gd name="T55" fmla="*/ 116 h 134"/>
                  <a:gd name="T56" fmla="*/ 69 w 115"/>
                  <a:gd name="T57" fmla="*/ 116 h 134"/>
                  <a:gd name="T58" fmla="*/ 65 w 115"/>
                  <a:gd name="T59" fmla="*/ 123 h 134"/>
                  <a:gd name="T60" fmla="*/ 62 w 115"/>
                  <a:gd name="T61" fmla="*/ 116 h 134"/>
                  <a:gd name="T62" fmla="*/ 59 w 115"/>
                  <a:gd name="T63" fmla="*/ 108 h 134"/>
                  <a:gd name="T64" fmla="*/ 72 w 115"/>
                  <a:gd name="T65" fmla="*/ 105 h 134"/>
                  <a:gd name="T66" fmla="*/ 79 w 115"/>
                  <a:gd name="T67" fmla="*/ 106 h 134"/>
                  <a:gd name="T68" fmla="*/ 79 w 115"/>
                  <a:gd name="T69" fmla="*/ 93 h 134"/>
                  <a:gd name="T70" fmla="*/ 73 w 115"/>
                  <a:gd name="T71" fmla="*/ 90 h 134"/>
                  <a:gd name="T72" fmla="*/ 69 w 115"/>
                  <a:gd name="T73" fmla="*/ 79 h 134"/>
                  <a:gd name="T74" fmla="*/ 66 w 115"/>
                  <a:gd name="T75" fmla="*/ 65 h 134"/>
                  <a:gd name="T76" fmla="*/ 54 w 115"/>
                  <a:gd name="T77" fmla="*/ 62 h 134"/>
                  <a:gd name="T78" fmla="*/ 48 w 115"/>
                  <a:gd name="T79" fmla="*/ 55 h 134"/>
                  <a:gd name="T80" fmla="*/ 40 w 115"/>
                  <a:gd name="T81" fmla="*/ 52 h 134"/>
                  <a:gd name="T82" fmla="*/ 44 w 115"/>
                  <a:gd name="T83" fmla="*/ 63 h 134"/>
                  <a:gd name="T84" fmla="*/ 33 w 115"/>
                  <a:gd name="T85" fmla="*/ 69 h 134"/>
                  <a:gd name="T86" fmla="*/ 26 w 115"/>
                  <a:gd name="T87" fmla="*/ 57 h 134"/>
                  <a:gd name="T88" fmla="*/ 22 w 115"/>
                  <a:gd name="T89" fmla="*/ 52 h 134"/>
                  <a:gd name="T90" fmla="*/ 22 w 115"/>
                  <a:gd name="T91" fmla="*/ 45 h 134"/>
                  <a:gd name="T92" fmla="*/ 13 w 115"/>
                  <a:gd name="T93" fmla="*/ 36 h 134"/>
                  <a:gd name="T94" fmla="*/ 4 w 115"/>
                  <a:gd name="T95" fmla="*/ 32 h 134"/>
                  <a:gd name="T96" fmla="*/ 0 w 115"/>
                  <a:gd name="T97" fmla="*/ 26 h 134"/>
                  <a:gd name="T98" fmla="*/ 2 w 115"/>
                  <a:gd name="T99" fmla="*/ 21 h 134"/>
                  <a:gd name="T100" fmla="*/ 9 w 115"/>
                  <a:gd name="T101" fmla="*/ 25 h 134"/>
                  <a:gd name="T102" fmla="*/ 11 w 115"/>
                  <a:gd name="T103" fmla="*/ 18 h 134"/>
                  <a:gd name="T104" fmla="*/ 9 w 115"/>
                  <a:gd name="T105" fmla="*/ 11 h 134"/>
                  <a:gd name="T106" fmla="*/ 8 w 115"/>
                  <a:gd name="T107" fmla="*/ 0 h 134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15"/>
                  <a:gd name="T163" fmla="*/ 0 h 134"/>
                  <a:gd name="T164" fmla="*/ 115 w 115"/>
                  <a:gd name="T165" fmla="*/ 134 h 134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15" h="134">
                    <a:moveTo>
                      <a:pt x="8" y="0"/>
                    </a:moveTo>
                    <a:lnTo>
                      <a:pt x="19" y="0"/>
                    </a:lnTo>
                    <a:lnTo>
                      <a:pt x="29" y="14"/>
                    </a:lnTo>
                    <a:lnTo>
                      <a:pt x="26" y="27"/>
                    </a:lnTo>
                    <a:lnTo>
                      <a:pt x="33" y="32"/>
                    </a:lnTo>
                    <a:lnTo>
                      <a:pt x="36" y="40"/>
                    </a:lnTo>
                    <a:lnTo>
                      <a:pt x="44" y="44"/>
                    </a:lnTo>
                    <a:lnTo>
                      <a:pt x="52" y="45"/>
                    </a:lnTo>
                    <a:lnTo>
                      <a:pt x="66" y="52"/>
                    </a:lnTo>
                    <a:lnTo>
                      <a:pt x="74" y="61"/>
                    </a:lnTo>
                    <a:lnTo>
                      <a:pt x="76" y="61"/>
                    </a:lnTo>
                    <a:lnTo>
                      <a:pt x="87" y="66"/>
                    </a:lnTo>
                    <a:lnTo>
                      <a:pt x="87" y="83"/>
                    </a:lnTo>
                    <a:lnTo>
                      <a:pt x="91" y="91"/>
                    </a:lnTo>
                    <a:lnTo>
                      <a:pt x="94" y="95"/>
                    </a:lnTo>
                    <a:lnTo>
                      <a:pt x="98" y="99"/>
                    </a:lnTo>
                    <a:lnTo>
                      <a:pt x="102" y="105"/>
                    </a:lnTo>
                    <a:lnTo>
                      <a:pt x="103" y="111"/>
                    </a:lnTo>
                    <a:lnTo>
                      <a:pt x="115" y="116"/>
                    </a:lnTo>
                    <a:lnTo>
                      <a:pt x="113" y="123"/>
                    </a:lnTo>
                    <a:lnTo>
                      <a:pt x="103" y="124"/>
                    </a:lnTo>
                    <a:lnTo>
                      <a:pt x="99" y="120"/>
                    </a:lnTo>
                    <a:lnTo>
                      <a:pt x="94" y="120"/>
                    </a:lnTo>
                    <a:lnTo>
                      <a:pt x="94" y="134"/>
                    </a:lnTo>
                    <a:lnTo>
                      <a:pt x="88" y="134"/>
                    </a:lnTo>
                    <a:lnTo>
                      <a:pt x="81" y="127"/>
                    </a:lnTo>
                    <a:lnTo>
                      <a:pt x="77" y="123"/>
                    </a:lnTo>
                    <a:lnTo>
                      <a:pt x="77" y="116"/>
                    </a:lnTo>
                    <a:lnTo>
                      <a:pt x="69" y="116"/>
                    </a:lnTo>
                    <a:lnTo>
                      <a:pt x="65" y="123"/>
                    </a:lnTo>
                    <a:lnTo>
                      <a:pt x="62" y="116"/>
                    </a:lnTo>
                    <a:lnTo>
                      <a:pt x="59" y="108"/>
                    </a:lnTo>
                    <a:lnTo>
                      <a:pt x="72" y="105"/>
                    </a:lnTo>
                    <a:lnTo>
                      <a:pt x="79" y="106"/>
                    </a:lnTo>
                    <a:lnTo>
                      <a:pt x="79" y="93"/>
                    </a:lnTo>
                    <a:lnTo>
                      <a:pt x="73" y="90"/>
                    </a:lnTo>
                    <a:lnTo>
                      <a:pt x="69" y="79"/>
                    </a:lnTo>
                    <a:lnTo>
                      <a:pt x="66" y="65"/>
                    </a:lnTo>
                    <a:lnTo>
                      <a:pt x="54" y="62"/>
                    </a:lnTo>
                    <a:lnTo>
                      <a:pt x="48" y="55"/>
                    </a:lnTo>
                    <a:lnTo>
                      <a:pt x="40" y="52"/>
                    </a:lnTo>
                    <a:lnTo>
                      <a:pt x="44" y="63"/>
                    </a:lnTo>
                    <a:lnTo>
                      <a:pt x="33" y="69"/>
                    </a:lnTo>
                    <a:lnTo>
                      <a:pt x="26" y="57"/>
                    </a:lnTo>
                    <a:lnTo>
                      <a:pt x="22" y="52"/>
                    </a:lnTo>
                    <a:lnTo>
                      <a:pt x="22" y="45"/>
                    </a:lnTo>
                    <a:lnTo>
                      <a:pt x="13" y="36"/>
                    </a:lnTo>
                    <a:lnTo>
                      <a:pt x="4" y="32"/>
                    </a:lnTo>
                    <a:lnTo>
                      <a:pt x="0" y="26"/>
                    </a:lnTo>
                    <a:lnTo>
                      <a:pt x="2" y="21"/>
                    </a:lnTo>
                    <a:lnTo>
                      <a:pt x="9" y="25"/>
                    </a:lnTo>
                    <a:lnTo>
                      <a:pt x="11" y="18"/>
                    </a:lnTo>
                    <a:lnTo>
                      <a:pt x="9" y="1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28" name="Freeform 25"/>
              <p:cNvSpPr>
                <a:spLocks/>
              </p:cNvSpPr>
              <p:nvPr/>
            </p:nvSpPr>
            <p:spPr bwMode="auto">
              <a:xfrm>
                <a:off x="3823" y="1861"/>
                <a:ext cx="83" cy="112"/>
              </a:xfrm>
              <a:custGeom>
                <a:avLst/>
                <a:gdLst>
                  <a:gd name="T0" fmla="*/ 18 w 83"/>
                  <a:gd name="T1" fmla="*/ 0 h 112"/>
                  <a:gd name="T2" fmla="*/ 33 w 83"/>
                  <a:gd name="T3" fmla="*/ 6 h 112"/>
                  <a:gd name="T4" fmla="*/ 44 w 83"/>
                  <a:gd name="T5" fmla="*/ 15 h 112"/>
                  <a:gd name="T6" fmla="*/ 50 w 83"/>
                  <a:gd name="T7" fmla="*/ 24 h 112"/>
                  <a:gd name="T8" fmla="*/ 54 w 83"/>
                  <a:gd name="T9" fmla="*/ 24 h 112"/>
                  <a:gd name="T10" fmla="*/ 54 w 83"/>
                  <a:gd name="T11" fmla="*/ 30 h 112"/>
                  <a:gd name="T12" fmla="*/ 59 w 83"/>
                  <a:gd name="T13" fmla="*/ 36 h 112"/>
                  <a:gd name="T14" fmla="*/ 65 w 83"/>
                  <a:gd name="T15" fmla="*/ 42 h 112"/>
                  <a:gd name="T16" fmla="*/ 76 w 83"/>
                  <a:gd name="T17" fmla="*/ 54 h 112"/>
                  <a:gd name="T18" fmla="*/ 83 w 83"/>
                  <a:gd name="T19" fmla="*/ 70 h 112"/>
                  <a:gd name="T20" fmla="*/ 69 w 83"/>
                  <a:gd name="T21" fmla="*/ 69 h 112"/>
                  <a:gd name="T22" fmla="*/ 58 w 83"/>
                  <a:gd name="T23" fmla="*/ 66 h 112"/>
                  <a:gd name="T24" fmla="*/ 66 w 83"/>
                  <a:gd name="T25" fmla="*/ 77 h 112"/>
                  <a:gd name="T26" fmla="*/ 66 w 83"/>
                  <a:gd name="T27" fmla="*/ 84 h 112"/>
                  <a:gd name="T28" fmla="*/ 66 w 83"/>
                  <a:gd name="T29" fmla="*/ 90 h 112"/>
                  <a:gd name="T30" fmla="*/ 61 w 83"/>
                  <a:gd name="T31" fmla="*/ 88 h 112"/>
                  <a:gd name="T32" fmla="*/ 55 w 83"/>
                  <a:gd name="T33" fmla="*/ 83 h 112"/>
                  <a:gd name="T34" fmla="*/ 47 w 83"/>
                  <a:gd name="T35" fmla="*/ 74 h 112"/>
                  <a:gd name="T36" fmla="*/ 41 w 83"/>
                  <a:gd name="T37" fmla="*/ 72 h 112"/>
                  <a:gd name="T38" fmla="*/ 32 w 83"/>
                  <a:gd name="T39" fmla="*/ 74 h 112"/>
                  <a:gd name="T40" fmla="*/ 26 w 83"/>
                  <a:gd name="T41" fmla="*/ 77 h 112"/>
                  <a:gd name="T42" fmla="*/ 29 w 83"/>
                  <a:gd name="T43" fmla="*/ 83 h 112"/>
                  <a:gd name="T44" fmla="*/ 38 w 83"/>
                  <a:gd name="T45" fmla="*/ 88 h 112"/>
                  <a:gd name="T46" fmla="*/ 47 w 83"/>
                  <a:gd name="T47" fmla="*/ 91 h 112"/>
                  <a:gd name="T48" fmla="*/ 51 w 83"/>
                  <a:gd name="T49" fmla="*/ 99 h 112"/>
                  <a:gd name="T50" fmla="*/ 50 w 83"/>
                  <a:gd name="T51" fmla="*/ 109 h 112"/>
                  <a:gd name="T52" fmla="*/ 50 w 83"/>
                  <a:gd name="T53" fmla="*/ 112 h 112"/>
                  <a:gd name="T54" fmla="*/ 47 w 83"/>
                  <a:gd name="T55" fmla="*/ 112 h 112"/>
                  <a:gd name="T56" fmla="*/ 41 w 83"/>
                  <a:gd name="T57" fmla="*/ 109 h 112"/>
                  <a:gd name="T58" fmla="*/ 38 w 83"/>
                  <a:gd name="T59" fmla="*/ 108 h 112"/>
                  <a:gd name="T60" fmla="*/ 36 w 83"/>
                  <a:gd name="T61" fmla="*/ 106 h 112"/>
                  <a:gd name="T62" fmla="*/ 32 w 83"/>
                  <a:gd name="T63" fmla="*/ 110 h 112"/>
                  <a:gd name="T64" fmla="*/ 26 w 83"/>
                  <a:gd name="T65" fmla="*/ 112 h 112"/>
                  <a:gd name="T66" fmla="*/ 23 w 83"/>
                  <a:gd name="T67" fmla="*/ 108 h 112"/>
                  <a:gd name="T68" fmla="*/ 23 w 83"/>
                  <a:gd name="T69" fmla="*/ 98 h 112"/>
                  <a:gd name="T70" fmla="*/ 22 w 83"/>
                  <a:gd name="T71" fmla="*/ 92 h 112"/>
                  <a:gd name="T72" fmla="*/ 16 w 83"/>
                  <a:gd name="T73" fmla="*/ 88 h 112"/>
                  <a:gd name="T74" fmla="*/ 9 w 83"/>
                  <a:gd name="T75" fmla="*/ 95 h 112"/>
                  <a:gd name="T76" fmla="*/ 1 w 83"/>
                  <a:gd name="T77" fmla="*/ 95 h 112"/>
                  <a:gd name="T78" fmla="*/ 0 w 83"/>
                  <a:gd name="T79" fmla="*/ 90 h 112"/>
                  <a:gd name="T80" fmla="*/ 1 w 83"/>
                  <a:gd name="T81" fmla="*/ 78 h 112"/>
                  <a:gd name="T82" fmla="*/ 8 w 83"/>
                  <a:gd name="T83" fmla="*/ 73 h 112"/>
                  <a:gd name="T84" fmla="*/ 7 w 83"/>
                  <a:gd name="T85" fmla="*/ 56 h 112"/>
                  <a:gd name="T86" fmla="*/ 7 w 83"/>
                  <a:gd name="T87" fmla="*/ 51 h 112"/>
                  <a:gd name="T88" fmla="*/ 12 w 83"/>
                  <a:gd name="T89" fmla="*/ 49 h 112"/>
                  <a:gd name="T90" fmla="*/ 19 w 83"/>
                  <a:gd name="T91" fmla="*/ 54 h 112"/>
                  <a:gd name="T92" fmla="*/ 29 w 83"/>
                  <a:gd name="T93" fmla="*/ 58 h 112"/>
                  <a:gd name="T94" fmla="*/ 29 w 83"/>
                  <a:gd name="T95" fmla="*/ 48 h 112"/>
                  <a:gd name="T96" fmla="*/ 23 w 83"/>
                  <a:gd name="T97" fmla="*/ 45 h 112"/>
                  <a:gd name="T98" fmla="*/ 23 w 83"/>
                  <a:gd name="T99" fmla="*/ 42 h 112"/>
                  <a:gd name="T100" fmla="*/ 25 w 83"/>
                  <a:gd name="T101" fmla="*/ 42 h 112"/>
                  <a:gd name="T102" fmla="*/ 27 w 83"/>
                  <a:gd name="T103" fmla="*/ 42 h 112"/>
                  <a:gd name="T104" fmla="*/ 29 w 83"/>
                  <a:gd name="T105" fmla="*/ 42 h 112"/>
                  <a:gd name="T106" fmla="*/ 32 w 83"/>
                  <a:gd name="T107" fmla="*/ 42 h 112"/>
                  <a:gd name="T108" fmla="*/ 36 w 83"/>
                  <a:gd name="T109" fmla="*/ 38 h 112"/>
                  <a:gd name="T110" fmla="*/ 34 w 83"/>
                  <a:gd name="T111" fmla="*/ 36 h 112"/>
                  <a:gd name="T112" fmla="*/ 30 w 83"/>
                  <a:gd name="T113" fmla="*/ 27 h 112"/>
                  <a:gd name="T114" fmla="*/ 23 w 83"/>
                  <a:gd name="T115" fmla="*/ 20 h 112"/>
                  <a:gd name="T116" fmla="*/ 16 w 83"/>
                  <a:gd name="T117" fmla="*/ 16 h 112"/>
                  <a:gd name="T118" fmla="*/ 11 w 83"/>
                  <a:gd name="T119" fmla="*/ 11 h 112"/>
                  <a:gd name="T120" fmla="*/ 18 w 83"/>
                  <a:gd name="T121" fmla="*/ 0 h 11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83"/>
                  <a:gd name="T184" fmla="*/ 0 h 112"/>
                  <a:gd name="T185" fmla="*/ 83 w 83"/>
                  <a:gd name="T186" fmla="*/ 112 h 11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83" h="112">
                    <a:moveTo>
                      <a:pt x="18" y="0"/>
                    </a:moveTo>
                    <a:lnTo>
                      <a:pt x="33" y="6"/>
                    </a:lnTo>
                    <a:lnTo>
                      <a:pt x="44" y="15"/>
                    </a:lnTo>
                    <a:lnTo>
                      <a:pt x="50" y="24"/>
                    </a:lnTo>
                    <a:lnTo>
                      <a:pt x="54" y="24"/>
                    </a:lnTo>
                    <a:lnTo>
                      <a:pt x="54" y="30"/>
                    </a:lnTo>
                    <a:lnTo>
                      <a:pt x="59" y="36"/>
                    </a:lnTo>
                    <a:lnTo>
                      <a:pt x="65" y="42"/>
                    </a:lnTo>
                    <a:lnTo>
                      <a:pt x="76" y="54"/>
                    </a:lnTo>
                    <a:lnTo>
                      <a:pt x="83" y="70"/>
                    </a:lnTo>
                    <a:lnTo>
                      <a:pt x="69" y="69"/>
                    </a:lnTo>
                    <a:lnTo>
                      <a:pt x="58" y="66"/>
                    </a:lnTo>
                    <a:lnTo>
                      <a:pt x="66" y="77"/>
                    </a:lnTo>
                    <a:lnTo>
                      <a:pt x="66" y="84"/>
                    </a:lnTo>
                    <a:lnTo>
                      <a:pt x="66" y="90"/>
                    </a:lnTo>
                    <a:lnTo>
                      <a:pt x="61" y="88"/>
                    </a:lnTo>
                    <a:lnTo>
                      <a:pt x="55" y="83"/>
                    </a:lnTo>
                    <a:lnTo>
                      <a:pt x="47" y="74"/>
                    </a:lnTo>
                    <a:lnTo>
                      <a:pt x="41" y="72"/>
                    </a:lnTo>
                    <a:lnTo>
                      <a:pt x="32" y="74"/>
                    </a:lnTo>
                    <a:lnTo>
                      <a:pt x="26" y="77"/>
                    </a:lnTo>
                    <a:lnTo>
                      <a:pt x="29" y="83"/>
                    </a:lnTo>
                    <a:lnTo>
                      <a:pt x="38" y="88"/>
                    </a:lnTo>
                    <a:lnTo>
                      <a:pt x="47" y="91"/>
                    </a:lnTo>
                    <a:lnTo>
                      <a:pt x="51" y="99"/>
                    </a:lnTo>
                    <a:lnTo>
                      <a:pt x="50" y="109"/>
                    </a:lnTo>
                    <a:lnTo>
                      <a:pt x="50" y="112"/>
                    </a:lnTo>
                    <a:lnTo>
                      <a:pt x="47" y="112"/>
                    </a:lnTo>
                    <a:lnTo>
                      <a:pt x="41" y="109"/>
                    </a:lnTo>
                    <a:lnTo>
                      <a:pt x="38" y="108"/>
                    </a:lnTo>
                    <a:lnTo>
                      <a:pt x="36" y="106"/>
                    </a:lnTo>
                    <a:lnTo>
                      <a:pt x="32" y="110"/>
                    </a:lnTo>
                    <a:lnTo>
                      <a:pt x="26" y="112"/>
                    </a:lnTo>
                    <a:lnTo>
                      <a:pt x="23" y="108"/>
                    </a:lnTo>
                    <a:lnTo>
                      <a:pt x="23" y="98"/>
                    </a:lnTo>
                    <a:lnTo>
                      <a:pt x="22" y="92"/>
                    </a:lnTo>
                    <a:lnTo>
                      <a:pt x="16" y="88"/>
                    </a:lnTo>
                    <a:lnTo>
                      <a:pt x="9" y="95"/>
                    </a:lnTo>
                    <a:lnTo>
                      <a:pt x="1" y="95"/>
                    </a:lnTo>
                    <a:lnTo>
                      <a:pt x="0" y="90"/>
                    </a:lnTo>
                    <a:lnTo>
                      <a:pt x="1" y="78"/>
                    </a:lnTo>
                    <a:lnTo>
                      <a:pt x="8" y="73"/>
                    </a:lnTo>
                    <a:lnTo>
                      <a:pt x="7" y="56"/>
                    </a:lnTo>
                    <a:lnTo>
                      <a:pt x="7" y="51"/>
                    </a:lnTo>
                    <a:lnTo>
                      <a:pt x="12" y="49"/>
                    </a:lnTo>
                    <a:lnTo>
                      <a:pt x="19" y="54"/>
                    </a:lnTo>
                    <a:lnTo>
                      <a:pt x="29" y="58"/>
                    </a:lnTo>
                    <a:lnTo>
                      <a:pt x="29" y="48"/>
                    </a:lnTo>
                    <a:lnTo>
                      <a:pt x="23" y="45"/>
                    </a:lnTo>
                    <a:lnTo>
                      <a:pt x="23" y="42"/>
                    </a:lnTo>
                    <a:lnTo>
                      <a:pt x="25" y="42"/>
                    </a:lnTo>
                    <a:lnTo>
                      <a:pt x="27" y="42"/>
                    </a:lnTo>
                    <a:lnTo>
                      <a:pt x="29" y="42"/>
                    </a:lnTo>
                    <a:lnTo>
                      <a:pt x="32" y="42"/>
                    </a:lnTo>
                    <a:lnTo>
                      <a:pt x="36" y="38"/>
                    </a:lnTo>
                    <a:lnTo>
                      <a:pt x="34" y="36"/>
                    </a:lnTo>
                    <a:lnTo>
                      <a:pt x="30" y="27"/>
                    </a:lnTo>
                    <a:lnTo>
                      <a:pt x="23" y="20"/>
                    </a:lnTo>
                    <a:lnTo>
                      <a:pt x="16" y="16"/>
                    </a:lnTo>
                    <a:lnTo>
                      <a:pt x="11" y="11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29" name="Freeform 26"/>
              <p:cNvSpPr>
                <a:spLocks/>
              </p:cNvSpPr>
              <p:nvPr/>
            </p:nvSpPr>
            <p:spPr bwMode="auto">
              <a:xfrm>
                <a:off x="3727" y="1726"/>
                <a:ext cx="90" cy="92"/>
              </a:xfrm>
              <a:custGeom>
                <a:avLst/>
                <a:gdLst>
                  <a:gd name="T0" fmla="*/ 0 w 90"/>
                  <a:gd name="T1" fmla="*/ 0 h 92"/>
                  <a:gd name="T2" fmla="*/ 7 w 90"/>
                  <a:gd name="T3" fmla="*/ 0 h 92"/>
                  <a:gd name="T4" fmla="*/ 11 w 90"/>
                  <a:gd name="T5" fmla="*/ 7 h 92"/>
                  <a:gd name="T6" fmla="*/ 24 w 90"/>
                  <a:gd name="T7" fmla="*/ 16 h 92"/>
                  <a:gd name="T8" fmla="*/ 29 w 90"/>
                  <a:gd name="T9" fmla="*/ 27 h 92"/>
                  <a:gd name="T10" fmla="*/ 38 w 90"/>
                  <a:gd name="T11" fmla="*/ 28 h 92"/>
                  <a:gd name="T12" fmla="*/ 44 w 90"/>
                  <a:gd name="T13" fmla="*/ 29 h 92"/>
                  <a:gd name="T14" fmla="*/ 50 w 90"/>
                  <a:gd name="T15" fmla="*/ 35 h 92"/>
                  <a:gd name="T16" fmla="*/ 57 w 90"/>
                  <a:gd name="T17" fmla="*/ 35 h 92"/>
                  <a:gd name="T18" fmla="*/ 64 w 90"/>
                  <a:gd name="T19" fmla="*/ 39 h 92"/>
                  <a:gd name="T20" fmla="*/ 71 w 90"/>
                  <a:gd name="T21" fmla="*/ 45 h 92"/>
                  <a:gd name="T22" fmla="*/ 78 w 90"/>
                  <a:gd name="T23" fmla="*/ 50 h 92"/>
                  <a:gd name="T24" fmla="*/ 76 w 90"/>
                  <a:gd name="T25" fmla="*/ 53 h 92"/>
                  <a:gd name="T26" fmla="*/ 72 w 90"/>
                  <a:gd name="T27" fmla="*/ 54 h 92"/>
                  <a:gd name="T28" fmla="*/ 68 w 90"/>
                  <a:gd name="T29" fmla="*/ 54 h 92"/>
                  <a:gd name="T30" fmla="*/ 67 w 90"/>
                  <a:gd name="T31" fmla="*/ 57 h 92"/>
                  <a:gd name="T32" fmla="*/ 75 w 90"/>
                  <a:gd name="T33" fmla="*/ 64 h 92"/>
                  <a:gd name="T34" fmla="*/ 80 w 90"/>
                  <a:gd name="T35" fmla="*/ 70 h 92"/>
                  <a:gd name="T36" fmla="*/ 90 w 90"/>
                  <a:gd name="T37" fmla="*/ 78 h 92"/>
                  <a:gd name="T38" fmla="*/ 85 w 90"/>
                  <a:gd name="T39" fmla="*/ 85 h 92"/>
                  <a:gd name="T40" fmla="*/ 79 w 90"/>
                  <a:gd name="T41" fmla="*/ 86 h 92"/>
                  <a:gd name="T42" fmla="*/ 79 w 90"/>
                  <a:gd name="T43" fmla="*/ 92 h 92"/>
                  <a:gd name="T44" fmla="*/ 71 w 90"/>
                  <a:gd name="T45" fmla="*/ 92 h 92"/>
                  <a:gd name="T46" fmla="*/ 68 w 90"/>
                  <a:gd name="T47" fmla="*/ 88 h 92"/>
                  <a:gd name="T48" fmla="*/ 60 w 90"/>
                  <a:gd name="T49" fmla="*/ 81 h 92"/>
                  <a:gd name="T50" fmla="*/ 54 w 90"/>
                  <a:gd name="T51" fmla="*/ 72 h 92"/>
                  <a:gd name="T52" fmla="*/ 46 w 90"/>
                  <a:gd name="T53" fmla="*/ 58 h 92"/>
                  <a:gd name="T54" fmla="*/ 35 w 90"/>
                  <a:gd name="T55" fmla="*/ 50 h 92"/>
                  <a:gd name="T56" fmla="*/ 25 w 90"/>
                  <a:gd name="T57" fmla="*/ 35 h 92"/>
                  <a:gd name="T58" fmla="*/ 18 w 90"/>
                  <a:gd name="T59" fmla="*/ 31 h 92"/>
                  <a:gd name="T60" fmla="*/ 13 w 90"/>
                  <a:gd name="T61" fmla="*/ 28 h 92"/>
                  <a:gd name="T62" fmla="*/ 10 w 90"/>
                  <a:gd name="T63" fmla="*/ 20 h 92"/>
                  <a:gd name="T64" fmla="*/ 2 w 90"/>
                  <a:gd name="T65" fmla="*/ 13 h 92"/>
                  <a:gd name="T66" fmla="*/ 2 w 90"/>
                  <a:gd name="T67" fmla="*/ 10 h 92"/>
                  <a:gd name="T68" fmla="*/ 0 w 90"/>
                  <a:gd name="T69" fmla="*/ 0 h 9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90"/>
                  <a:gd name="T106" fmla="*/ 0 h 92"/>
                  <a:gd name="T107" fmla="*/ 90 w 90"/>
                  <a:gd name="T108" fmla="*/ 92 h 9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90" h="92">
                    <a:moveTo>
                      <a:pt x="0" y="0"/>
                    </a:moveTo>
                    <a:lnTo>
                      <a:pt x="7" y="0"/>
                    </a:lnTo>
                    <a:lnTo>
                      <a:pt x="11" y="7"/>
                    </a:lnTo>
                    <a:lnTo>
                      <a:pt x="24" y="16"/>
                    </a:lnTo>
                    <a:lnTo>
                      <a:pt x="29" y="27"/>
                    </a:lnTo>
                    <a:lnTo>
                      <a:pt x="38" y="28"/>
                    </a:lnTo>
                    <a:lnTo>
                      <a:pt x="44" y="29"/>
                    </a:lnTo>
                    <a:lnTo>
                      <a:pt x="50" y="35"/>
                    </a:lnTo>
                    <a:lnTo>
                      <a:pt x="57" y="35"/>
                    </a:lnTo>
                    <a:lnTo>
                      <a:pt x="64" y="39"/>
                    </a:lnTo>
                    <a:lnTo>
                      <a:pt x="71" y="45"/>
                    </a:lnTo>
                    <a:lnTo>
                      <a:pt x="78" y="50"/>
                    </a:lnTo>
                    <a:lnTo>
                      <a:pt x="76" y="53"/>
                    </a:lnTo>
                    <a:lnTo>
                      <a:pt x="72" y="54"/>
                    </a:lnTo>
                    <a:lnTo>
                      <a:pt x="68" y="54"/>
                    </a:lnTo>
                    <a:lnTo>
                      <a:pt x="67" y="57"/>
                    </a:lnTo>
                    <a:lnTo>
                      <a:pt x="75" y="64"/>
                    </a:lnTo>
                    <a:lnTo>
                      <a:pt x="80" y="70"/>
                    </a:lnTo>
                    <a:lnTo>
                      <a:pt x="90" y="78"/>
                    </a:lnTo>
                    <a:lnTo>
                      <a:pt x="85" y="85"/>
                    </a:lnTo>
                    <a:lnTo>
                      <a:pt x="79" y="86"/>
                    </a:lnTo>
                    <a:lnTo>
                      <a:pt x="79" y="92"/>
                    </a:lnTo>
                    <a:lnTo>
                      <a:pt x="71" y="92"/>
                    </a:lnTo>
                    <a:lnTo>
                      <a:pt x="68" y="88"/>
                    </a:lnTo>
                    <a:lnTo>
                      <a:pt x="60" y="81"/>
                    </a:lnTo>
                    <a:lnTo>
                      <a:pt x="54" y="72"/>
                    </a:lnTo>
                    <a:lnTo>
                      <a:pt x="46" y="58"/>
                    </a:lnTo>
                    <a:lnTo>
                      <a:pt x="35" y="50"/>
                    </a:lnTo>
                    <a:lnTo>
                      <a:pt x="25" y="35"/>
                    </a:lnTo>
                    <a:lnTo>
                      <a:pt x="18" y="31"/>
                    </a:lnTo>
                    <a:lnTo>
                      <a:pt x="13" y="28"/>
                    </a:lnTo>
                    <a:lnTo>
                      <a:pt x="10" y="20"/>
                    </a:lnTo>
                    <a:lnTo>
                      <a:pt x="2" y="13"/>
                    </a:lnTo>
                    <a:lnTo>
                      <a:pt x="2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2306" name="Freeform 27"/>
            <p:cNvSpPr>
              <a:spLocks/>
            </p:cNvSpPr>
            <p:nvPr/>
          </p:nvSpPr>
          <p:spPr bwMode="auto">
            <a:xfrm>
              <a:off x="2530" y="1913"/>
              <a:ext cx="663" cy="700"/>
            </a:xfrm>
            <a:custGeom>
              <a:avLst/>
              <a:gdLst>
                <a:gd name="T0" fmla="*/ 508 w 663"/>
                <a:gd name="T1" fmla="*/ 113 h 700"/>
                <a:gd name="T2" fmla="*/ 569 w 663"/>
                <a:gd name="T3" fmla="*/ 230 h 700"/>
                <a:gd name="T4" fmla="*/ 594 w 663"/>
                <a:gd name="T5" fmla="*/ 260 h 700"/>
                <a:gd name="T6" fmla="*/ 649 w 663"/>
                <a:gd name="T7" fmla="*/ 252 h 700"/>
                <a:gd name="T8" fmla="*/ 662 w 663"/>
                <a:gd name="T9" fmla="*/ 279 h 700"/>
                <a:gd name="T10" fmla="*/ 599 w 663"/>
                <a:gd name="T11" fmla="*/ 357 h 700"/>
                <a:gd name="T12" fmla="*/ 544 w 663"/>
                <a:gd name="T13" fmla="*/ 448 h 700"/>
                <a:gd name="T14" fmla="*/ 552 w 663"/>
                <a:gd name="T15" fmla="*/ 479 h 700"/>
                <a:gd name="T16" fmla="*/ 552 w 663"/>
                <a:gd name="T17" fmla="*/ 513 h 700"/>
                <a:gd name="T18" fmla="*/ 530 w 663"/>
                <a:gd name="T19" fmla="*/ 524 h 700"/>
                <a:gd name="T20" fmla="*/ 494 w 663"/>
                <a:gd name="T21" fmla="*/ 570 h 700"/>
                <a:gd name="T22" fmla="*/ 482 w 663"/>
                <a:gd name="T23" fmla="*/ 607 h 700"/>
                <a:gd name="T24" fmla="*/ 447 w 663"/>
                <a:gd name="T25" fmla="*/ 660 h 700"/>
                <a:gd name="T26" fmla="*/ 429 w 663"/>
                <a:gd name="T27" fmla="*/ 671 h 700"/>
                <a:gd name="T28" fmla="*/ 388 w 663"/>
                <a:gd name="T29" fmla="*/ 697 h 700"/>
                <a:gd name="T30" fmla="*/ 341 w 663"/>
                <a:gd name="T31" fmla="*/ 688 h 700"/>
                <a:gd name="T32" fmla="*/ 334 w 663"/>
                <a:gd name="T33" fmla="*/ 663 h 700"/>
                <a:gd name="T34" fmla="*/ 311 w 663"/>
                <a:gd name="T35" fmla="*/ 630 h 700"/>
                <a:gd name="T36" fmla="*/ 307 w 663"/>
                <a:gd name="T37" fmla="*/ 599 h 700"/>
                <a:gd name="T38" fmla="*/ 302 w 663"/>
                <a:gd name="T39" fmla="*/ 581 h 700"/>
                <a:gd name="T40" fmla="*/ 281 w 663"/>
                <a:gd name="T41" fmla="*/ 559 h 700"/>
                <a:gd name="T42" fmla="*/ 269 w 663"/>
                <a:gd name="T43" fmla="*/ 531 h 700"/>
                <a:gd name="T44" fmla="*/ 285 w 663"/>
                <a:gd name="T45" fmla="*/ 483 h 700"/>
                <a:gd name="T46" fmla="*/ 278 w 663"/>
                <a:gd name="T47" fmla="*/ 415 h 700"/>
                <a:gd name="T48" fmla="*/ 248 w 663"/>
                <a:gd name="T49" fmla="*/ 380 h 700"/>
                <a:gd name="T50" fmla="*/ 245 w 663"/>
                <a:gd name="T51" fmla="*/ 329 h 700"/>
                <a:gd name="T52" fmla="*/ 202 w 663"/>
                <a:gd name="T53" fmla="*/ 308 h 700"/>
                <a:gd name="T54" fmla="*/ 145 w 663"/>
                <a:gd name="T55" fmla="*/ 314 h 700"/>
                <a:gd name="T56" fmla="*/ 33 w 663"/>
                <a:gd name="T57" fmla="*/ 272 h 700"/>
                <a:gd name="T58" fmla="*/ 6 w 663"/>
                <a:gd name="T59" fmla="*/ 205 h 700"/>
                <a:gd name="T60" fmla="*/ 25 w 663"/>
                <a:gd name="T61" fmla="*/ 155 h 700"/>
                <a:gd name="T62" fmla="*/ 65 w 663"/>
                <a:gd name="T63" fmla="*/ 102 h 700"/>
                <a:gd name="T64" fmla="*/ 122 w 663"/>
                <a:gd name="T65" fmla="*/ 61 h 700"/>
                <a:gd name="T66" fmla="*/ 163 w 663"/>
                <a:gd name="T67" fmla="*/ 18 h 700"/>
                <a:gd name="T68" fmla="*/ 202 w 663"/>
                <a:gd name="T69" fmla="*/ 31 h 700"/>
                <a:gd name="T70" fmla="*/ 245 w 663"/>
                <a:gd name="T71" fmla="*/ 11 h 700"/>
                <a:gd name="T72" fmla="*/ 274 w 663"/>
                <a:gd name="T73" fmla="*/ 2 h 700"/>
                <a:gd name="T74" fmla="*/ 298 w 663"/>
                <a:gd name="T75" fmla="*/ 22 h 700"/>
                <a:gd name="T76" fmla="*/ 345 w 663"/>
                <a:gd name="T77" fmla="*/ 58 h 700"/>
                <a:gd name="T78" fmla="*/ 374 w 663"/>
                <a:gd name="T79" fmla="*/ 43 h 700"/>
                <a:gd name="T80" fmla="*/ 422 w 663"/>
                <a:gd name="T81" fmla="*/ 54 h 700"/>
                <a:gd name="T82" fmla="*/ 475 w 663"/>
                <a:gd name="T83" fmla="*/ 54 h 70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663"/>
                <a:gd name="T127" fmla="*/ 0 h 700"/>
                <a:gd name="T128" fmla="*/ 663 w 663"/>
                <a:gd name="T129" fmla="*/ 700 h 70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663" h="700">
                  <a:moveTo>
                    <a:pt x="497" y="83"/>
                  </a:moveTo>
                  <a:lnTo>
                    <a:pt x="508" y="113"/>
                  </a:lnTo>
                  <a:lnTo>
                    <a:pt x="530" y="158"/>
                  </a:lnTo>
                  <a:lnTo>
                    <a:pt x="569" y="230"/>
                  </a:lnTo>
                  <a:lnTo>
                    <a:pt x="586" y="238"/>
                  </a:lnTo>
                  <a:lnTo>
                    <a:pt x="594" y="260"/>
                  </a:lnTo>
                  <a:lnTo>
                    <a:pt x="627" y="259"/>
                  </a:lnTo>
                  <a:lnTo>
                    <a:pt x="649" y="252"/>
                  </a:lnTo>
                  <a:lnTo>
                    <a:pt x="663" y="252"/>
                  </a:lnTo>
                  <a:lnTo>
                    <a:pt x="662" y="279"/>
                  </a:lnTo>
                  <a:lnTo>
                    <a:pt x="659" y="295"/>
                  </a:lnTo>
                  <a:lnTo>
                    <a:pt x="599" y="357"/>
                  </a:lnTo>
                  <a:lnTo>
                    <a:pt x="544" y="422"/>
                  </a:lnTo>
                  <a:lnTo>
                    <a:pt x="544" y="448"/>
                  </a:lnTo>
                  <a:lnTo>
                    <a:pt x="561" y="466"/>
                  </a:lnTo>
                  <a:lnTo>
                    <a:pt x="552" y="479"/>
                  </a:lnTo>
                  <a:lnTo>
                    <a:pt x="558" y="499"/>
                  </a:lnTo>
                  <a:lnTo>
                    <a:pt x="552" y="513"/>
                  </a:lnTo>
                  <a:lnTo>
                    <a:pt x="540" y="524"/>
                  </a:lnTo>
                  <a:lnTo>
                    <a:pt x="530" y="524"/>
                  </a:lnTo>
                  <a:lnTo>
                    <a:pt x="511" y="545"/>
                  </a:lnTo>
                  <a:lnTo>
                    <a:pt x="494" y="570"/>
                  </a:lnTo>
                  <a:lnTo>
                    <a:pt x="497" y="595"/>
                  </a:lnTo>
                  <a:lnTo>
                    <a:pt x="482" y="607"/>
                  </a:lnTo>
                  <a:lnTo>
                    <a:pt x="465" y="634"/>
                  </a:lnTo>
                  <a:lnTo>
                    <a:pt x="447" y="660"/>
                  </a:lnTo>
                  <a:lnTo>
                    <a:pt x="437" y="668"/>
                  </a:lnTo>
                  <a:lnTo>
                    <a:pt x="429" y="671"/>
                  </a:lnTo>
                  <a:lnTo>
                    <a:pt x="414" y="688"/>
                  </a:lnTo>
                  <a:lnTo>
                    <a:pt x="388" y="697"/>
                  </a:lnTo>
                  <a:lnTo>
                    <a:pt x="357" y="700"/>
                  </a:lnTo>
                  <a:lnTo>
                    <a:pt x="341" y="688"/>
                  </a:lnTo>
                  <a:lnTo>
                    <a:pt x="336" y="678"/>
                  </a:lnTo>
                  <a:lnTo>
                    <a:pt x="334" y="663"/>
                  </a:lnTo>
                  <a:lnTo>
                    <a:pt x="323" y="656"/>
                  </a:lnTo>
                  <a:lnTo>
                    <a:pt x="311" y="630"/>
                  </a:lnTo>
                  <a:lnTo>
                    <a:pt x="309" y="616"/>
                  </a:lnTo>
                  <a:lnTo>
                    <a:pt x="307" y="599"/>
                  </a:lnTo>
                  <a:lnTo>
                    <a:pt x="302" y="588"/>
                  </a:lnTo>
                  <a:lnTo>
                    <a:pt x="302" y="581"/>
                  </a:lnTo>
                  <a:lnTo>
                    <a:pt x="292" y="569"/>
                  </a:lnTo>
                  <a:lnTo>
                    <a:pt x="281" y="559"/>
                  </a:lnTo>
                  <a:lnTo>
                    <a:pt x="273" y="542"/>
                  </a:lnTo>
                  <a:lnTo>
                    <a:pt x="269" y="531"/>
                  </a:lnTo>
                  <a:lnTo>
                    <a:pt x="271" y="511"/>
                  </a:lnTo>
                  <a:lnTo>
                    <a:pt x="285" y="483"/>
                  </a:lnTo>
                  <a:lnTo>
                    <a:pt x="289" y="450"/>
                  </a:lnTo>
                  <a:lnTo>
                    <a:pt x="278" y="415"/>
                  </a:lnTo>
                  <a:lnTo>
                    <a:pt x="260" y="401"/>
                  </a:lnTo>
                  <a:lnTo>
                    <a:pt x="248" y="380"/>
                  </a:lnTo>
                  <a:lnTo>
                    <a:pt x="253" y="350"/>
                  </a:lnTo>
                  <a:lnTo>
                    <a:pt x="245" y="329"/>
                  </a:lnTo>
                  <a:lnTo>
                    <a:pt x="224" y="326"/>
                  </a:lnTo>
                  <a:lnTo>
                    <a:pt x="202" y="308"/>
                  </a:lnTo>
                  <a:lnTo>
                    <a:pt x="174" y="300"/>
                  </a:lnTo>
                  <a:lnTo>
                    <a:pt x="145" y="314"/>
                  </a:lnTo>
                  <a:lnTo>
                    <a:pt x="72" y="310"/>
                  </a:lnTo>
                  <a:lnTo>
                    <a:pt x="33" y="272"/>
                  </a:lnTo>
                  <a:lnTo>
                    <a:pt x="0" y="223"/>
                  </a:lnTo>
                  <a:lnTo>
                    <a:pt x="6" y="205"/>
                  </a:lnTo>
                  <a:lnTo>
                    <a:pt x="21" y="189"/>
                  </a:lnTo>
                  <a:lnTo>
                    <a:pt x="25" y="155"/>
                  </a:lnTo>
                  <a:lnTo>
                    <a:pt x="37" y="130"/>
                  </a:lnTo>
                  <a:lnTo>
                    <a:pt x="65" y="102"/>
                  </a:lnTo>
                  <a:lnTo>
                    <a:pt x="94" y="89"/>
                  </a:lnTo>
                  <a:lnTo>
                    <a:pt x="122" y="61"/>
                  </a:lnTo>
                  <a:lnTo>
                    <a:pt x="127" y="49"/>
                  </a:lnTo>
                  <a:lnTo>
                    <a:pt x="163" y="18"/>
                  </a:lnTo>
                  <a:lnTo>
                    <a:pt x="186" y="31"/>
                  </a:lnTo>
                  <a:lnTo>
                    <a:pt x="202" y="31"/>
                  </a:lnTo>
                  <a:lnTo>
                    <a:pt x="223" y="13"/>
                  </a:lnTo>
                  <a:lnTo>
                    <a:pt x="245" y="11"/>
                  </a:lnTo>
                  <a:lnTo>
                    <a:pt x="260" y="15"/>
                  </a:lnTo>
                  <a:lnTo>
                    <a:pt x="274" y="2"/>
                  </a:lnTo>
                  <a:lnTo>
                    <a:pt x="293" y="0"/>
                  </a:lnTo>
                  <a:lnTo>
                    <a:pt x="298" y="22"/>
                  </a:lnTo>
                  <a:lnTo>
                    <a:pt x="309" y="40"/>
                  </a:lnTo>
                  <a:lnTo>
                    <a:pt x="345" y="58"/>
                  </a:lnTo>
                  <a:lnTo>
                    <a:pt x="372" y="62"/>
                  </a:lnTo>
                  <a:lnTo>
                    <a:pt x="374" y="43"/>
                  </a:lnTo>
                  <a:lnTo>
                    <a:pt x="396" y="43"/>
                  </a:lnTo>
                  <a:lnTo>
                    <a:pt x="422" y="54"/>
                  </a:lnTo>
                  <a:lnTo>
                    <a:pt x="450" y="61"/>
                  </a:lnTo>
                  <a:lnTo>
                    <a:pt x="475" y="54"/>
                  </a:lnTo>
                  <a:lnTo>
                    <a:pt x="497" y="83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2307" name="Group 28"/>
            <p:cNvGrpSpPr>
              <a:grpSpLocks/>
            </p:cNvGrpSpPr>
            <p:nvPr/>
          </p:nvGrpSpPr>
          <p:grpSpPr bwMode="auto">
            <a:xfrm>
              <a:off x="2576" y="1538"/>
              <a:ext cx="293" cy="238"/>
              <a:chOff x="2576" y="1538"/>
              <a:chExt cx="293" cy="238"/>
            </a:xfrm>
          </p:grpSpPr>
          <p:grpSp>
            <p:nvGrpSpPr>
              <p:cNvPr id="12316" name="Group 29"/>
              <p:cNvGrpSpPr>
                <a:grpSpLocks/>
              </p:cNvGrpSpPr>
              <p:nvPr/>
            </p:nvGrpSpPr>
            <p:grpSpPr bwMode="auto">
              <a:xfrm>
                <a:off x="2692" y="1686"/>
                <a:ext cx="91" cy="90"/>
                <a:chOff x="2692" y="1686"/>
                <a:chExt cx="91" cy="90"/>
              </a:xfrm>
            </p:grpSpPr>
            <p:sp>
              <p:nvSpPr>
                <p:cNvPr id="12318" name="Freeform 30"/>
                <p:cNvSpPr>
                  <a:spLocks/>
                </p:cNvSpPr>
                <p:nvPr/>
              </p:nvSpPr>
              <p:spPr bwMode="auto">
                <a:xfrm>
                  <a:off x="2692" y="1719"/>
                  <a:ext cx="43" cy="50"/>
                </a:xfrm>
                <a:custGeom>
                  <a:avLst/>
                  <a:gdLst>
                    <a:gd name="T0" fmla="*/ 10 w 43"/>
                    <a:gd name="T1" fmla="*/ 17 h 50"/>
                    <a:gd name="T2" fmla="*/ 14 w 43"/>
                    <a:gd name="T3" fmla="*/ 11 h 50"/>
                    <a:gd name="T4" fmla="*/ 22 w 43"/>
                    <a:gd name="T5" fmla="*/ 11 h 50"/>
                    <a:gd name="T6" fmla="*/ 32 w 43"/>
                    <a:gd name="T7" fmla="*/ 0 h 50"/>
                    <a:gd name="T8" fmla="*/ 36 w 43"/>
                    <a:gd name="T9" fmla="*/ 7 h 50"/>
                    <a:gd name="T10" fmla="*/ 40 w 43"/>
                    <a:gd name="T11" fmla="*/ 7 h 50"/>
                    <a:gd name="T12" fmla="*/ 43 w 43"/>
                    <a:gd name="T13" fmla="*/ 11 h 50"/>
                    <a:gd name="T14" fmla="*/ 40 w 43"/>
                    <a:gd name="T15" fmla="*/ 17 h 50"/>
                    <a:gd name="T16" fmla="*/ 36 w 43"/>
                    <a:gd name="T17" fmla="*/ 17 h 50"/>
                    <a:gd name="T18" fmla="*/ 36 w 43"/>
                    <a:gd name="T19" fmla="*/ 23 h 50"/>
                    <a:gd name="T20" fmla="*/ 36 w 43"/>
                    <a:gd name="T21" fmla="*/ 24 h 50"/>
                    <a:gd name="T22" fmla="*/ 33 w 43"/>
                    <a:gd name="T23" fmla="*/ 28 h 50"/>
                    <a:gd name="T24" fmla="*/ 36 w 43"/>
                    <a:gd name="T25" fmla="*/ 32 h 50"/>
                    <a:gd name="T26" fmla="*/ 32 w 43"/>
                    <a:gd name="T27" fmla="*/ 36 h 50"/>
                    <a:gd name="T28" fmla="*/ 28 w 43"/>
                    <a:gd name="T29" fmla="*/ 39 h 50"/>
                    <a:gd name="T30" fmla="*/ 25 w 43"/>
                    <a:gd name="T31" fmla="*/ 39 h 50"/>
                    <a:gd name="T32" fmla="*/ 24 w 43"/>
                    <a:gd name="T33" fmla="*/ 39 h 50"/>
                    <a:gd name="T34" fmla="*/ 24 w 43"/>
                    <a:gd name="T35" fmla="*/ 43 h 50"/>
                    <a:gd name="T36" fmla="*/ 18 w 43"/>
                    <a:gd name="T37" fmla="*/ 45 h 50"/>
                    <a:gd name="T38" fmla="*/ 18 w 43"/>
                    <a:gd name="T39" fmla="*/ 43 h 50"/>
                    <a:gd name="T40" fmla="*/ 12 w 43"/>
                    <a:gd name="T41" fmla="*/ 46 h 50"/>
                    <a:gd name="T42" fmla="*/ 10 w 43"/>
                    <a:gd name="T43" fmla="*/ 46 h 50"/>
                    <a:gd name="T44" fmla="*/ 6 w 43"/>
                    <a:gd name="T45" fmla="*/ 50 h 50"/>
                    <a:gd name="T46" fmla="*/ 4 w 43"/>
                    <a:gd name="T47" fmla="*/ 50 h 50"/>
                    <a:gd name="T48" fmla="*/ 3 w 43"/>
                    <a:gd name="T49" fmla="*/ 47 h 50"/>
                    <a:gd name="T50" fmla="*/ 1 w 43"/>
                    <a:gd name="T51" fmla="*/ 43 h 50"/>
                    <a:gd name="T52" fmla="*/ 0 w 43"/>
                    <a:gd name="T53" fmla="*/ 42 h 50"/>
                    <a:gd name="T54" fmla="*/ 0 w 43"/>
                    <a:gd name="T55" fmla="*/ 38 h 50"/>
                    <a:gd name="T56" fmla="*/ 4 w 43"/>
                    <a:gd name="T57" fmla="*/ 35 h 50"/>
                    <a:gd name="T58" fmla="*/ 7 w 43"/>
                    <a:gd name="T59" fmla="*/ 34 h 50"/>
                    <a:gd name="T60" fmla="*/ 8 w 43"/>
                    <a:gd name="T61" fmla="*/ 28 h 50"/>
                    <a:gd name="T62" fmla="*/ 12 w 43"/>
                    <a:gd name="T63" fmla="*/ 28 h 50"/>
                    <a:gd name="T64" fmla="*/ 15 w 43"/>
                    <a:gd name="T65" fmla="*/ 32 h 50"/>
                    <a:gd name="T66" fmla="*/ 18 w 43"/>
                    <a:gd name="T67" fmla="*/ 28 h 50"/>
                    <a:gd name="T68" fmla="*/ 15 w 43"/>
                    <a:gd name="T69" fmla="*/ 28 h 50"/>
                    <a:gd name="T70" fmla="*/ 10 w 43"/>
                    <a:gd name="T71" fmla="*/ 17 h 50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43"/>
                    <a:gd name="T109" fmla="*/ 0 h 50"/>
                    <a:gd name="T110" fmla="*/ 43 w 43"/>
                    <a:gd name="T111" fmla="*/ 50 h 50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43" h="50">
                      <a:moveTo>
                        <a:pt x="10" y="17"/>
                      </a:moveTo>
                      <a:lnTo>
                        <a:pt x="14" y="11"/>
                      </a:lnTo>
                      <a:lnTo>
                        <a:pt x="22" y="11"/>
                      </a:lnTo>
                      <a:lnTo>
                        <a:pt x="32" y="0"/>
                      </a:lnTo>
                      <a:lnTo>
                        <a:pt x="36" y="7"/>
                      </a:lnTo>
                      <a:lnTo>
                        <a:pt x="40" y="7"/>
                      </a:lnTo>
                      <a:lnTo>
                        <a:pt x="43" y="11"/>
                      </a:lnTo>
                      <a:lnTo>
                        <a:pt x="40" y="17"/>
                      </a:lnTo>
                      <a:lnTo>
                        <a:pt x="36" y="17"/>
                      </a:lnTo>
                      <a:lnTo>
                        <a:pt x="36" y="23"/>
                      </a:lnTo>
                      <a:lnTo>
                        <a:pt x="36" y="24"/>
                      </a:lnTo>
                      <a:lnTo>
                        <a:pt x="33" y="28"/>
                      </a:lnTo>
                      <a:lnTo>
                        <a:pt x="36" y="32"/>
                      </a:lnTo>
                      <a:lnTo>
                        <a:pt x="32" y="36"/>
                      </a:lnTo>
                      <a:lnTo>
                        <a:pt x="28" y="39"/>
                      </a:lnTo>
                      <a:lnTo>
                        <a:pt x="25" y="39"/>
                      </a:lnTo>
                      <a:lnTo>
                        <a:pt x="24" y="39"/>
                      </a:lnTo>
                      <a:lnTo>
                        <a:pt x="24" y="43"/>
                      </a:lnTo>
                      <a:lnTo>
                        <a:pt x="18" y="45"/>
                      </a:lnTo>
                      <a:lnTo>
                        <a:pt x="18" y="43"/>
                      </a:lnTo>
                      <a:lnTo>
                        <a:pt x="12" y="46"/>
                      </a:lnTo>
                      <a:lnTo>
                        <a:pt x="10" y="46"/>
                      </a:lnTo>
                      <a:lnTo>
                        <a:pt x="6" y="50"/>
                      </a:lnTo>
                      <a:lnTo>
                        <a:pt x="4" y="50"/>
                      </a:lnTo>
                      <a:lnTo>
                        <a:pt x="3" y="47"/>
                      </a:lnTo>
                      <a:lnTo>
                        <a:pt x="1" y="43"/>
                      </a:lnTo>
                      <a:lnTo>
                        <a:pt x="0" y="42"/>
                      </a:lnTo>
                      <a:lnTo>
                        <a:pt x="0" y="38"/>
                      </a:lnTo>
                      <a:lnTo>
                        <a:pt x="4" y="35"/>
                      </a:lnTo>
                      <a:lnTo>
                        <a:pt x="7" y="34"/>
                      </a:lnTo>
                      <a:lnTo>
                        <a:pt x="8" y="28"/>
                      </a:lnTo>
                      <a:lnTo>
                        <a:pt x="12" y="28"/>
                      </a:lnTo>
                      <a:lnTo>
                        <a:pt x="15" y="32"/>
                      </a:lnTo>
                      <a:lnTo>
                        <a:pt x="18" y="28"/>
                      </a:lnTo>
                      <a:lnTo>
                        <a:pt x="15" y="28"/>
                      </a:lnTo>
                      <a:lnTo>
                        <a:pt x="10" y="17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2319" name="Freeform 31"/>
                <p:cNvSpPr>
                  <a:spLocks/>
                </p:cNvSpPr>
                <p:nvPr/>
              </p:nvSpPr>
              <p:spPr bwMode="auto">
                <a:xfrm>
                  <a:off x="2732" y="1686"/>
                  <a:ext cx="51" cy="90"/>
                </a:xfrm>
                <a:custGeom>
                  <a:avLst/>
                  <a:gdLst>
                    <a:gd name="T0" fmla="*/ 21 w 51"/>
                    <a:gd name="T1" fmla="*/ 10 h 90"/>
                    <a:gd name="T2" fmla="*/ 31 w 51"/>
                    <a:gd name="T3" fmla="*/ 8 h 90"/>
                    <a:gd name="T4" fmla="*/ 35 w 51"/>
                    <a:gd name="T5" fmla="*/ 6 h 90"/>
                    <a:gd name="T6" fmla="*/ 40 w 51"/>
                    <a:gd name="T7" fmla="*/ 3 h 90"/>
                    <a:gd name="T8" fmla="*/ 51 w 51"/>
                    <a:gd name="T9" fmla="*/ 2 h 90"/>
                    <a:gd name="T10" fmla="*/ 49 w 51"/>
                    <a:gd name="T11" fmla="*/ 8 h 90"/>
                    <a:gd name="T12" fmla="*/ 43 w 51"/>
                    <a:gd name="T13" fmla="*/ 11 h 90"/>
                    <a:gd name="T14" fmla="*/ 36 w 51"/>
                    <a:gd name="T15" fmla="*/ 18 h 90"/>
                    <a:gd name="T16" fmla="*/ 44 w 51"/>
                    <a:gd name="T17" fmla="*/ 18 h 90"/>
                    <a:gd name="T18" fmla="*/ 51 w 51"/>
                    <a:gd name="T19" fmla="*/ 18 h 90"/>
                    <a:gd name="T20" fmla="*/ 46 w 51"/>
                    <a:gd name="T21" fmla="*/ 25 h 90"/>
                    <a:gd name="T22" fmla="*/ 39 w 51"/>
                    <a:gd name="T23" fmla="*/ 29 h 90"/>
                    <a:gd name="T24" fmla="*/ 38 w 51"/>
                    <a:gd name="T25" fmla="*/ 33 h 90"/>
                    <a:gd name="T26" fmla="*/ 44 w 51"/>
                    <a:gd name="T27" fmla="*/ 42 h 90"/>
                    <a:gd name="T28" fmla="*/ 49 w 51"/>
                    <a:gd name="T29" fmla="*/ 50 h 90"/>
                    <a:gd name="T30" fmla="*/ 51 w 51"/>
                    <a:gd name="T31" fmla="*/ 58 h 90"/>
                    <a:gd name="T32" fmla="*/ 49 w 51"/>
                    <a:gd name="T33" fmla="*/ 71 h 90"/>
                    <a:gd name="T34" fmla="*/ 43 w 51"/>
                    <a:gd name="T35" fmla="*/ 76 h 90"/>
                    <a:gd name="T36" fmla="*/ 49 w 51"/>
                    <a:gd name="T37" fmla="*/ 85 h 90"/>
                    <a:gd name="T38" fmla="*/ 35 w 51"/>
                    <a:gd name="T39" fmla="*/ 85 h 90"/>
                    <a:gd name="T40" fmla="*/ 28 w 51"/>
                    <a:gd name="T41" fmla="*/ 83 h 90"/>
                    <a:gd name="T42" fmla="*/ 21 w 51"/>
                    <a:gd name="T43" fmla="*/ 86 h 90"/>
                    <a:gd name="T44" fmla="*/ 13 w 51"/>
                    <a:gd name="T45" fmla="*/ 89 h 90"/>
                    <a:gd name="T46" fmla="*/ 7 w 51"/>
                    <a:gd name="T47" fmla="*/ 90 h 90"/>
                    <a:gd name="T48" fmla="*/ 3 w 51"/>
                    <a:gd name="T49" fmla="*/ 85 h 90"/>
                    <a:gd name="T50" fmla="*/ 0 w 51"/>
                    <a:gd name="T51" fmla="*/ 79 h 90"/>
                    <a:gd name="T52" fmla="*/ 6 w 51"/>
                    <a:gd name="T53" fmla="*/ 75 h 90"/>
                    <a:gd name="T54" fmla="*/ 13 w 51"/>
                    <a:gd name="T55" fmla="*/ 75 h 90"/>
                    <a:gd name="T56" fmla="*/ 8 w 51"/>
                    <a:gd name="T57" fmla="*/ 71 h 90"/>
                    <a:gd name="T58" fmla="*/ 8 w 51"/>
                    <a:gd name="T59" fmla="*/ 65 h 90"/>
                    <a:gd name="T60" fmla="*/ 14 w 51"/>
                    <a:gd name="T61" fmla="*/ 61 h 90"/>
                    <a:gd name="T62" fmla="*/ 21 w 51"/>
                    <a:gd name="T63" fmla="*/ 61 h 90"/>
                    <a:gd name="T64" fmla="*/ 24 w 51"/>
                    <a:gd name="T65" fmla="*/ 50 h 90"/>
                    <a:gd name="T66" fmla="*/ 26 w 51"/>
                    <a:gd name="T67" fmla="*/ 42 h 90"/>
                    <a:gd name="T68" fmla="*/ 22 w 51"/>
                    <a:gd name="T69" fmla="*/ 35 h 90"/>
                    <a:gd name="T70" fmla="*/ 11 w 51"/>
                    <a:gd name="T71" fmla="*/ 32 h 90"/>
                    <a:gd name="T72" fmla="*/ 15 w 51"/>
                    <a:gd name="T73" fmla="*/ 13 h 90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51"/>
                    <a:gd name="T112" fmla="*/ 0 h 90"/>
                    <a:gd name="T113" fmla="*/ 51 w 51"/>
                    <a:gd name="T114" fmla="*/ 90 h 90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51" h="90">
                      <a:moveTo>
                        <a:pt x="15" y="13"/>
                      </a:moveTo>
                      <a:lnTo>
                        <a:pt x="21" y="10"/>
                      </a:lnTo>
                      <a:lnTo>
                        <a:pt x="28" y="11"/>
                      </a:lnTo>
                      <a:lnTo>
                        <a:pt x="31" y="8"/>
                      </a:lnTo>
                      <a:lnTo>
                        <a:pt x="33" y="6"/>
                      </a:lnTo>
                      <a:lnTo>
                        <a:pt x="35" y="6"/>
                      </a:lnTo>
                      <a:lnTo>
                        <a:pt x="38" y="4"/>
                      </a:lnTo>
                      <a:lnTo>
                        <a:pt x="40" y="3"/>
                      </a:lnTo>
                      <a:lnTo>
                        <a:pt x="46" y="0"/>
                      </a:lnTo>
                      <a:lnTo>
                        <a:pt x="51" y="2"/>
                      </a:lnTo>
                      <a:lnTo>
                        <a:pt x="50" y="6"/>
                      </a:lnTo>
                      <a:lnTo>
                        <a:pt x="49" y="8"/>
                      </a:lnTo>
                      <a:lnTo>
                        <a:pt x="46" y="10"/>
                      </a:lnTo>
                      <a:lnTo>
                        <a:pt x="43" y="11"/>
                      </a:lnTo>
                      <a:lnTo>
                        <a:pt x="36" y="13"/>
                      </a:lnTo>
                      <a:lnTo>
                        <a:pt x="36" y="18"/>
                      </a:lnTo>
                      <a:lnTo>
                        <a:pt x="38" y="21"/>
                      </a:lnTo>
                      <a:lnTo>
                        <a:pt x="44" y="18"/>
                      </a:lnTo>
                      <a:lnTo>
                        <a:pt x="50" y="14"/>
                      </a:lnTo>
                      <a:lnTo>
                        <a:pt x="51" y="18"/>
                      </a:lnTo>
                      <a:lnTo>
                        <a:pt x="51" y="24"/>
                      </a:lnTo>
                      <a:lnTo>
                        <a:pt x="46" y="25"/>
                      </a:lnTo>
                      <a:lnTo>
                        <a:pt x="43" y="25"/>
                      </a:lnTo>
                      <a:lnTo>
                        <a:pt x="39" y="29"/>
                      </a:lnTo>
                      <a:lnTo>
                        <a:pt x="38" y="31"/>
                      </a:lnTo>
                      <a:lnTo>
                        <a:pt x="38" y="33"/>
                      </a:lnTo>
                      <a:lnTo>
                        <a:pt x="40" y="38"/>
                      </a:lnTo>
                      <a:lnTo>
                        <a:pt x="44" y="42"/>
                      </a:lnTo>
                      <a:lnTo>
                        <a:pt x="46" y="46"/>
                      </a:lnTo>
                      <a:lnTo>
                        <a:pt x="49" y="50"/>
                      </a:lnTo>
                      <a:lnTo>
                        <a:pt x="49" y="53"/>
                      </a:lnTo>
                      <a:lnTo>
                        <a:pt x="51" y="58"/>
                      </a:lnTo>
                      <a:lnTo>
                        <a:pt x="51" y="67"/>
                      </a:lnTo>
                      <a:lnTo>
                        <a:pt x="49" y="71"/>
                      </a:lnTo>
                      <a:lnTo>
                        <a:pt x="44" y="75"/>
                      </a:lnTo>
                      <a:lnTo>
                        <a:pt x="43" y="76"/>
                      </a:lnTo>
                      <a:lnTo>
                        <a:pt x="46" y="79"/>
                      </a:lnTo>
                      <a:lnTo>
                        <a:pt x="49" y="85"/>
                      </a:lnTo>
                      <a:lnTo>
                        <a:pt x="40" y="85"/>
                      </a:lnTo>
                      <a:lnTo>
                        <a:pt x="35" y="85"/>
                      </a:lnTo>
                      <a:lnTo>
                        <a:pt x="33" y="83"/>
                      </a:lnTo>
                      <a:lnTo>
                        <a:pt x="28" y="83"/>
                      </a:lnTo>
                      <a:lnTo>
                        <a:pt x="24" y="85"/>
                      </a:lnTo>
                      <a:lnTo>
                        <a:pt x="21" y="86"/>
                      </a:lnTo>
                      <a:lnTo>
                        <a:pt x="15" y="86"/>
                      </a:lnTo>
                      <a:lnTo>
                        <a:pt x="13" y="89"/>
                      </a:lnTo>
                      <a:lnTo>
                        <a:pt x="8" y="90"/>
                      </a:lnTo>
                      <a:lnTo>
                        <a:pt x="7" y="90"/>
                      </a:lnTo>
                      <a:lnTo>
                        <a:pt x="6" y="86"/>
                      </a:lnTo>
                      <a:lnTo>
                        <a:pt x="3" y="85"/>
                      </a:lnTo>
                      <a:lnTo>
                        <a:pt x="0" y="85"/>
                      </a:lnTo>
                      <a:lnTo>
                        <a:pt x="0" y="79"/>
                      </a:lnTo>
                      <a:lnTo>
                        <a:pt x="3" y="75"/>
                      </a:lnTo>
                      <a:lnTo>
                        <a:pt x="6" y="75"/>
                      </a:lnTo>
                      <a:lnTo>
                        <a:pt x="8" y="75"/>
                      </a:lnTo>
                      <a:lnTo>
                        <a:pt x="13" y="75"/>
                      </a:lnTo>
                      <a:lnTo>
                        <a:pt x="13" y="72"/>
                      </a:lnTo>
                      <a:lnTo>
                        <a:pt x="8" y="71"/>
                      </a:lnTo>
                      <a:lnTo>
                        <a:pt x="8" y="68"/>
                      </a:lnTo>
                      <a:lnTo>
                        <a:pt x="8" y="65"/>
                      </a:lnTo>
                      <a:lnTo>
                        <a:pt x="13" y="65"/>
                      </a:lnTo>
                      <a:lnTo>
                        <a:pt x="14" y="61"/>
                      </a:lnTo>
                      <a:lnTo>
                        <a:pt x="17" y="61"/>
                      </a:lnTo>
                      <a:lnTo>
                        <a:pt x="21" y="61"/>
                      </a:lnTo>
                      <a:lnTo>
                        <a:pt x="24" y="60"/>
                      </a:lnTo>
                      <a:lnTo>
                        <a:pt x="24" y="50"/>
                      </a:lnTo>
                      <a:lnTo>
                        <a:pt x="26" y="46"/>
                      </a:lnTo>
                      <a:lnTo>
                        <a:pt x="26" y="42"/>
                      </a:lnTo>
                      <a:lnTo>
                        <a:pt x="21" y="40"/>
                      </a:lnTo>
                      <a:lnTo>
                        <a:pt x="22" y="35"/>
                      </a:lnTo>
                      <a:lnTo>
                        <a:pt x="15" y="32"/>
                      </a:lnTo>
                      <a:lnTo>
                        <a:pt x="11" y="32"/>
                      </a:lnTo>
                      <a:lnTo>
                        <a:pt x="17" y="25"/>
                      </a:lnTo>
                      <a:lnTo>
                        <a:pt x="15" y="13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12317" name="Freeform 32"/>
              <p:cNvSpPr>
                <a:spLocks/>
              </p:cNvSpPr>
              <p:nvPr/>
            </p:nvSpPr>
            <p:spPr bwMode="auto">
              <a:xfrm>
                <a:off x="2576" y="1538"/>
                <a:ext cx="293" cy="150"/>
              </a:xfrm>
              <a:custGeom>
                <a:avLst/>
                <a:gdLst>
                  <a:gd name="T0" fmla="*/ 19 w 293"/>
                  <a:gd name="T1" fmla="*/ 145 h 150"/>
                  <a:gd name="T2" fmla="*/ 29 w 293"/>
                  <a:gd name="T3" fmla="*/ 134 h 150"/>
                  <a:gd name="T4" fmla="*/ 36 w 293"/>
                  <a:gd name="T5" fmla="*/ 132 h 150"/>
                  <a:gd name="T6" fmla="*/ 44 w 293"/>
                  <a:gd name="T7" fmla="*/ 129 h 150"/>
                  <a:gd name="T8" fmla="*/ 51 w 293"/>
                  <a:gd name="T9" fmla="*/ 129 h 150"/>
                  <a:gd name="T10" fmla="*/ 59 w 293"/>
                  <a:gd name="T11" fmla="*/ 125 h 150"/>
                  <a:gd name="T12" fmla="*/ 66 w 293"/>
                  <a:gd name="T13" fmla="*/ 118 h 150"/>
                  <a:gd name="T14" fmla="*/ 74 w 293"/>
                  <a:gd name="T15" fmla="*/ 114 h 150"/>
                  <a:gd name="T16" fmla="*/ 81 w 293"/>
                  <a:gd name="T17" fmla="*/ 112 h 150"/>
                  <a:gd name="T18" fmla="*/ 91 w 293"/>
                  <a:gd name="T19" fmla="*/ 107 h 150"/>
                  <a:gd name="T20" fmla="*/ 101 w 293"/>
                  <a:gd name="T21" fmla="*/ 105 h 150"/>
                  <a:gd name="T22" fmla="*/ 119 w 293"/>
                  <a:gd name="T23" fmla="*/ 107 h 150"/>
                  <a:gd name="T24" fmla="*/ 134 w 293"/>
                  <a:gd name="T25" fmla="*/ 102 h 150"/>
                  <a:gd name="T26" fmla="*/ 140 w 293"/>
                  <a:gd name="T27" fmla="*/ 93 h 150"/>
                  <a:gd name="T28" fmla="*/ 152 w 293"/>
                  <a:gd name="T29" fmla="*/ 84 h 150"/>
                  <a:gd name="T30" fmla="*/ 156 w 293"/>
                  <a:gd name="T31" fmla="*/ 76 h 150"/>
                  <a:gd name="T32" fmla="*/ 162 w 293"/>
                  <a:gd name="T33" fmla="*/ 71 h 150"/>
                  <a:gd name="T34" fmla="*/ 177 w 293"/>
                  <a:gd name="T35" fmla="*/ 62 h 150"/>
                  <a:gd name="T36" fmla="*/ 173 w 293"/>
                  <a:gd name="T37" fmla="*/ 72 h 150"/>
                  <a:gd name="T38" fmla="*/ 182 w 293"/>
                  <a:gd name="T39" fmla="*/ 76 h 150"/>
                  <a:gd name="T40" fmla="*/ 191 w 293"/>
                  <a:gd name="T41" fmla="*/ 73 h 150"/>
                  <a:gd name="T42" fmla="*/ 195 w 293"/>
                  <a:gd name="T43" fmla="*/ 65 h 150"/>
                  <a:gd name="T44" fmla="*/ 199 w 293"/>
                  <a:gd name="T45" fmla="*/ 58 h 150"/>
                  <a:gd name="T46" fmla="*/ 205 w 293"/>
                  <a:gd name="T47" fmla="*/ 53 h 150"/>
                  <a:gd name="T48" fmla="*/ 218 w 293"/>
                  <a:gd name="T49" fmla="*/ 53 h 150"/>
                  <a:gd name="T50" fmla="*/ 236 w 293"/>
                  <a:gd name="T51" fmla="*/ 42 h 150"/>
                  <a:gd name="T52" fmla="*/ 253 w 293"/>
                  <a:gd name="T53" fmla="*/ 35 h 150"/>
                  <a:gd name="T54" fmla="*/ 270 w 293"/>
                  <a:gd name="T55" fmla="*/ 15 h 150"/>
                  <a:gd name="T56" fmla="*/ 283 w 293"/>
                  <a:gd name="T57" fmla="*/ 7 h 150"/>
                  <a:gd name="T58" fmla="*/ 279 w 293"/>
                  <a:gd name="T59" fmla="*/ 0 h 150"/>
                  <a:gd name="T60" fmla="*/ 254 w 293"/>
                  <a:gd name="T61" fmla="*/ 3 h 150"/>
                  <a:gd name="T62" fmla="*/ 236 w 293"/>
                  <a:gd name="T63" fmla="*/ 10 h 150"/>
                  <a:gd name="T64" fmla="*/ 217 w 293"/>
                  <a:gd name="T65" fmla="*/ 13 h 150"/>
                  <a:gd name="T66" fmla="*/ 195 w 293"/>
                  <a:gd name="T67" fmla="*/ 19 h 150"/>
                  <a:gd name="T68" fmla="*/ 177 w 293"/>
                  <a:gd name="T69" fmla="*/ 28 h 150"/>
                  <a:gd name="T70" fmla="*/ 155 w 293"/>
                  <a:gd name="T71" fmla="*/ 35 h 150"/>
                  <a:gd name="T72" fmla="*/ 140 w 293"/>
                  <a:gd name="T73" fmla="*/ 46 h 150"/>
                  <a:gd name="T74" fmla="*/ 128 w 293"/>
                  <a:gd name="T75" fmla="*/ 53 h 150"/>
                  <a:gd name="T76" fmla="*/ 105 w 293"/>
                  <a:gd name="T77" fmla="*/ 65 h 150"/>
                  <a:gd name="T78" fmla="*/ 79 w 293"/>
                  <a:gd name="T79" fmla="*/ 83 h 150"/>
                  <a:gd name="T80" fmla="*/ 61 w 293"/>
                  <a:gd name="T81" fmla="*/ 96 h 150"/>
                  <a:gd name="T82" fmla="*/ 44 w 293"/>
                  <a:gd name="T83" fmla="*/ 111 h 150"/>
                  <a:gd name="T84" fmla="*/ 26 w 293"/>
                  <a:gd name="T85" fmla="*/ 122 h 150"/>
                  <a:gd name="T86" fmla="*/ 0 w 293"/>
                  <a:gd name="T87" fmla="*/ 150 h 15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93"/>
                  <a:gd name="T133" fmla="*/ 0 h 150"/>
                  <a:gd name="T134" fmla="*/ 293 w 293"/>
                  <a:gd name="T135" fmla="*/ 150 h 15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93" h="150">
                    <a:moveTo>
                      <a:pt x="0" y="150"/>
                    </a:moveTo>
                    <a:lnTo>
                      <a:pt x="19" y="145"/>
                    </a:lnTo>
                    <a:lnTo>
                      <a:pt x="23" y="141"/>
                    </a:lnTo>
                    <a:lnTo>
                      <a:pt x="29" y="134"/>
                    </a:lnTo>
                    <a:lnTo>
                      <a:pt x="30" y="132"/>
                    </a:lnTo>
                    <a:lnTo>
                      <a:pt x="36" y="132"/>
                    </a:lnTo>
                    <a:lnTo>
                      <a:pt x="40" y="129"/>
                    </a:lnTo>
                    <a:lnTo>
                      <a:pt x="44" y="129"/>
                    </a:lnTo>
                    <a:lnTo>
                      <a:pt x="48" y="129"/>
                    </a:lnTo>
                    <a:lnTo>
                      <a:pt x="51" y="129"/>
                    </a:lnTo>
                    <a:lnTo>
                      <a:pt x="54" y="129"/>
                    </a:lnTo>
                    <a:lnTo>
                      <a:pt x="59" y="125"/>
                    </a:lnTo>
                    <a:lnTo>
                      <a:pt x="62" y="122"/>
                    </a:lnTo>
                    <a:lnTo>
                      <a:pt x="66" y="118"/>
                    </a:lnTo>
                    <a:lnTo>
                      <a:pt x="70" y="118"/>
                    </a:lnTo>
                    <a:lnTo>
                      <a:pt x="74" y="114"/>
                    </a:lnTo>
                    <a:lnTo>
                      <a:pt x="79" y="112"/>
                    </a:lnTo>
                    <a:lnTo>
                      <a:pt x="81" y="112"/>
                    </a:lnTo>
                    <a:lnTo>
                      <a:pt x="87" y="109"/>
                    </a:lnTo>
                    <a:lnTo>
                      <a:pt x="91" y="107"/>
                    </a:lnTo>
                    <a:lnTo>
                      <a:pt x="95" y="104"/>
                    </a:lnTo>
                    <a:lnTo>
                      <a:pt x="101" y="105"/>
                    </a:lnTo>
                    <a:lnTo>
                      <a:pt x="109" y="107"/>
                    </a:lnTo>
                    <a:lnTo>
                      <a:pt x="119" y="107"/>
                    </a:lnTo>
                    <a:lnTo>
                      <a:pt x="128" y="104"/>
                    </a:lnTo>
                    <a:lnTo>
                      <a:pt x="134" y="102"/>
                    </a:lnTo>
                    <a:lnTo>
                      <a:pt x="137" y="97"/>
                    </a:lnTo>
                    <a:lnTo>
                      <a:pt x="140" y="93"/>
                    </a:lnTo>
                    <a:lnTo>
                      <a:pt x="148" y="86"/>
                    </a:lnTo>
                    <a:lnTo>
                      <a:pt x="152" y="84"/>
                    </a:lnTo>
                    <a:lnTo>
                      <a:pt x="152" y="79"/>
                    </a:lnTo>
                    <a:lnTo>
                      <a:pt x="156" y="76"/>
                    </a:lnTo>
                    <a:lnTo>
                      <a:pt x="160" y="73"/>
                    </a:lnTo>
                    <a:lnTo>
                      <a:pt x="162" y="71"/>
                    </a:lnTo>
                    <a:lnTo>
                      <a:pt x="164" y="69"/>
                    </a:lnTo>
                    <a:lnTo>
                      <a:pt x="177" y="62"/>
                    </a:lnTo>
                    <a:lnTo>
                      <a:pt x="177" y="69"/>
                    </a:lnTo>
                    <a:lnTo>
                      <a:pt x="173" y="72"/>
                    </a:lnTo>
                    <a:lnTo>
                      <a:pt x="177" y="75"/>
                    </a:lnTo>
                    <a:lnTo>
                      <a:pt x="182" y="76"/>
                    </a:lnTo>
                    <a:lnTo>
                      <a:pt x="187" y="76"/>
                    </a:lnTo>
                    <a:lnTo>
                      <a:pt x="191" y="73"/>
                    </a:lnTo>
                    <a:lnTo>
                      <a:pt x="195" y="69"/>
                    </a:lnTo>
                    <a:lnTo>
                      <a:pt x="195" y="65"/>
                    </a:lnTo>
                    <a:lnTo>
                      <a:pt x="199" y="62"/>
                    </a:lnTo>
                    <a:lnTo>
                      <a:pt x="199" y="58"/>
                    </a:lnTo>
                    <a:lnTo>
                      <a:pt x="202" y="55"/>
                    </a:lnTo>
                    <a:lnTo>
                      <a:pt x="205" y="53"/>
                    </a:lnTo>
                    <a:lnTo>
                      <a:pt x="209" y="53"/>
                    </a:lnTo>
                    <a:lnTo>
                      <a:pt x="218" y="53"/>
                    </a:lnTo>
                    <a:lnTo>
                      <a:pt x="228" y="48"/>
                    </a:lnTo>
                    <a:lnTo>
                      <a:pt x="236" y="42"/>
                    </a:lnTo>
                    <a:lnTo>
                      <a:pt x="243" y="39"/>
                    </a:lnTo>
                    <a:lnTo>
                      <a:pt x="253" y="35"/>
                    </a:lnTo>
                    <a:lnTo>
                      <a:pt x="257" y="26"/>
                    </a:lnTo>
                    <a:lnTo>
                      <a:pt x="270" y="15"/>
                    </a:lnTo>
                    <a:lnTo>
                      <a:pt x="278" y="11"/>
                    </a:lnTo>
                    <a:lnTo>
                      <a:pt x="283" y="7"/>
                    </a:lnTo>
                    <a:lnTo>
                      <a:pt x="293" y="1"/>
                    </a:lnTo>
                    <a:lnTo>
                      <a:pt x="279" y="0"/>
                    </a:lnTo>
                    <a:lnTo>
                      <a:pt x="265" y="0"/>
                    </a:lnTo>
                    <a:lnTo>
                      <a:pt x="254" y="3"/>
                    </a:lnTo>
                    <a:lnTo>
                      <a:pt x="247" y="7"/>
                    </a:lnTo>
                    <a:lnTo>
                      <a:pt x="236" y="10"/>
                    </a:lnTo>
                    <a:lnTo>
                      <a:pt x="225" y="10"/>
                    </a:lnTo>
                    <a:lnTo>
                      <a:pt x="217" y="13"/>
                    </a:lnTo>
                    <a:lnTo>
                      <a:pt x="205" y="17"/>
                    </a:lnTo>
                    <a:lnTo>
                      <a:pt x="195" y="19"/>
                    </a:lnTo>
                    <a:lnTo>
                      <a:pt x="187" y="25"/>
                    </a:lnTo>
                    <a:lnTo>
                      <a:pt x="177" y="28"/>
                    </a:lnTo>
                    <a:lnTo>
                      <a:pt x="164" y="29"/>
                    </a:lnTo>
                    <a:lnTo>
                      <a:pt x="155" y="35"/>
                    </a:lnTo>
                    <a:lnTo>
                      <a:pt x="146" y="39"/>
                    </a:lnTo>
                    <a:lnTo>
                      <a:pt x="140" y="46"/>
                    </a:lnTo>
                    <a:lnTo>
                      <a:pt x="134" y="50"/>
                    </a:lnTo>
                    <a:lnTo>
                      <a:pt x="128" y="53"/>
                    </a:lnTo>
                    <a:lnTo>
                      <a:pt x="116" y="58"/>
                    </a:lnTo>
                    <a:lnTo>
                      <a:pt x="105" y="65"/>
                    </a:lnTo>
                    <a:lnTo>
                      <a:pt x="91" y="73"/>
                    </a:lnTo>
                    <a:lnTo>
                      <a:pt x="79" y="83"/>
                    </a:lnTo>
                    <a:lnTo>
                      <a:pt x="69" y="90"/>
                    </a:lnTo>
                    <a:lnTo>
                      <a:pt x="61" y="96"/>
                    </a:lnTo>
                    <a:lnTo>
                      <a:pt x="51" y="104"/>
                    </a:lnTo>
                    <a:lnTo>
                      <a:pt x="44" y="111"/>
                    </a:lnTo>
                    <a:lnTo>
                      <a:pt x="36" y="118"/>
                    </a:lnTo>
                    <a:lnTo>
                      <a:pt x="26" y="122"/>
                    </a:lnTo>
                    <a:lnTo>
                      <a:pt x="19" y="126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2308" name="Freeform 33"/>
            <p:cNvSpPr>
              <a:spLocks/>
            </p:cNvSpPr>
            <p:nvPr/>
          </p:nvSpPr>
          <p:spPr bwMode="auto">
            <a:xfrm>
              <a:off x="3096" y="2390"/>
              <a:ext cx="87" cy="150"/>
            </a:xfrm>
            <a:custGeom>
              <a:avLst/>
              <a:gdLst>
                <a:gd name="T0" fmla="*/ 17 w 87"/>
                <a:gd name="T1" fmla="*/ 47 h 150"/>
                <a:gd name="T2" fmla="*/ 15 w 87"/>
                <a:gd name="T3" fmla="*/ 78 h 150"/>
                <a:gd name="T4" fmla="*/ 7 w 87"/>
                <a:gd name="T5" fmla="*/ 96 h 150"/>
                <a:gd name="T6" fmla="*/ 0 w 87"/>
                <a:gd name="T7" fmla="*/ 114 h 150"/>
                <a:gd name="T8" fmla="*/ 0 w 87"/>
                <a:gd name="T9" fmla="*/ 126 h 150"/>
                <a:gd name="T10" fmla="*/ 3 w 87"/>
                <a:gd name="T11" fmla="*/ 136 h 150"/>
                <a:gd name="T12" fmla="*/ 11 w 87"/>
                <a:gd name="T13" fmla="*/ 146 h 150"/>
                <a:gd name="T14" fmla="*/ 17 w 87"/>
                <a:gd name="T15" fmla="*/ 147 h 150"/>
                <a:gd name="T16" fmla="*/ 22 w 87"/>
                <a:gd name="T17" fmla="*/ 147 h 150"/>
                <a:gd name="T18" fmla="*/ 28 w 87"/>
                <a:gd name="T19" fmla="*/ 150 h 150"/>
                <a:gd name="T20" fmla="*/ 33 w 87"/>
                <a:gd name="T21" fmla="*/ 142 h 150"/>
                <a:gd name="T22" fmla="*/ 36 w 87"/>
                <a:gd name="T23" fmla="*/ 121 h 150"/>
                <a:gd name="T24" fmla="*/ 46 w 87"/>
                <a:gd name="T25" fmla="*/ 110 h 150"/>
                <a:gd name="T26" fmla="*/ 47 w 87"/>
                <a:gd name="T27" fmla="*/ 89 h 150"/>
                <a:gd name="T28" fmla="*/ 51 w 87"/>
                <a:gd name="T29" fmla="*/ 82 h 150"/>
                <a:gd name="T30" fmla="*/ 57 w 87"/>
                <a:gd name="T31" fmla="*/ 75 h 150"/>
                <a:gd name="T32" fmla="*/ 60 w 87"/>
                <a:gd name="T33" fmla="*/ 61 h 150"/>
                <a:gd name="T34" fmla="*/ 67 w 87"/>
                <a:gd name="T35" fmla="*/ 54 h 150"/>
                <a:gd name="T36" fmla="*/ 69 w 87"/>
                <a:gd name="T37" fmla="*/ 46 h 150"/>
                <a:gd name="T38" fmla="*/ 75 w 87"/>
                <a:gd name="T39" fmla="*/ 42 h 150"/>
                <a:gd name="T40" fmla="*/ 75 w 87"/>
                <a:gd name="T41" fmla="*/ 39 h 150"/>
                <a:gd name="T42" fmla="*/ 85 w 87"/>
                <a:gd name="T43" fmla="*/ 31 h 150"/>
                <a:gd name="T44" fmla="*/ 86 w 87"/>
                <a:gd name="T45" fmla="*/ 18 h 150"/>
                <a:gd name="T46" fmla="*/ 87 w 87"/>
                <a:gd name="T47" fmla="*/ 11 h 150"/>
                <a:gd name="T48" fmla="*/ 78 w 87"/>
                <a:gd name="T49" fmla="*/ 9 h 150"/>
                <a:gd name="T50" fmla="*/ 74 w 87"/>
                <a:gd name="T51" fmla="*/ 0 h 150"/>
                <a:gd name="T52" fmla="*/ 67 w 87"/>
                <a:gd name="T53" fmla="*/ 9 h 150"/>
                <a:gd name="T54" fmla="*/ 60 w 87"/>
                <a:gd name="T55" fmla="*/ 20 h 150"/>
                <a:gd name="T56" fmla="*/ 51 w 87"/>
                <a:gd name="T57" fmla="*/ 29 h 150"/>
                <a:gd name="T58" fmla="*/ 46 w 87"/>
                <a:gd name="T59" fmla="*/ 38 h 150"/>
                <a:gd name="T60" fmla="*/ 42 w 87"/>
                <a:gd name="T61" fmla="*/ 38 h 150"/>
                <a:gd name="T62" fmla="*/ 36 w 87"/>
                <a:gd name="T63" fmla="*/ 42 h 150"/>
                <a:gd name="T64" fmla="*/ 33 w 87"/>
                <a:gd name="T65" fmla="*/ 46 h 150"/>
                <a:gd name="T66" fmla="*/ 17 w 87"/>
                <a:gd name="T67" fmla="*/ 47 h 15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7"/>
                <a:gd name="T103" fmla="*/ 0 h 150"/>
                <a:gd name="T104" fmla="*/ 87 w 87"/>
                <a:gd name="T105" fmla="*/ 150 h 15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7" h="150">
                  <a:moveTo>
                    <a:pt x="17" y="47"/>
                  </a:moveTo>
                  <a:lnTo>
                    <a:pt x="15" y="78"/>
                  </a:lnTo>
                  <a:lnTo>
                    <a:pt x="7" y="96"/>
                  </a:lnTo>
                  <a:lnTo>
                    <a:pt x="0" y="114"/>
                  </a:lnTo>
                  <a:lnTo>
                    <a:pt x="0" y="126"/>
                  </a:lnTo>
                  <a:lnTo>
                    <a:pt x="3" y="136"/>
                  </a:lnTo>
                  <a:lnTo>
                    <a:pt x="11" y="146"/>
                  </a:lnTo>
                  <a:lnTo>
                    <a:pt x="17" y="147"/>
                  </a:lnTo>
                  <a:lnTo>
                    <a:pt x="22" y="147"/>
                  </a:lnTo>
                  <a:lnTo>
                    <a:pt x="28" y="150"/>
                  </a:lnTo>
                  <a:lnTo>
                    <a:pt x="33" y="142"/>
                  </a:lnTo>
                  <a:lnTo>
                    <a:pt x="36" y="121"/>
                  </a:lnTo>
                  <a:lnTo>
                    <a:pt x="46" y="110"/>
                  </a:lnTo>
                  <a:lnTo>
                    <a:pt x="47" y="89"/>
                  </a:lnTo>
                  <a:lnTo>
                    <a:pt x="51" y="82"/>
                  </a:lnTo>
                  <a:lnTo>
                    <a:pt x="57" y="75"/>
                  </a:lnTo>
                  <a:lnTo>
                    <a:pt x="60" y="61"/>
                  </a:lnTo>
                  <a:lnTo>
                    <a:pt x="67" y="54"/>
                  </a:lnTo>
                  <a:lnTo>
                    <a:pt x="69" y="46"/>
                  </a:lnTo>
                  <a:lnTo>
                    <a:pt x="75" y="42"/>
                  </a:lnTo>
                  <a:lnTo>
                    <a:pt x="75" y="39"/>
                  </a:lnTo>
                  <a:lnTo>
                    <a:pt x="85" y="31"/>
                  </a:lnTo>
                  <a:lnTo>
                    <a:pt x="86" y="18"/>
                  </a:lnTo>
                  <a:lnTo>
                    <a:pt x="87" y="11"/>
                  </a:lnTo>
                  <a:lnTo>
                    <a:pt x="78" y="9"/>
                  </a:lnTo>
                  <a:lnTo>
                    <a:pt x="74" y="0"/>
                  </a:lnTo>
                  <a:lnTo>
                    <a:pt x="67" y="9"/>
                  </a:lnTo>
                  <a:lnTo>
                    <a:pt x="60" y="20"/>
                  </a:lnTo>
                  <a:lnTo>
                    <a:pt x="51" y="29"/>
                  </a:lnTo>
                  <a:lnTo>
                    <a:pt x="46" y="38"/>
                  </a:lnTo>
                  <a:lnTo>
                    <a:pt x="42" y="38"/>
                  </a:lnTo>
                  <a:lnTo>
                    <a:pt x="36" y="42"/>
                  </a:lnTo>
                  <a:lnTo>
                    <a:pt x="33" y="46"/>
                  </a:lnTo>
                  <a:lnTo>
                    <a:pt x="17" y="47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09" name="Freeform 34"/>
            <p:cNvSpPr>
              <a:spLocks/>
            </p:cNvSpPr>
            <p:nvPr/>
          </p:nvSpPr>
          <p:spPr bwMode="auto">
            <a:xfrm>
              <a:off x="2675" y="1551"/>
              <a:ext cx="1192" cy="697"/>
            </a:xfrm>
            <a:custGeom>
              <a:avLst/>
              <a:gdLst>
                <a:gd name="T0" fmla="*/ 70 w 1192"/>
                <a:gd name="T1" fmla="*/ 290 h 697"/>
                <a:gd name="T2" fmla="*/ 81 w 1192"/>
                <a:gd name="T3" fmla="*/ 240 h 697"/>
                <a:gd name="T4" fmla="*/ 119 w 1192"/>
                <a:gd name="T5" fmla="*/ 211 h 697"/>
                <a:gd name="T6" fmla="*/ 162 w 1192"/>
                <a:gd name="T7" fmla="*/ 185 h 697"/>
                <a:gd name="T8" fmla="*/ 184 w 1192"/>
                <a:gd name="T9" fmla="*/ 175 h 697"/>
                <a:gd name="T10" fmla="*/ 245 w 1192"/>
                <a:gd name="T11" fmla="*/ 132 h 697"/>
                <a:gd name="T12" fmla="*/ 262 w 1192"/>
                <a:gd name="T13" fmla="*/ 121 h 697"/>
                <a:gd name="T14" fmla="*/ 265 w 1192"/>
                <a:gd name="T15" fmla="*/ 85 h 697"/>
                <a:gd name="T16" fmla="*/ 256 w 1192"/>
                <a:gd name="T17" fmla="*/ 70 h 697"/>
                <a:gd name="T18" fmla="*/ 222 w 1192"/>
                <a:gd name="T19" fmla="*/ 101 h 697"/>
                <a:gd name="T20" fmla="*/ 209 w 1192"/>
                <a:gd name="T21" fmla="*/ 155 h 697"/>
                <a:gd name="T22" fmla="*/ 184 w 1192"/>
                <a:gd name="T23" fmla="*/ 149 h 697"/>
                <a:gd name="T24" fmla="*/ 171 w 1192"/>
                <a:gd name="T25" fmla="*/ 132 h 697"/>
                <a:gd name="T26" fmla="*/ 129 w 1192"/>
                <a:gd name="T27" fmla="*/ 143 h 697"/>
                <a:gd name="T28" fmla="*/ 125 w 1192"/>
                <a:gd name="T29" fmla="*/ 120 h 697"/>
                <a:gd name="T30" fmla="*/ 133 w 1192"/>
                <a:gd name="T31" fmla="*/ 101 h 697"/>
                <a:gd name="T32" fmla="*/ 172 w 1192"/>
                <a:gd name="T33" fmla="*/ 89 h 697"/>
                <a:gd name="T34" fmla="*/ 200 w 1192"/>
                <a:gd name="T35" fmla="*/ 52 h 697"/>
                <a:gd name="T36" fmla="*/ 247 w 1192"/>
                <a:gd name="T37" fmla="*/ 19 h 697"/>
                <a:gd name="T38" fmla="*/ 309 w 1192"/>
                <a:gd name="T39" fmla="*/ 2 h 697"/>
                <a:gd name="T40" fmla="*/ 348 w 1192"/>
                <a:gd name="T41" fmla="*/ 49 h 697"/>
                <a:gd name="T42" fmla="*/ 340 w 1192"/>
                <a:gd name="T43" fmla="*/ 89 h 697"/>
                <a:gd name="T44" fmla="*/ 364 w 1192"/>
                <a:gd name="T45" fmla="*/ 107 h 697"/>
                <a:gd name="T46" fmla="*/ 385 w 1192"/>
                <a:gd name="T47" fmla="*/ 81 h 697"/>
                <a:gd name="T48" fmla="*/ 488 w 1192"/>
                <a:gd name="T49" fmla="*/ 45 h 697"/>
                <a:gd name="T50" fmla="*/ 625 w 1192"/>
                <a:gd name="T51" fmla="*/ 12 h 697"/>
                <a:gd name="T52" fmla="*/ 819 w 1192"/>
                <a:gd name="T53" fmla="*/ 40 h 697"/>
                <a:gd name="T54" fmla="*/ 1167 w 1192"/>
                <a:gd name="T55" fmla="*/ 99 h 697"/>
                <a:gd name="T56" fmla="*/ 1149 w 1192"/>
                <a:gd name="T57" fmla="*/ 130 h 697"/>
                <a:gd name="T58" fmla="*/ 1139 w 1192"/>
                <a:gd name="T59" fmla="*/ 203 h 697"/>
                <a:gd name="T60" fmla="*/ 1058 w 1192"/>
                <a:gd name="T61" fmla="*/ 137 h 697"/>
                <a:gd name="T62" fmla="*/ 998 w 1192"/>
                <a:gd name="T63" fmla="*/ 181 h 697"/>
                <a:gd name="T64" fmla="*/ 1087 w 1192"/>
                <a:gd name="T65" fmla="*/ 300 h 697"/>
                <a:gd name="T66" fmla="*/ 1049 w 1192"/>
                <a:gd name="T67" fmla="*/ 382 h 697"/>
                <a:gd name="T68" fmla="*/ 1103 w 1192"/>
                <a:gd name="T69" fmla="*/ 500 h 697"/>
                <a:gd name="T70" fmla="*/ 1076 w 1192"/>
                <a:gd name="T71" fmla="*/ 569 h 697"/>
                <a:gd name="T72" fmla="*/ 1013 w 1192"/>
                <a:gd name="T73" fmla="*/ 598 h 697"/>
                <a:gd name="T74" fmla="*/ 1024 w 1192"/>
                <a:gd name="T75" fmla="*/ 669 h 697"/>
                <a:gd name="T76" fmla="*/ 1000 w 1192"/>
                <a:gd name="T77" fmla="*/ 637 h 697"/>
                <a:gd name="T78" fmla="*/ 922 w 1192"/>
                <a:gd name="T79" fmla="*/ 539 h 697"/>
                <a:gd name="T80" fmla="*/ 812 w 1192"/>
                <a:gd name="T81" fmla="*/ 568 h 697"/>
                <a:gd name="T82" fmla="*/ 747 w 1192"/>
                <a:gd name="T83" fmla="*/ 585 h 697"/>
                <a:gd name="T84" fmla="*/ 608 w 1192"/>
                <a:gd name="T85" fmla="*/ 477 h 697"/>
                <a:gd name="T86" fmla="*/ 478 w 1192"/>
                <a:gd name="T87" fmla="*/ 455 h 697"/>
                <a:gd name="T88" fmla="*/ 589 w 1192"/>
                <a:gd name="T89" fmla="*/ 517 h 697"/>
                <a:gd name="T90" fmla="*/ 439 w 1192"/>
                <a:gd name="T91" fmla="*/ 572 h 697"/>
                <a:gd name="T92" fmla="*/ 394 w 1192"/>
                <a:gd name="T93" fmla="*/ 504 h 697"/>
                <a:gd name="T94" fmla="*/ 330 w 1192"/>
                <a:gd name="T95" fmla="*/ 416 h 697"/>
                <a:gd name="T96" fmla="*/ 297 w 1192"/>
                <a:gd name="T97" fmla="*/ 369 h 697"/>
                <a:gd name="T98" fmla="*/ 280 w 1192"/>
                <a:gd name="T99" fmla="*/ 339 h 697"/>
                <a:gd name="T100" fmla="*/ 258 w 1192"/>
                <a:gd name="T101" fmla="*/ 323 h 697"/>
                <a:gd name="T102" fmla="*/ 248 w 1192"/>
                <a:gd name="T103" fmla="*/ 358 h 697"/>
                <a:gd name="T104" fmla="*/ 212 w 1192"/>
                <a:gd name="T105" fmla="*/ 300 h 697"/>
                <a:gd name="T106" fmla="*/ 180 w 1192"/>
                <a:gd name="T107" fmla="*/ 292 h 697"/>
                <a:gd name="T108" fmla="*/ 218 w 1192"/>
                <a:gd name="T109" fmla="*/ 337 h 697"/>
                <a:gd name="T110" fmla="*/ 205 w 1192"/>
                <a:gd name="T111" fmla="*/ 334 h 697"/>
                <a:gd name="T112" fmla="*/ 171 w 1192"/>
                <a:gd name="T113" fmla="*/ 308 h 697"/>
                <a:gd name="T114" fmla="*/ 133 w 1192"/>
                <a:gd name="T115" fmla="*/ 290 h 697"/>
                <a:gd name="T116" fmla="*/ 92 w 1192"/>
                <a:gd name="T117" fmla="*/ 321 h 697"/>
                <a:gd name="T118" fmla="*/ 83 w 1192"/>
                <a:gd name="T119" fmla="*/ 351 h 697"/>
                <a:gd name="T120" fmla="*/ 47 w 1192"/>
                <a:gd name="T121" fmla="*/ 369 h 697"/>
                <a:gd name="T122" fmla="*/ 6 w 1192"/>
                <a:gd name="T123" fmla="*/ 346 h 69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192"/>
                <a:gd name="T187" fmla="*/ 0 h 697"/>
                <a:gd name="T188" fmla="*/ 1192 w 1192"/>
                <a:gd name="T189" fmla="*/ 697 h 69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192" h="697">
                  <a:moveTo>
                    <a:pt x="0" y="312"/>
                  </a:moveTo>
                  <a:lnTo>
                    <a:pt x="13" y="303"/>
                  </a:lnTo>
                  <a:lnTo>
                    <a:pt x="18" y="296"/>
                  </a:lnTo>
                  <a:lnTo>
                    <a:pt x="34" y="296"/>
                  </a:lnTo>
                  <a:lnTo>
                    <a:pt x="47" y="297"/>
                  </a:lnTo>
                  <a:lnTo>
                    <a:pt x="60" y="292"/>
                  </a:lnTo>
                  <a:lnTo>
                    <a:pt x="70" y="290"/>
                  </a:lnTo>
                  <a:lnTo>
                    <a:pt x="71" y="278"/>
                  </a:lnTo>
                  <a:lnTo>
                    <a:pt x="79" y="271"/>
                  </a:lnTo>
                  <a:lnTo>
                    <a:pt x="63" y="260"/>
                  </a:lnTo>
                  <a:lnTo>
                    <a:pt x="60" y="253"/>
                  </a:lnTo>
                  <a:lnTo>
                    <a:pt x="61" y="242"/>
                  </a:lnTo>
                  <a:lnTo>
                    <a:pt x="72" y="242"/>
                  </a:lnTo>
                  <a:lnTo>
                    <a:pt x="81" y="240"/>
                  </a:lnTo>
                  <a:lnTo>
                    <a:pt x="82" y="242"/>
                  </a:lnTo>
                  <a:lnTo>
                    <a:pt x="90" y="235"/>
                  </a:lnTo>
                  <a:lnTo>
                    <a:pt x="100" y="232"/>
                  </a:lnTo>
                  <a:lnTo>
                    <a:pt x="103" y="232"/>
                  </a:lnTo>
                  <a:lnTo>
                    <a:pt x="108" y="225"/>
                  </a:lnTo>
                  <a:lnTo>
                    <a:pt x="114" y="224"/>
                  </a:lnTo>
                  <a:lnTo>
                    <a:pt x="119" y="211"/>
                  </a:lnTo>
                  <a:lnTo>
                    <a:pt x="126" y="214"/>
                  </a:lnTo>
                  <a:lnTo>
                    <a:pt x="135" y="207"/>
                  </a:lnTo>
                  <a:lnTo>
                    <a:pt x="144" y="200"/>
                  </a:lnTo>
                  <a:lnTo>
                    <a:pt x="153" y="196"/>
                  </a:lnTo>
                  <a:lnTo>
                    <a:pt x="161" y="196"/>
                  </a:lnTo>
                  <a:lnTo>
                    <a:pt x="166" y="196"/>
                  </a:lnTo>
                  <a:lnTo>
                    <a:pt x="162" y="185"/>
                  </a:lnTo>
                  <a:lnTo>
                    <a:pt x="160" y="178"/>
                  </a:lnTo>
                  <a:lnTo>
                    <a:pt x="157" y="159"/>
                  </a:lnTo>
                  <a:lnTo>
                    <a:pt x="171" y="157"/>
                  </a:lnTo>
                  <a:lnTo>
                    <a:pt x="178" y="156"/>
                  </a:lnTo>
                  <a:lnTo>
                    <a:pt x="175" y="163"/>
                  </a:lnTo>
                  <a:lnTo>
                    <a:pt x="180" y="167"/>
                  </a:lnTo>
                  <a:lnTo>
                    <a:pt x="184" y="175"/>
                  </a:lnTo>
                  <a:lnTo>
                    <a:pt x="187" y="179"/>
                  </a:lnTo>
                  <a:lnTo>
                    <a:pt x="202" y="178"/>
                  </a:lnTo>
                  <a:lnTo>
                    <a:pt x="218" y="161"/>
                  </a:lnTo>
                  <a:lnTo>
                    <a:pt x="227" y="155"/>
                  </a:lnTo>
                  <a:lnTo>
                    <a:pt x="232" y="148"/>
                  </a:lnTo>
                  <a:lnTo>
                    <a:pt x="237" y="142"/>
                  </a:lnTo>
                  <a:lnTo>
                    <a:pt x="245" y="132"/>
                  </a:lnTo>
                  <a:lnTo>
                    <a:pt x="250" y="137"/>
                  </a:lnTo>
                  <a:lnTo>
                    <a:pt x="250" y="131"/>
                  </a:lnTo>
                  <a:lnTo>
                    <a:pt x="254" y="130"/>
                  </a:lnTo>
                  <a:lnTo>
                    <a:pt x="262" y="130"/>
                  </a:lnTo>
                  <a:lnTo>
                    <a:pt x="279" y="143"/>
                  </a:lnTo>
                  <a:lnTo>
                    <a:pt x="276" y="105"/>
                  </a:lnTo>
                  <a:lnTo>
                    <a:pt x="262" y="121"/>
                  </a:lnTo>
                  <a:lnTo>
                    <a:pt x="251" y="121"/>
                  </a:lnTo>
                  <a:lnTo>
                    <a:pt x="248" y="112"/>
                  </a:lnTo>
                  <a:lnTo>
                    <a:pt x="248" y="105"/>
                  </a:lnTo>
                  <a:lnTo>
                    <a:pt x="245" y="101"/>
                  </a:lnTo>
                  <a:lnTo>
                    <a:pt x="254" y="94"/>
                  </a:lnTo>
                  <a:lnTo>
                    <a:pt x="258" y="87"/>
                  </a:lnTo>
                  <a:lnTo>
                    <a:pt x="265" y="85"/>
                  </a:lnTo>
                  <a:lnTo>
                    <a:pt x="269" y="84"/>
                  </a:lnTo>
                  <a:lnTo>
                    <a:pt x="272" y="77"/>
                  </a:lnTo>
                  <a:lnTo>
                    <a:pt x="276" y="77"/>
                  </a:lnTo>
                  <a:lnTo>
                    <a:pt x="281" y="77"/>
                  </a:lnTo>
                  <a:lnTo>
                    <a:pt x="272" y="67"/>
                  </a:lnTo>
                  <a:lnTo>
                    <a:pt x="262" y="70"/>
                  </a:lnTo>
                  <a:lnTo>
                    <a:pt x="256" y="70"/>
                  </a:lnTo>
                  <a:lnTo>
                    <a:pt x="250" y="66"/>
                  </a:lnTo>
                  <a:lnTo>
                    <a:pt x="250" y="71"/>
                  </a:lnTo>
                  <a:lnTo>
                    <a:pt x="245" y="80"/>
                  </a:lnTo>
                  <a:lnTo>
                    <a:pt x="237" y="89"/>
                  </a:lnTo>
                  <a:lnTo>
                    <a:pt x="229" y="94"/>
                  </a:lnTo>
                  <a:lnTo>
                    <a:pt x="225" y="94"/>
                  </a:lnTo>
                  <a:lnTo>
                    <a:pt x="222" y="101"/>
                  </a:lnTo>
                  <a:lnTo>
                    <a:pt x="222" y="105"/>
                  </a:lnTo>
                  <a:lnTo>
                    <a:pt x="218" y="109"/>
                  </a:lnTo>
                  <a:lnTo>
                    <a:pt x="223" y="121"/>
                  </a:lnTo>
                  <a:lnTo>
                    <a:pt x="227" y="130"/>
                  </a:lnTo>
                  <a:lnTo>
                    <a:pt x="220" y="138"/>
                  </a:lnTo>
                  <a:lnTo>
                    <a:pt x="212" y="143"/>
                  </a:lnTo>
                  <a:lnTo>
                    <a:pt x="209" y="155"/>
                  </a:lnTo>
                  <a:lnTo>
                    <a:pt x="205" y="161"/>
                  </a:lnTo>
                  <a:lnTo>
                    <a:pt x="201" y="161"/>
                  </a:lnTo>
                  <a:lnTo>
                    <a:pt x="196" y="163"/>
                  </a:lnTo>
                  <a:lnTo>
                    <a:pt x="187" y="166"/>
                  </a:lnTo>
                  <a:lnTo>
                    <a:pt x="184" y="164"/>
                  </a:lnTo>
                  <a:lnTo>
                    <a:pt x="184" y="159"/>
                  </a:lnTo>
                  <a:lnTo>
                    <a:pt x="184" y="149"/>
                  </a:lnTo>
                  <a:lnTo>
                    <a:pt x="180" y="149"/>
                  </a:lnTo>
                  <a:lnTo>
                    <a:pt x="176" y="145"/>
                  </a:lnTo>
                  <a:lnTo>
                    <a:pt x="178" y="138"/>
                  </a:lnTo>
                  <a:lnTo>
                    <a:pt x="179" y="132"/>
                  </a:lnTo>
                  <a:lnTo>
                    <a:pt x="178" y="131"/>
                  </a:lnTo>
                  <a:lnTo>
                    <a:pt x="173" y="132"/>
                  </a:lnTo>
                  <a:lnTo>
                    <a:pt x="171" y="132"/>
                  </a:lnTo>
                  <a:lnTo>
                    <a:pt x="166" y="132"/>
                  </a:lnTo>
                  <a:lnTo>
                    <a:pt x="165" y="131"/>
                  </a:lnTo>
                  <a:lnTo>
                    <a:pt x="160" y="135"/>
                  </a:lnTo>
                  <a:lnTo>
                    <a:pt x="155" y="141"/>
                  </a:lnTo>
                  <a:lnTo>
                    <a:pt x="150" y="146"/>
                  </a:lnTo>
                  <a:lnTo>
                    <a:pt x="137" y="145"/>
                  </a:lnTo>
                  <a:lnTo>
                    <a:pt x="129" y="143"/>
                  </a:lnTo>
                  <a:lnTo>
                    <a:pt x="125" y="139"/>
                  </a:lnTo>
                  <a:lnTo>
                    <a:pt x="125" y="135"/>
                  </a:lnTo>
                  <a:lnTo>
                    <a:pt x="128" y="131"/>
                  </a:lnTo>
                  <a:lnTo>
                    <a:pt x="132" y="130"/>
                  </a:lnTo>
                  <a:lnTo>
                    <a:pt x="135" y="124"/>
                  </a:lnTo>
                  <a:lnTo>
                    <a:pt x="128" y="125"/>
                  </a:lnTo>
                  <a:lnTo>
                    <a:pt x="125" y="120"/>
                  </a:lnTo>
                  <a:lnTo>
                    <a:pt x="125" y="117"/>
                  </a:lnTo>
                  <a:lnTo>
                    <a:pt x="135" y="116"/>
                  </a:lnTo>
                  <a:lnTo>
                    <a:pt x="144" y="114"/>
                  </a:lnTo>
                  <a:lnTo>
                    <a:pt x="139" y="112"/>
                  </a:lnTo>
                  <a:lnTo>
                    <a:pt x="128" y="113"/>
                  </a:lnTo>
                  <a:lnTo>
                    <a:pt x="128" y="107"/>
                  </a:lnTo>
                  <a:lnTo>
                    <a:pt x="133" y="101"/>
                  </a:lnTo>
                  <a:lnTo>
                    <a:pt x="142" y="98"/>
                  </a:lnTo>
                  <a:lnTo>
                    <a:pt x="144" y="94"/>
                  </a:lnTo>
                  <a:lnTo>
                    <a:pt x="150" y="91"/>
                  </a:lnTo>
                  <a:lnTo>
                    <a:pt x="157" y="89"/>
                  </a:lnTo>
                  <a:lnTo>
                    <a:pt x="162" y="91"/>
                  </a:lnTo>
                  <a:lnTo>
                    <a:pt x="166" y="94"/>
                  </a:lnTo>
                  <a:lnTo>
                    <a:pt x="172" y="89"/>
                  </a:lnTo>
                  <a:lnTo>
                    <a:pt x="166" y="89"/>
                  </a:lnTo>
                  <a:lnTo>
                    <a:pt x="166" y="81"/>
                  </a:lnTo>
                  <a:lnTo>
                    <a:pt x="180" y="71"/>
                  </a:lnTo>
                  <a:lnTo>
                    <a:pt x="187" y="65"/>
                  </a:lnTo>
                  <a:lnTo>
                    <a:pt x="191" y="63"/>
                  </a:lnTo>
                  <a:lnTo>
                    <a:pt x="191" y="60"/>
                  </a:lnTo>
                  <a:lnTo>
                    <a:pt x="200" y="52"/>
                  </a:lnTo>
                  <a:lnTo>
                    <a:pt x="205" y="42"/>
                  </a:lnTo>
                  <a:lnTo>
                    <a:pt x="214" y="38"/>
                  </a:lnTo>
                  <a:lnTo>
                    <a:pt x="208" y="34"/>
                  </a:lnTo>
                  <a:lnTo>
                    <a:pt x="226" y="24"/>
                  </a:lnTo>
                  <a:lnTo>
                    <a:pt x="232" y="24"/>
                  </a:lnTo>
                  <a:lnTo>
                    <a:pt x="232" y="19"/>
                  </a:lnTo>
                  <a:lnTo>
                    <a:pt x="247" y="19"/>
                  </a:lnTo>
                  <a:lnTo>
                    <a:pt x="274" y="1"/>
                  </a:lnTo>
                  <a:lnTo>
                    <a:pt x="279" y="0"/>
                  </a:lnTo>
                  <a:lnTo>
                    <a:pt x="274" y="13"/>
                  </a:lnTo>
                  <a:lnTo>
                    <a:pt x="280" y="5"/>
                  </a:lnTo>
                  <a:lnTo>
                    <a:pt x="288" y="4"/>
                  </a:lnTo>
                  <a:lnTo>
                    <a:pt x="286" y="9"/>
                  </a:lnTo>
                  <a:lnTo>
                    <a:pt x="309" y="2"/>
                  </a:lnTo>
                  <a:lnTo>
                    <a:pt x="320" y="6"/>
                  </a:lnTo>
                  <a:lnTo>
                    <a:pt x="304" y="15"/>
                  </a:lnTo>
                  <a:lnTo>
                    <a:pt x="309" y="19"/>
                  </a:lnTo>
                  <a:lnTo>
                    <a:pt x="331" y="19"/>
                  </a:lnTo>
                  <a:lnTo>
                    <a:pt x="363" y="29"/>
                  </a:lnTo>
                  <a:lnTo>
                    <a:pt x="360" y="40"/>
                  </a:lnTo>
                  <a:lnTo>
                    <a:pt x="348" y="49"/>
                  </a:lnTo>
                  <a:lnTo>
                    <a:pt x="328" y="53"/>
                  </a:lnTo>
                  <a:lnTo>
                    <a:pt x="324" y="66"/>
                  </a:lnTo>
                  <a:lnTo>
                    <a:pt x="326" y="77"/>
                  </a:lnTo>
                  <a:lnTo>
                    <a:pt x="331" y="80"/>
                  </a:lnTo>
                  <a:lnTo>
                    <a:pt x="331" y="85"/>
                  </a:lnTo>
                  <a:lnTo>
                    <a:pt x="334" y="87"/>
                  </a:lnTo>
                  <a:lnTo>
                    <a:pt x="340" y="89"/>
                  </a:lnTo>
                  <a:lnTo>
                    <a:pt x="341" y="95"/>
                  </a:lnTo>
                  <a:lnTo>
                    <a:pt x="346" y="102"/>
                  </a:lnTo>
                  <a:lnTo>
                    <a:pt x="346" y="107"/>
                  </a:lnTo>
                  <a:lnTo>
                    <a:pt x="353" y="107"/>
                  </a:lnTo>
                  <a:lnTo>
                    <a:pt x="356" y="109"/>
                  </a:lnTo>
                  <a:lnTo>
                    <a:pt x="360" y="112"/>
                  </a:lnTo>
                  <a:lnTo>
                    <a:pt x="364" y="107"/>
                  </a:lnTo>
                  <a:lnTo>
                    <a:pt x="367" y="101"/>
                  </a:lnTo>
                  <a:lnTo>
                    <a:pt x="370" y="99"/>
                  </a:lnTo>
                  <a:lnTo>
                    <a:pt x="374" y="99"/>
                  </a:lnTo>
                  <a:lnTo>
                    <a:pt x="381" y="94"/>
                  </a:lnTo>
                  <a:lnTo>
                    <a:pt x="381" y="88"/>
                  </a:lnTo>
                  <a:lnTo>
                    <a:pt x="385" y="84"/>
                  </a:lnTo>
                  <a:lnTo>
                    <a:pt x="385" y="81"/>
                  </a:lnTo>
                  <a:lnTo>
                    <a:pt x="398" y="77"/>
                  </a:lnTo>
                  <a:lnTo>
                    <a:pt x="409" y="73"/>
                  </a:lnTo>
                  <a:lnTo>
                    <a:pt x="423" y="70"/>
                  </a:lnTo>
                  <a:lnTo>
                    <a:pt x="439" y="71"/>
                  </a:lnTo>
                  <a:lnTo>
                    <a:pt x="456" y="71"/>
                  </a:lnTo>
                  <a:lnTo>
                    <a:pt x="482" y="71"/>
                  </a:lnTo>
                  <a:lnTo>
                    <a:pt x="488" y="45"/>
                  </a:lnTo>
                  <a:lnTo>
                    <a:pt x="503" y="47"/>
                  </a:lnTo>
                  <a:lnTo>
                    <a:pt x="514" y="67"/>
                  </a:lnTo>
                  <a:lnTo>
                    <a:pt x="515" y="49"/>
                  </a:lnTo>
                  <a:lnTo>
                    <a:pt x="564" y="2"/>
                  </a:lnTo>
                  <a:lnTo>
                    <a:pt x="585" y="2"/>
                  </a:lnTo>
                  <a:lnTo>
                    <a:pt x="603" y="13"/>
                  </a:lnTo>
                  <a:lnTo>
                    <a:pt x="625" y="12"/>
                  </a:lnTo>
                  <a:lnTo>
                    <a:pt x="655" y="29"/>
                  </a:lnTo>
                  <a:lnTo>
                    <a:pt x="691" y="38"/>
                  </a:lnTo>
                  <a:lnTo>
                    <a:pt x="715" y="37"/>
                  </a:lnTo>
                  <a:lnTo>
                    <a:pt x="748" y="47"/>
                  </a:lnTo>
                  <a:lnTo>
                    <a:pt x="774" y="47"/>
                  </a:lnTo>
                  <a:lnTo>
                    <a:pt x="788" y="40"/>
                  </a:lnTo>
                  <a:lnTo>
                    <a:pt x="819" y="40"/>
                  </a:lnTo>
                  <a:lnTo>
                    <a:pt x="835" y="47"/>
                  </a:lnTo>
                  <a:lnTo>
                    <a:pt x="875" y="47"/>
                  </a:lnTo>
                  <a:lnTo>
                    <a:pt x="910" y="63"/>
                  </a:lnTo>
                  <a:lnTo>
                    <a:pt x="975" y="60"/>
                  </a:lnTo>
                  <a:lnTo>
                    <a:pt x="1076" y="67"/>
                  </a:lnTo>
                  <a:lnTo>
                    <a:pt x="1124" y="88"/>
                  </a:lnTo>
                  <a:lnTo>
                    <a:pt x="1167" y="99"/>
                  </a:lnTo>
                  <a:lnTo>
                    <a:pt x="1192" y="112"/>
                  </a:lnTo>
                  <a:lnTo>
                    <a:pt x="1184" y="114"/>
                  </a:lnTo>
                  <a:lnTo>
                    <a:pt x="1167" y="107"/>
                  </a:lnTo>
                  <a:lnTo>
                    <a:pt x="1124" y="102"/>
                  </a:lnTo>
                  <a:lnTo>
                    <a:pt x="1134" y="112"/>
                  </a:lnTo>
                  <a:lnTo>
                    <a:pt x="1155" y="116"/>
                  </a:lnTo>
                  <a:lnTo>
                    <a:pt x="1149" y="130"/>
                  </a:lnTo>
                  <a:lnTo>
                    <a:pt x="1128" y="139"/>
                  </a:lnTo>
                  <a:lnTo>
                    <a:pt x="1123" y="153"/>
                  </a:lnTo>
                  <a:lnTo>
                    <a:pt x="1149" y="166"/>
                  </a:lnTo>
                  <a:lnTo>
                    <a:pt x="1167" y="184"/>
                  </a:lnTo>
                  <a:lnTo>
                    <a:pt x="1177" y="207"/>
                  </a:lnTo>
                  <a:lnTo>
                    <a:pt x="1166" y="210"/>
                  </a:lnTo>
                  <a:lnTo>
                    <a:pt x="1139" y="203"/>
                  </a:lnTo>
                  <a:lnTo>
                    <a:pt x="1112" y="185"/>
                  </a:lnTo>
                  <a:lnTo>
                    <a:pt x="1101" y="175"/>
                  </a:lnTo>
                  <a:lnTo>
                    <a:pt x="1095" y="161"/>
                  </a:lnTo>
                  <a:lnTo>
                    <a:pt x="1087" y="142"/>
                  </a:lnTo>
                  <a:lnTo>
                    <a:pt x="1077" y="135"/>
                  </a:lnTo>
                  <a:lnTo>
                    <a:pt x="1066" y="135"/>
                  </a:lnTo>
                  <a:lnTo>
                    <a:pt x="1058" y="137"/>
                  </a:lnTo>
                  <a:lnTo>
                    <a:pt x="1069" y="153"/>
                  </a:lnTo>
                  <a:lnTo>
                    <a:pt x="1041" y="155"/>
                  </a:lnTo>
                  <a:lnTo>
                    <a:pt x="1030" y="146"/>
                  </a:lnTo>
                  <a:lnTo>
                    <a:pt x="1008" y="149"/>
                  </a:lnTo>
                  <a:lnTo>
                    <a:pt x="990" y="163"/>
                  </a:lnTo>
                  <a:lnTo>
                    <a:pt x="990" y="168"/>
                  </a:lnTo>
                  <a:lnTo>
                    <a:pt x="998" y="181"/>
                  </a:lnTo>
                  <a:lnTo>
                    <a:pt x="1024" y="184"/>
                  </a:lnTo>
                  <a:lnTo>
                    <a:pt x="1045" y="196"/>
                  </a:lnTo>
                  <a:lnTo>
                    <a:pt x="1083" y="232"/>
                  </a:lnTo>
                  <a:lnTo>
                    <a:pt x="1098" y="256"/>
                  </a:lnTo>
                  <a:lnTo>
                    <a:pt x="1099" y="280"/>
                  </a:lnTo>
                  <a:lnTo>
                    <a:pt x="1096" y="300"/>
                  </a:lnTo>
                  <a:lnTo>
                    <a:pt x="1087" y="300"/>
                  </a:lnTo>
                  <a:lnTo>
                    <a:pt x="1077" y="293"/>
                  </a:lnTo>
                  <a:lnTo>
                    <a:pt x="1063" y="303"/>
                  </a:lnTo>
                  <a:lnTo>
                    <a:pt x="1049" y="312"/>
                  </a:lnTo>
                  <a:lnTo>
                    <a:pt x="1048" y="328"/>
                  </a:lnTo>
                  <a:lnTo>
                    <a:pt x="1062" y="344"/>
                  </a:lnTo>
                  <a:lnTo>
                    <a:pt x="1054" y="358"/>
                  </a:lnTo>
                  <a:lnTo>
                    <a:pt x="1049" y="382"/>
                  </a:lnTo>
                  <a:lnTo>
                    <a:pt x="1069" y="398"/>
                  </a:lnTo>
                  <a:lnTo>
                    <a:pt x="1088" y="401"/>
                  </a:lnTo>
                  <a:lnTo>
                    <a:pt x="1110" y="418"/>
                  </a:lnTo>
                  <a:lnTo>
                    <a:pt x="1128" y="440"/>
                  </a:lnTo>
                  <a:lnTo>
                    <a:pt x="1130" y="473"/>
                  </a:lnTo>
                  <a:lnTo>
                    <a:pt x="1124" y="488"/>
                  </a:lnTo>
                  <a:lnTo>
                    <a:pt x="1103" y="500"/>
                  </a:lnTo>
                  <a:lnTo>
                    <a:pt x="1080" y="506"/>
                  </a:lnTo>
                  <a:lnTo>
                    <a:pt x="1065" y="517"/>
                  </a:lnTo>
                  <a:lnTo>
                    <a:pt x="1055" y="513"/>
                  </a:lnTo>
                  <a:lnTo>
                    <a:pt x="1049" y="517"/>
                  </a:lnTo>
                  <a:lnTo>
                    <a:pt x="1047" y="542"/>
                  </a:lnTo>
                  <a:lnTo>
                    <a:pt x="1052" y="554"/>
                  </a:lnTo>
                  <a:lnTo>
                    <a:pt x="1076" y="569"/>
                  </a:lnTo>
                  <a:lnTo>
                    <a:pt x="1084" y="587"/>
                  </a:lnTo>
                  <a:lnTo>
                    <a:pt x="1094" y="597"/>
                  </a:lnTo>
                  <a:lnTo>
                    <a:pt x="1092" y="614"/>
                  </a:lnTo>
                  <a:lnTo>
                    <a:pt x="1076" y="626"/>
                  </a:lnTo>
                  <a:lnTo>
                    <a:pt x="1059" y="626"/>
                  </a:lnTo>
                  <a:lnTo>
                    <a:pt x="1033" y="608"/>
                  </a:lnTo>
                  <a:lnTo>
                    <a:pt x="1013" y="598"/>
                  </a:lnTo>
                  <a:lnTo>
                    <a:pt x="1008" y="596"/>
                  </a:lnTo>
                  <a:lnTo>
                    <a:pt x="1000" y="607"/>
                  </a:lnTo>
                  <a:lnTo>
                    <a:pt x="1002" y="622"/>
                  </a:lnTo>
                  <a:lnTo>
                    <a:pt x="1009" y="634"/>
                  </a:lnTo>
                  <a:lnTo>
                    <a:pt x="1012" y="651"/>
                  </a:lnTo>
                  <a:lnTo>
                    <a:pt x="1029" y="658"/>
                  </a:lnTo>
                  <a:lnTo>
                    <a:pt x="1024" y="669"/>
                  </a:lnTo>
                  <a:lnTo>
                    <a:pt x="1026" y="683"/>
                  </a:lnTo>
                  <a:lnTo>
                    <a:pt x="1030" y="697"/>
                  </a:lnTo>
                  <a:lnTo>
                    <a:pt x="1019" y="694"/>
                  </a:lnTo>
                  <a:lnTo>
                    <a:pt x="1008" y="680"/>
                  </a:lnTo>
                  <a:lnTo>
                    <a:pt x="1009" y="662"/>
                  </a:lnTo>
                  <a:lnTo>
                    <a:pt x="1004" y="657"/>
                  </a:lnTo>
                  <a:lnTo>
                    <a:pt x="1000" y="637"/>
                  </a:lnTo>
                  <a:lnTo>
                    <a:pt x="994" y="632"/>
                  </a:lnTo>
                  <a:lnTo>
                    <a:pt x="991" y="604"/>
                  </a:lnTo>
                  <a:lnTo>
                    <a:pt x="984" y="587"/>
                  </a:lnTo>
                  <a:lnTo>
                    <a:pt x="970" y="571"/>
                  </a:lnTo>
                  <a:lnTo>
                    <a:pt x="947" y="564"/>
                  </a:lnTo>
                  <a:lnTo>
                    <a:pt x="929" y="549"/>
                  </a:lnTo>
                  <a:lnTo>
                    <a:pt x="922" y="539"/>
                  </a:lnTo>
                  <a:lnTo>
                    <a:pt x="910" y="526"/>
                  </a:lnTo>
                  <a:lnTo>
                    <a:pt x="892" y="499"/>
                  </a:lnTo>
                  <a:lnTo>
                    <a:pt x="875" y="502"/>
                  </a:lnTo>
                  <a:lnTo>
                    <a:pt x="853" y="514"/>
                  </a:lnTo>
                  <a:lnTo>
                    <a:pt x="844" y="525"/>
                  </a:lnTo>
                  <a:lnTo>
                    <a:pt x="824" y="546"/>
                  </a:lnTo>
                  <a:lnTo>
                    <a:pt x="812" y="568"/>
                  </a:lnTo>
                  <a:lnTo>
                    <a:pt x="805" y="575"/>
                  </a:lnTo>
                  <a:lnTo>
                    <a:pt x="812" y="600"/>
                  </a:lnTo>
                  <a:lnTo>
                    <a:pt x="809" y="626"/>
                  </a:lnTo>
                  <a:lnTo>
                    <a:pt x="794" y="643"/>
                  </a:lnTo>
                  <a:lnTo>
                    <a:pt x="781" y="644"/>
                  </a:lnTo>
                  <a:lnTo>
                    <a:pt x="762" y="610"/>
                  </a:lnTo>
                  <a:lnTo>
                    <a:pt x="747" y="585"/>
                  </a:lnTo>
                  <a:lnTo>
                    <a:pt x="713" y="535"/>
                  </a:lnTo>
                  <a:lnTo>
                    <a:pt x="711" y="517"/>
                  </a:lnTo>
                  <a:lnTo>
                    <a:pt x="704" y="509"/>
                  </a:lnTo>
                  <a:lnTo>
                    <a:pt x="700" y="520"/>
                  </a:lnTo>
                  <a:lnTo>
                    <a:pt x="672" y="493"/>
                  </a:lnTo>
                  <a:lnTo>
                    <a:pt x="633" y="473"/>
                  </a:lnTo>
                  <a:lnTo>
                    <a:pt x="608" y="477"/>
                  </a:lnTo>
                  <a:lnTo>
                    <a:pt x="575" y="474"/>
                  </a:lnTo>
                  <a:lnTo>
                    <a:pt x="557" y="459"/>
                  </a:lnTo>
                  <a:lnTo>
                    <a:pt x="539" y="463"/>
                  </a:lnTo>
                  <a:lnTo>
                    <a:pt x="514" y="456"/>
                  </a:lnTo>
                  <a:lnTo>
                    <a:pt x="460" y="402"/>
                  </a:lnTo>
                  <a:lnTo>
                    <a:pt x="461" y="424"/>
                  </a:lnTo>
                  <a:lnTo>
                    <a:pt x="478" y="455"/>
                  </a:lnTo>
                  <a:lnTo>
                    <a:pt x="496" y="474"/>
                  </a:lnTo>
                  <a:lnTo>
                    <a:pt x="517" y="484"/>
                  </a:lnTo>
                  <a:lnTo>
                    <a:pt x="538" y="477"/>
                  </a:lnTo>
                  <a:lnTo>
                    <a:pt x="556" y="477"/>
                  </a:lnTo>
                  <a:lnTo>
                    <a:pt x="578" y="496"/>
                  </a:lnTo>
                  <a:lnTo>
                    <a:pt x="590" y="509"/>
                  </a:lnTo>
                  <a:lnTo>
                    <a:pt x="589" y="517"/>
                  </a:lnTo>
                  <a:lnTo>
                    <a:pt x="550" y="558"/>
                  </a:lnTo>
                  <a:lnTo>
                    <a:pt x="525" y="572"/>
                  </a:lnTo>
                  <a:lnTo>
                    <a:pt x="470" y="594"/>
                  </a:lnTo>
                  <a:lnTo>
                    <a:pt x="454" y="598"/>
                  </a:lnTo>
                  <a:lnTo>
                    <a:pt x="443" y="594"/>
                  </a:lnTo>
                  <a:lnTo>
                    <a:pt x="441" y="585"/>
                  </a:lnTo>
                  <a:lnTo>
                    <a:pt x="439" y="572"/>
                  </a:lnTo>
                  <a:lnTo>
                    <a:pt x="435" y="561"/>
                  </a:lnTo>
                  <a:lnTo>
                    <a:pt x="427" y="551"/>
                  </a:lnTo>
                  <a:lnTo>
                    <a:pt x="420" y="542"/>
                  </a:lnTo>
                  <a:lnTo>
                    <a:pt x="412" y="531"/>
                  </a:lnTo>
                  <a:lnTo>
                    <a:pt x="405" y="524"/>
                  </a:lnTo>
                  <a:lnTo>
                    <a:pt x="402" y="514"/>
                  </a:lnTo>
                  <a:lnTo>
                    <a:pt x="394" y="504"/>
                  </a:lnTo>
                  <a:lnTo>
                    <a:pt x="381" y="484"/>
                  </a:lnTo>
                  <a:lnTo>
                    <a:pt x="374" y="474"/>
                  </a:lnTo>
                  <a:lnTo>
                    <a:pt x="367" y="464"/>
                  </a:lnTo>
                  <a:lnTo>
                    <a:pt x="352" y="445"/>
                  </a:lnTo>
                  <a:lnTo>
                    <a:pt x="344" y="436"/>
                  </a:lnTo>
                  <a:lnTo>
                    <a:pt x="338" y="429"/>
                  </a:lnTo>
                  <a:lnTo>
                    <a:pt x="330" y="416"/>
                  </a:lnTo>
                  <a:lnTo>
                    <a:pt x="353" y="402"/>
                  </a:lnTo>
                  <a:lnTo>
                    <a:pt x="363" y="375"/>
                  </a:lnTo>
                  <a:lnTo>
                    <a:pt x="342" y="368"/>
                  </a:lnTo>
                  <a:lnTo>
                    <a:pt x="312" y="370"/>
                  </a:lnTo>
                  <a:lnTo>
                    <a:pt x="304" y="369"/>
                  </a:lnTo>
                  <a:lnTo>
                    <a:pt x="301" y="369"/>
                  </a:lnTo>
                  <a:lnTo>
                    <a:pt x="297" y="369"/>
                  </a:lnTo>
                  <a:lnTo>
                    <a:pt x="294" y="369"/>
                  </a:lnTo>
                  <a:lnTo>
                    <a:pt x="292" y="362"/>
                  </a:lnTo>
                  <a:lnTo>
                    <a:pt x="291" y="358"/>
                  </a:lnTo>
                  <a:lnTo>
                    <a:pt x="291" y="350"/>
                  </a:lnTo>
                  <a:lnTo>
                    <a:pt x="284" y="346"/>
                  </a:lnTo>
                  <a:lnTo>
                    <a:pt x="284" y="340"/>
                  </a:lnTo>
                  <a:lnTo>
                    <a:pt x="280" y="339"/>
                  </a:lnTo>
                  <a:lnTo>
                    <a:pt x="277" y="334"/>
                  </a:lnTo>
                  <a:lnTo>
                    <a:pt x="276" y="330"/>
                  </a:lnTo>
                  <a:lnTo>
                    <a:pt x="274" y="326"/>
                  </a:lnTo>
                  <a:lnTo>
                    <a:pt x="272" y="323"/>
                  </a:lnTo>
                  <a:lnTo>
                    <a:pt x="266" y="323"/>
                  </a:lnTo>
                  <a:lnTo>
                    <a:pt x="259" y="323"/>
                  </a:lnTo>
                  <a:lnTo>
                    <a:pt x="258" y="323"/>
                  </a:lnTo>
                  <a:lnTo>
                    <a:pt x="256" y="328"/>
                  </a:lnTo>
                  <a:lnTo>
                    <a:pt x="256" y="334"/>
                  </a:lnTo>
                  <a:lnTo>
                    <a:pt x="256" y="340"/>
                  </a:lnTo>
                  <a:lnTo>
                    <a:pt x="256" y="347"/>
                  </a:lnTo>
                  <a:lnTo>
                    <a:pt x="256" y="352"/>
                  </a:lnTo>
                  <a:lnTo>
                    <a:pt x="252" y="354"/>
                  </a:lnTo>
                  <a:lnTo>
                    <a:pt x="248" y="358"/>
                  </a:lnTo>
                  <a:lnTo>
                    <a:pt x="243" y="352"/>
                  </a:lnTo>
                  <a:lnTo>
                    <a:pt x="237" y="343"/>
                  </a:lnTo>
                  <a:lnTo>
                    <a:pt x="237" y="333"/>
                  </a:lnTo>
                  <a:lnTo>
                    <a:pt x="232" y="319"/>
                  </a:lnTo>
                  <a:lnTo>
                    <a:pt x="227" y="310"/>
                  </a:lnTo>
                  <a:lnTo>
                    <a:pt x="220" y="305"/>
                  </a:lnTo>
                  <a:lnTo>
                    <a:pt x="212" y="300"/>
                  </a:lnTo>
                  <a:lnTo>
                    <a:pt x="208" y="292"/>
                  </a:lnTo>
                  <a:lnTo>
                    <a:pt x="204" y="286"/>
                  </a:lnTo>
                  <a:lnTo>
                    <a:pt x="198" y="285"/>
                  </a:lnTo>
                  <a:lnTo>
                    <a:pt x="196" y="283"/>
                  </a:lnTo>
                  <a:lnTo>
                    <a:pt x="189" y="283"/>
                  </a:lnTo>
                  <a:lnTo>
                    <a:pt x="184" y="287"/>
                  </a:lnTo>
                  <a:lnTo>
                    <a:pt x="180" y="292"/>
                  </a:lnTo>
                  <a:lnTo>
                    <a:pt x="190" y="298"/>
                  </a:lnTo>
                  <a:lnTo>
                    <a:pt x="197" y="305"/>
                  </a:lnTo>
                  <a:lnTo>
                    <a:pt x="205" y="314"/>
                  </a:lnTo>
                  <a:lnTo>
                    <a:pt x="209" y="319"/>
                  </a:lnTo>
                  <a:lnTo>
                    <a:pt x="218" y="323"/>
                  </a:lnTo>
                  <a:lnTo>
                    <a:pt x="223" y="330"/>
                  </a:lnTo>
                  <a:lnTo>
                    <a:pt x="218" y="337"/>
                  </a:lnTo>
                  <a:lnTo>
                    <a:pt x="214" y="334"/>
                  </a:lnTo>
                  <a:lnTo>
                    <a:pt x="214" y="330"/>
                  </a:lnTo>
                  <a:lnTo>
                    <a:pt x="212" y="340"/>
                  </a:lnTo>
                  <a:lnTo>
                    <a:pt x="211" y="348"/>
                  </a:lnTo>
                  <a:lnTo>
                    <a:pt x="204" y="351"/>
                  </a:lnTo>
                  <a:lnTo>
                    <a:pt x="207" y="340"/>
                  </a:lnTo>
                  <a:lnTo>
                    <a:pt x="205" y="334"/>
                  </a:lnTo>
                  <a:lnTo>
                    <a:pt x="200" y="330"/>
                  </a:lnTo>
                  <a:lnTo>
                    <a:pt x="196" y="328"/>
                  </a:lnTo>
                  <a:lnTo>
                    <a:pt x="191" y="325"/>
                  </a:lnTo>
                  <a:lnTo>
                    <a:pt x="184" y="322"/>
                  </a:lnTo>
                  <a:lnTo>
                    <a:pt x="180" y="316"/>
                  </a:lnTo>
                  <a:lnTo>
                    <a:pt x="176" y="312"/>
                  </a:lnTo>
                  <a:lnTo>
                    <a:pt x="171" y="308"/>
                  </a:lnTo>
                  <a:lnTo>
                    <a:pt x="166" y="303"/>
                  </a:lnTo>
                  <a:lnTo>
                    <a:pt x="166" y="297"/>
                  </a:lnTo>
                  <a:lnTo>
                    <a:pt x="162" y="296"/>
                  </a:lnTo>
                  <a:lnTo>
                    <a:pt x="157" y="290"/>
                  </a:lnTo>
                  <a:lnTo>
                    <a:pt x="150" y="290"/>
                  </a:lnTo>
                  <a:lnTo>
                    <a:pt x="140" y="292"/>
                  </a:lnTo>
                  <a:lnTo>
                    <a:pt x="133" y="290"/>
                  </a:lnTo>
                  <a:lnTo>
                    <a:pt x="117" y="292"/>
                  </a:lnTo>
                  <a:lnTo>
                    <a:pt x="107" y="293"/>
                  </a:lnTo>
                  <a:lnTo>
                    <a:pt x="103" y="296"/>
                  </a:lnTo>
                  <a:lnTo>
                    <a:pt x="103" y="303"/>
                  </a:lnTo>
                  <a:lnTo>
                    <a:pt x="103" y="310"/>
                  </a:lnTo>
                  <a:lnTo>
                    <a:pt x="96" y="316"/>
                  </a:lnTo>
                  <a:lnTo>
                    <a:pt x="92" y="321"/>
                  </a:lnTo>
                  <a:lnTo>
                    <a:pt x="89" y="323"/>
                  </a:lnTo>
                  <a:lnTo>
                    <a:pt x="85" y="328"/>
                  </a:lnTo>
                  <a:lnTo>
                    <a:pt x="83" y="333"/>
                  </a:lnTo>
                  <a:lnTo>
                    <a:pt x="88" y="336"/>
                  </a:lnTo>
                  <a:lnTo>
                    <a:pt x="88" y="343"/>
                  </a:lnTo>
                  <a:lnTo>
                    <a:pt x="85" y="346"/>
                  </a:lnTo>
                  <a:lnTo>
                    <a:pt x="83" y="351"/>
                  </a:lnTo>
                  <a:lnTo>
                    <a:pt x="79" y="358"/>
                  </a:lnTo>
                  <a:lnTo>
                    <a:pt x="74" y="355"/>
                  </a:lnTo>
                  <a:lnTo>
                    <a:pt x="71" y="357"/>
                  </a:lnTo>
                  <a:lnTo>
                    <a:pt x="68" y="359"/>
                  </a:lnTo>
                  <a:lnTo>
                    <a:pt x="61" y="361"/>
                  </a:lnTo>
                  <a:lnTo>
                    <a:pt x="54" y="368"/>
                  </a:lnTo>
                  <a:lnTo>
                    <a:pt x="47" y="369"/>
                  </a:lnTo>
                  <a:lnTo>
                    <a:pt x="41" y="369"/>
                  </a:lnTo>
                  <a:lnTo>
                    <a:pt x="35" y="369"/>
                  </a:lnTo>
                  <a:lnTo>
                    <a:pt x="21" y="370"/>
                  </a:lnTo>
                  <a:lnTo>
                    <a:pt x="14" y="370"/>
                  </a:lnTo>
                  <a:lnTo>
                    <a:pt x="10" y="362"/>
                  </a:lnTo>
                  <a:lnTo>
                    <a:pt x="9" y="354"/>
                  </a:lnTo>
                  <a:lnTo>
                    <a:pt x="6" y="346"/>
                  </a:lnTo>
                  <a:lnTo>
                    <a:pt x="6" y="336"/>
                  </a:lnTo>
                  <a:lnTo>
                    <a:pt x="6" y="326"/>
                  </a:lnTo>
                  <a:lnTo>
                    <a:pt x="0" y="312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10" name="Freeform 35"/>
            <p:cNvSpPr>
              <a:spLocks/>
            </p:cNvSpPr>
            <p:nvPr/>
          </p:nvSpPr>
          <p:spPr bwMode="auto">
            <a:xfrm>
              <a:off x="1286" y="1592"/>
              <a:ext cx="704" cy="603"/>
            </a:xfrm>
            <a:custGeom>
              <a:avLst/>
              <a:gdLst>
                <a:gd name="T0" fmla="*/ 55 w 704"/>
                <a:gd name="T1" fmla="*/ 114 h 603"/>
                <a:gd name="T2" fmla="*/ 44 w 704"/>
                <a:gd name="T3" fmla="*/ 79 h 603"/>
                <a:gd name="T4" fmla="*/ 99 w 704"/>
                <a:gd name="T5" fmla="*/ 51 h 603"/>
                <a:gd name="T6" fmla="*/ 124 w 704"/>
                <a:gd name="T7" fmla="*/ 30 h 603"/>
                <a:gd name="T8" fmla="*/ 169 w 704"/>
                <a:gd name="T9" fmla="*/ 25 h 603"/>
                <a:gd name="T10" fmla="*/ 302 w 704"/>
                <a:gd name="T11" fmla="*/ 26 h 603"/>
                <a:gd name="T12" fmla="*/ 371 w 704"/>
                <a:gd name="T13" fmla="*/ 36 h 603"/>
                <a:gd name="T14" fmla="*/ 344 w 704"/>
                <a:gd name="T15" fmla="*/ 36 h 603"/>
                <a:gd name="T16" fmla="*/ 326 w 704"/>
                <a:gd name="T17" fmla="*/ 1 h 603"/>
                <a:gd name="T18" fmla="*/ 362 w 704"/>
                <a:gd name="T19" fmla="*/ 0 h 603"/>
                <a:gd name="T20" fmla="*/ 387 w 704"/>
                <a:gd name="T21" fmla="*/ 17 h 603"/>
                <a:gd name="T22" fmla="*/ 428 w 704"/>
                <a:gd name="T23" fmla="*/ 42 h 603"/>
                <a:gd name="T24" fmla="*/ 419 w 704"/>
                <a:gd name="T25" fmla="*/ 12 h 603"/>
                <a:gd name="T26" fmla="*/ 494 w 704"/>
                <a:gd name="T27" fmla="*/ 40 h 603"/>
                <a:gd name="T28" fmla="*/ 494 w 704"/>
                <a:gd name="T29" fmla="*/ 50 h 603"/>
                <a:gd name="T30" fmla="*/ 473 w 704"/>
                <a:gd name="T31" fmla="*/ 76 h 603"/>
                <a:gd name="T32" fmla="*/ 455 w 704"/>
                <a:gd name="T33" fmla="*/ 122 h 603"/>
                <a:gd name="T34" fmla="*/ 523 w 704"/>
                <a:gd name="T35" fmla="*/ 145 h 603"/>
                <a:gd name="T36" fmla="*/ 524 w 704"/>
                <a:gd name="T37" fmla="*/ 187 h 603"/>
                <a:gd name="T38" fmla="*/ 534 w 704"/>
                <a:gd name="T39" fmla="*/ 155 h 603"/>
                <a:gd name="T40" fmla="*/ 534 w 704"/>
                <a:gd name="T41" fmla="*/ 98 h 603"/>
                <a:gd name="T42" fmla="*/ 584 w 704"/>
                <a:gd name="T43" fmla="*/ 115 h 603"/>
                <a:gd name="T44" fmla="*/ 614 w 704"/>
                <a:gd name="T45" fmla="*/ 98 h 603"/>
                <a:gd name="T46" fmla="*/ 668 w 704"/>
                <a:gd name="T47" fmla="*/ 140 h 603"/>
                <a:gd name="T48" fmla="*/ 704 w 704"/>
                <a:gd name="T49" fmla="*/ 173 h 603"/>
                <a:gd name="T50" fmla="*/ 674 w 704"/>
                <a:gd name="T51" fmla="*/ 188 h 603"/>
                <a:gd name="T52" fmla="*/ 624 w 704"/>
                <a:gd name="T53" fmla="*/ 201 h 603"/>
                <a:gd name="T54" fmla="*/ 659 w 704"/>
                <a:gd name="T55" fmla="*/ 209 h 603"/>
                <a:gd name="T56" fmla="*/ 674 w 704"/>
                <a:gd name="T57" fmla="*/ 241 h 603"/>
                <a:gd name="T58" fmla="*/ 662 w 704"/>
                <a:gd name="T59" fmla="*/ 244 h 603"/>
                <a:gd name="T60" fmla="*/ 642 w 704"/>
                <a:gd name="T61" fmla="*/ 256 h 603"/>
                <a:gd name="T62" fmla="*/ 608 w 704"/>
                <a:gd name="T63" fmla="*/ 285 h 603"/>
                <a:gd name="T64" fmla="*/ 605 w 704"/>
                <a:gd name="T65" fmla="*/ 328 h 603"/>
                <a:gd name="T66" fmla="*/ 572 w 704"/>
                <a:gd name="T67" fmla="*/ 389 h 603"/>
                <a:gd name="T68" fmla="*/ 580 w 704"/>
                <a:gd name="T69" fmla="*/ 444 h 603"/>
                <a:gd name="T70" fmla="*/ 559 w 704"/>
                <a:gd name="T71" fmla="*/ 407 h 603"/>
                <a:gd name="T72" fmla="*/ 527 w 704"/>
                <a:gd name="T73" fmla="*/ 392 h 603"/>
                <a:gd name="T74" fmla="*/ 498 w 704"/>
                <a:gd name="T75" fmla="*/ 403 h 603"/>
                <a:gd name="T76" fmla="*/ 450 w 704"/>
                <a:gd name="T77" fmla="*/ 407 h 603"/>
                <a:gd name="T78" fmla="*/ 425 w 704"/>
                <a:gd name="T79" fmla="*/ 448 h 603"/>
                <a:gd name="T80" fmla="*/ 479 w 704"/>
                <a:gd name="T81" fmla="*/ 502 h 603"/>
                <a:gd name="T82" fmla="*/ 488 w 704"/>
                <a:gd name="T83" fmla="*/ 473 h 603"/>
                <a:gd name="T84" fmla="*/ 520 w 704"/>
                <a:gd name="T85" fmla="*/ 494 h 603"/>
                <a:gd name="T86" fmla="*/ 537 w 704"/>
                <a:gd name="T87" fmla="*/ 526 h 603"/>
                <a:gd name="T88" fmla="*/ 552 w 704"/>
                <a:gd name="T89" fmla="*/ 553 h 603"/>
                <a:gd name="T90" fmla="*/ 584 w 704"/>
                <a:gd name="T91" fmla="*/ 593 h 603"/>
                <a:gd name="T92" fmla="*/ 632 w 704"/>
                <a:gd name="T93" fmla="*/ 593 h 603"/>
                <a:gd name="T94" fmla="*/ 603 w 704"/>
                <a:gd name="T95" fmla="*/ 599 h 603"/>
                <a:gd name="T96" fmla="*/ 547 w 704"/>
                <a:gd name="T97" fmla="*/ 592 h 603"/>
                <a:gd name="T98" fmla="*/ 506 w 704"/>
                <a:gd name="T99" fmla="*/ 555 h 603"/>
                <a:gd name="T100" fmla="*/ 476 w 704"/>
                <a:gd name="T101" fmla="*/ 539 h 603"/>
                <a:gd name="T102" fmla="*/ 429 w 704"/>
                <a:gd name="T103" fmla="*/ 523 h 603"/>
                <a:gd name="T104" fmla="*/ 346 w 704"/>
                <a:gd name="T105" fmla="*/ 463 h 603"/>
                <a:gd name="T106" fmla="*/ 279 w 704"/>
                <a:gd name="T107" fmla="*/ 378 h 603"/>
                <a:gd name="T108" fmla="*/ 302 w 704"/>
                <a:gd name="T109" fmla="*/ 455 h 603"/>
                <a:gd name="T110" fmla="*/ 257 w 704"/>
                <a:gd name="T111" fmla="*/ 401 h 603"/>
                <a:gd name="T112" fmla="*/ 218 w 704"/>
                <a:gd name="T113" fmla="*/ 298 h 603"/>
                <a:gd name="T114" fmla="*/ 223 w 704"/>
                <a:gd name="T115" fmla="*/ 220 h 603"/>
                <a:gd name="T116" fmla="*/ 209 w 704"/>
                <a:gd name="T117" fmla="*/ 162 h 603"/>
                <a:gd name="T118" fmla="*/ 196 w 704"/>
                <a:gd name="T119" fmla="*/ 127 h 603"/>
                <a:gd name="T120" fmla="*/ 170 w 704"/>
                <a:gd name="T121" fmla="*/ 107 h 603"/>
                <a:gd name="T122" fmla="*/ 112 w 704"/>
                <a:gd name="T123" fmla="*/ 114 h 603"/>
                <a:gd name="T124" fmla="*/ 68 w 704"/>
                <a:gd name="T125" fmla="*/ 134 h 60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04"/>
                <a:gd name="T190" fmla="*/ 0 h 603"/>
                <a:gd name="T191" fmla="*/ 704 w 704"/>
                <a:gd name="T192" fmla="*/ 603 h 60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04" h="603">
                  <a:moveTo>
                    <a:pt x="0" y="155"/>
                  </a:moveTo>
                  <a:lnTo>
                    <a:pt x="33" y="134"/>
                  </a:lnTo>
                  <a:lnTo>
                    <a:pt x="52" y="126"/>
                  </a:lnTo>
                  <a:lnTo>
                    <a:pt x="55" y="114"/>
                  </a:lnTo>
                  <a:lnTo>
                    <a:pt x="40" y="105"/>
                  </a:lnTo>
                  <a:lnTo>
                    <a:pt x="38" y="90"/>
                  </a:lnTo>
                  <a:lnTo>
                    <a:pt x="45" y="87"/>
                  </a:lnTo>
                  <a:lnTo>
                    <a:pt x="44" y="79"/>
                  </a:lnTo>
                  <a:lnTo>
                    <a:pt x="69" y="76"/>
                  </a:lnTo>
                  <a:lnTo>
                    <a:pt x="77" y="66"/>
                  </a:lnTo>
                  <a:lnTo>
                    <a:pt x="79" y="54"/>
                  </a:lnTo>
                  <a:lnTo>
                    <a:pt x="99" y="51"/>
                  </a:lnTo>
                  <a:lnTo>
                    <a:pt x="102" y="42"/>
                  </a:lnTo>
                  <a:lnTo>
                    <a:pt x="80" y="36"/>
                  </a:lnTo>
                  <a:lnTo>
                    <a:pt x="91" y="30"/>
                  </a:lnTo>
                  <a:lnTo>
                    <a:pt x="124" y="30"/>
                  </a:lnTo>
                  <a:lnTo>
                    <a:pt x="134" y="21"/>
                  </a:lnTo>
                  <a:lnTo>
                    <a:pt x="149" y="19"/>
                  </a:lnTo>
                  <a:lnTo>
                    <a:pt x="158" y="12"/>
                  </a:lnTo>
                  <a:lnTo>
                    <a:pt x="169" y="25"/>
                  </a:lnTo>
                  <a:lnTo>
                    <a:pt x="209" y="24"/>
                  </a:lnTo>
                  <a:lnTo>
                    <a:pt x="230" y="36"/>
                  </a:lnTo>
                  <a:lnTo>
                    <a:pt x="293" y="32"/>
                  </a:lnTo>
                  <a:lnTo>
                    <a:pt x="302" y="26"/>
                  </a:lnTo>
                  <a:lnTo>
                    <a:pt x="326" y="36"/>
                  </a:lnTo>
                  <a:lnTo>
                    <a:pt x="351" y="47"/>
                  </a:lnTo>
                  <a:lnTo>
                    <a:pt x="364" y="43"/>
                  </a:lnTo>
                  <a:lnTo>
                    <a:pt x="371" y="36"/>
                  </a:lnTo>
                  <a:lnTo>
                    <a:pt x="392" y="42"/>
                  </a:lnTo>
                  <a:lnTo>
                    <a:pt x="378" y="32"/>
                  </a:lnTo>
                  <a:lnTo>
                    <a:pt x="365" y="33"/>
                  </a:lnTo>
                  <a:lnTo>
                    <a:pt x="344" y="36"/>
                  </a:lnTo>
                  <a:lnTo>
                    <a:pt x="336" y="25"/>
                  </a:lnTo>
                  <a:lnTo>
                    <a:pt x="325" y="19"/>
                  </a:lnTo>
                  <a:lnTo>
                    <a:pt x="325" y="10"/>
                  </a:lnTo>
                  <a:lnTo>
                    <a:pt x="326" y="1"/>
                  </a:lnTo>
                  <a:lnTo>
                    <a:pt x="338" y="0"/>
                  </a:lnTo>
                  <a:lnTo>
                    <a:pt x="349" y="8"/>
                  </a:lnTo>
                  <a:lnTo>
                    <a:pt x="351" y="3"/>
                  </a:lnTo>
                  <a:lnTo>
                    <a:pt x="362" y="0"/>
                  </a:lnTo>
                  <a:lnTo>
                    <a:pt x="374" y="6"/>
                  </a:lnTo>
                  <a:lnTo>
                    <a:pt x="380" y="1"/>
                  </a:lnTo>
                  <a:lnTo>
                    <a:pt x="386" y="8"/>
                  </a:lnTo>
                  <a:lnTo>
                    <a:pt x="387" y="17"/>
                  </a:lnTo>
                  <a:lnTo>
                    <a:pt x="405" y="24"/>
                  </a:lnTo>
                  <a:lnTo>
                    <a:pt x="397" y="30"/>
                  </a:lnTo>
                  <a:lnTo>
                    <a:pt x="397" y="39"/>
                  </a:lnTo>
                  <a:lnTo>
                    <a:pt x="428" y="42"/>
                  </a:lnTo>
                  <a:lnTo>
                    <a:pt x="436" y="30"/>
                  </a:lnTo>
                  <a:lnTo>
                    <a:pt x="430" y="24"/>
                  </a:lnTo>
                  <a:lnTo>
                    <a:pt x="416" y="25"/>
                  </a:lnTo>
                  <a:lnTo>
                    <a:pt x="419" y="12"/>
                  </a:lnTo>
                  <a:lnTo>
                    <a:pt x="446" y="19"/>
                  </a:lnTo>
                  <a:lnTo>
                    <a:pt x="452" y="29"/>
                  </a:lnTo>
                  <a:lnTo>
                    <a:pt x="475" y="29"/>
                  </a:lnTo>
                  <a:lnTo>
                    <a:pt x="494" y="40"/>
                  </a:lnTo>
                  <a:lnTo>
                    <a:pt x="505" y="36"/>
                  </a:lnTo>
                  <a:lnTo>
                    <a:pt x="516" y="47"/>
                  </a:lnTo>
                  <a:lnTo>
                    <a:pt x="505" y="58"/>
                  </a:lnTo>
                  <a:lnTo>
                    <a:pt x="494" y="50"/>
                  </a:lnTo>
                  <a:lnTo>
                    <a:pt x="488" y="53"/>
                  </a:lnTo>
                  <a:lnTo>
                    <a:pt x="479" y="60"/>
                  </a:lnTo>
                  <a:lnTo>
                    <a:pt x="465" y="68"/>
                  </a:lnTo>
                  <a:lnTo>
                    <a:pt x="473" y="76"/>
                  </a:lnTo>
                  <a:lnTo>
                    <a:pt x="459" y="78"/>
                  </a:lnTo>
                  <a:lnTo>
                    <a:pt x="450" y="91"/>
                  </a:lnTo>
                  <a:lnTo>
                    <a:pt x="437" y="107"/>
                  </a:lnTo>
                  <a:lnTo>
                    <a:pt x="455" y="122"/>
                  </a:lnTo>
                  <a:lnTo>
                    <a:pt x="466" y="138"/>
                  </a:lnTo>
                  <a:lnTo>
                    <a:pt x="491" y="141"/>
                  </a:lnTo>
                  <a:lnTo>
                    <a:pt x="513" y="138"/>
                  </a:lnTo>
                  <a:lnTo>
                    <a:pt x="523" y="145"/>
                  </a:lnTo>
                  <a:lnTo>
                    <a:pt x="516" y="151"/>
                  </a:lnTo>
                  <a:lnTo>
                    <a:pt x="512" y="159"/>
                  </a:lnTo>
                  <a:lnTo>
                    <a:pt x="522" y="173"/>
                  </a:lnTo>
                  <a:lnTo>
                    <a:pt x="524" y="187"/>
                  </a:lnTo>
                  <a:lnTo>
                    <a:pt x="537" y="191"/>
                  </a:lnTo>
                  <a:lnTo>
                    <a:pt x="554" y="180"/>
                  </a:lnTo>
                  <a:lnTo>
                    <a:pt x="549" y="166"/>
                  </a:lnTo>
                  <a:lnTo>
                    <a:pt x="534" y="155"/>
                  </a:lnTo>
                  <a:lnTo>
                    <a:pt x="551" y="141"/>
                  </a:lnTo>
                  <a:lnTo>
                    <a:pt x="537" y="116"/>
                  </a:lnTo>
                  <a:lnTo>
                    <a:pt x="524" y="107"/>
                  </a:lnTo>
                  <a:lnTo>
                    <a:pt x="534" y="98"/>
                  </a:lnTo>
                  <a:lnTo>
                    <a:pt x="531" y="87"/>
                  </a:lnTo>
                  <a:lnTo>
                    <a:pt x="540" y="78"/>
                  </a:lnTo>
                  <a:lnTo>
                    <a:pt x="554" y="87"/>
                  </a:lnTo>
                  <a:lnTo>
                    <a:pt x="584" y="115"/>
                  </a:lnTo>
                  <a:lnTo>
                    <a:pt x="602" y="118"/>
                  </a:lnTo>
                  <a:lnTo>
                    <a:pt x="606" y="112"/>
                  </a:lnTo>
                  <a:lnTo>
                    <a:pt x="602" y="96"/>
                  </a:lnTo>
                  <a:lnTo>
                    <a:pt x="614" y="98"/>
                  </a:lnTo>
                  <a:lnTo>
                    <a:pt x="631" y="116"/>
                  </a:lnTo>
                  <a:lnTo>
                    <a:pt x="634" y="125"/>
                  </a:lnTo>
                  <a:lnTo>
                    <a:pt x="646" y="130"/>
                  </a:lnTo>
                  <a:lnTo>
                    <a:pt x="668" y="140"/>
                  </a:lnTo>
                  <a:lnTo>
                    <a:pt x="678" y="152"/>
                  </a:lnTo>
                  <a:lnTo>
                    <a:pt x="695" y="162"/>
                  </a:lnTo>
                  <a:lnTo>
                    <a:pt x="703" y="166"/>
                  </a:lnTo>
                  <a:lnTo>
                    <a:pt x="704" y="173"/>
                  </a:lnTo>
                  <a:lnTo>
                    <a:pt x="692" y="179"/>
                  </a:lnTo>
                  <a:lnTo>
                    <a:pt x="685" y="173"/>
                  </a:lnTo>
                  <a:lnTo>
                    <a:pt x="677" y="173"/>
                  </a:lnTo>
                  <a:lnTo>
                    <a:pt x="674" y="188"/>
                  </a:lnTo>
                  <a:lnTo>
                    <a:pt x="664" y="191"/>
                  </a:lnTo>
                  <a:lnTo>
                    <a:pt x="653" y="184"/>
                  </a:lnTo>
                  <a:lnTo>
                    <a:pt x="628" y="184"/>
                  </a:lnTo>
                  <a:lnTo>
                    <a:pt x="624" y="201"/>
                  </a:lnTo>
                  <a:lnTo>
                    <a:pt x="631" y="210"/>
                  </a:lnTo>
                  <a:lnTo>
                    <a:pt x="642" y="204"/>
                  </a:lnTo>
                  <a:lnTo>
                    <a:pt x="650" y="201"/>
                  </a:lnTo>
                  <a:lnTo>
                    <a:pt x="659" y="209"/>
                  </a:lnTo>
                  <a:lnTo>
                    <a:pt x="646" y="219"/>
                  </a:lnTo>
                  <a:lnTo>
                    <a:pt x="659" y="230"/>
                  </a:lnTo>
                  <a:lnTo>
                    <a:pt x="677" y="234"/>
                  </a:lnTo>
                  <a:lnTo>
                    <a:pt x="674" y="241"/>
                  </a:lnTo>
                  <a:lnTo>
                    <a:pt x="670" y="242"/>
                  </a:lnTo>
                  <a:lnTo>
                    <a:pt x="653" y="278"/>
                  </a:lnTo>
                  <a:lnTo>
                    <a:pt x="653" y="255"/>
                  </a:lnTo>
                  <a:lnTo>
                    <a:pt x="662" y="244"/>
                  </a:lnTo>
                  <a:lnTo>
                    <a:pt x="653" y="237"/>
                  </a:lnTo>
                  <a:lnTo>
                    <a:pt x="644" y="244"/>
                  </a:lnTo>
                  <a:lnTo>
                    <a:pt x="649" y="251"/>
                  </a:lnTo>
                  <a:lnTo>
                    <a:pt x="642" y="256"/>
                  </a:lnTo>
                  <a:lnTo>
                    <a:pt x="632" y="262"/>
                  </a:lnTo>
                  <a:lnTo>
                    <a:pt x="634" y="275"/>
                  </a:lnTo>
                  <a:lnTo>
                    <a:pt x="624" y="282"/>
                  </a:lnTo>
                  <a:lnTo>
                    <a:pt x="608" y="285"/>
                  </a:lnTo>
                  <a:lnTo>
                    <a:pt x="614" y="293"/>
                  </a:lnTo>
                  <a:lnTo>
                    <a:pt x="608" y="303"/>
                  </a:lnTo>
                  <a:lnTo>
                    <a:pt x="614" y="311"/>
                  </a:lnTo>
                  <a:lnTo>
                    <a:pt x="605" y="328"/>
                  </a:lnTo>
                  <a:lnTo>
                    <a:pt x="602" y="342"/>
                  </a:lnTo>
                  <a:lnTo>
                    <a:pt x="588" y="352"/>
                  </a:lnTo>
                  <a:lnTo>
                    <a:pt x="572" y="375"/>
                  </a:lnTo>
                  <a:lnTo>
                    <a:pt x="572" y="389"/>
                  </a:lnTo>
                  <a:lnTo>
                    <a:pt x="576" y="404"/>
                  </a:lnTo>
                  <a:lnTo>
                    <a:pt x="584" y="422"/>
                  </a:lnTo>
                  <a:lnTo>
                    <a:pt x="587" y="437"/>
                  </a:lnTo>
                  <a:lnTo>
                    <a:pt x="580" y="444"/>
                  </a:lnTo>
                  <a:lnTo>
                    <a:pt x="572" y="440"/>
                  </a:lnTo>
                  <a:lnTo>
                    <a:pt x="572" y="432"/>
                  </a:lnTo>
                  <a:lnTo>
                    <a:pt x="567" y="411"/>
                  </a:lnTo>
                  <a:lnTo>
                    <a:pt x="559" y="407"/>
                  </a:lnTo>
                  <a:lnTo>
                    <a:pt x="556" y="397"/>
                  </a:lnTo>
                  <a:lnTo>
                    <a:pt x="548" y="397"/>
                  </a:lnTo>
                  <a:lnTo>
                    <a:pt x="537" y="389"/>
                  </a:lnTo>
                  <a:lnTo>
                    <a:pt x="527" y="392"/>
                  </a:lnTo>
                  <a:lnTo>
                    <a:pt x="516" y="386"/>
                  </a:lnTo>
                  <a:lnTo>
                    <a:pt x="505" y="392"/>
                  </a:lnTo>
                  <a:lnTo>
                    <a:pt x="484" y="388"/>
                  </a:lnTo>
                  <a:lnTo>
                    <a:pt x="498" y="403"/>
                  </a:lnTo>
                  <a:lnTo>
                    <a:pt x="479" y="401"/>
                  </a:lnTo>
                  <a:lnTo>
                    <a:pt x="466" y="389"/>
                  </a:lnTo>
                  <a:lnTo>
                    <a:pt x="444" y="389"/>
                  </a:lnTo>
                  <a:lnTo>
                    <a:pt x="450" y="407"/>
                  </a:lnTo>
                  <a:lnTo>
                    <a:pt x="432" y="403"/>
                  </a:lnTo>
                  <a:lnTo>
                    <a:pt x="425" y="422"/>
                  </a:lnTo>
                  <a:lnTo>
                    <a:pt x="430" y="429"/>
                  </a:lnTo>
                  <a:lnTo>
                    <a:pt x="425" y="448"/>
                  </a:lnTo>
                  <a:lnTo>
                    <a:pt x="432" y="473"/>
                  </a:lnTo>
                  <a:lnTo>
                    <a:pt x="440" y="488"/>
                  </a:lnTo>
                  <a:lnTo>
                    <a:pt x="450" y="503"/>
                  </a:lnTo>
                  <a:lnTo>
                    <a:pt x="479" y="502"/>
                  </a:lnTo>
                  <a:lnTo>
                    <a:pt x="491" y="501"/>
                  </a:lnTo>
                  <a:lnTo>
                    <a:pt x="494" y="488"/>
                  </a:lnTo>
                  <a:lnTo>
                    <a:pt x="487" y="480"/>
                  </a:lnTo>
                  <a:lnTo>
                    <a:pt x="488" y="473"/>
                  </a:lnTo>
                  <a:lnTo>
                    <a:pt x="506" y="474"/>
                  </a:lnTo>
                  <a:lnTo>
                    <a:pt x="526" y="472"/>
                  </a:lnTo>
                  <a:lnTo>
                    <a:pt x="526" y="480"/>
                  </a:lnTo>
                  <a:lnTo>
                    <a:pt x="520" y="494"/>
                  </a:lnTo>
                  <a:lnTo>
                    <a:pt x="512" y="505"/>
                  </a:lnTo>
                  <a:lnTo>
                    <a:pt x="509" y="520"/>
                  </a:lnTo>
                  <a:lnTo>
                    <a:pt x="522" y="527"/>
                  </a:lnTo>
                  <a:lnTo>
                    <a:pt x="537" y="526"/>
                  </a:lnTo>
                  <a:lnTo>
                    <a:pt x="548" y="528"/>
                  </a:lnTo>
                  <a:lnTo>
                    <a:pt x="556" y="528"/>
                  </a:lnTo>
                  <a:lnTo>
                    <a:pt x="559" y="537"/>
                  </a:lnTo>
                  <a:lnTo>
                    <a:pt x="552" y="553"/>
                  </a:lnTo>
                  <a:lnTo>
                    <a:pt x="558" y="560"/>
                  </a:lnTo>
                  <a:lnTo>
                    <a:pt x="559" y="578"/>
                  </a:lnTo>
                  <a:lnTo>
                    <a:pt x="572" y="591"/>
                  </a:lnTo>
                  <a:lnTo>
                    <a:pt x="584" y="593"/>
                  </a:lnTo>
                  <a:lnTo>
                    <a:pt x="595" y="591"/>
                  </a:lnTo>
                  <a:lnTo>
                    <a:pt x="599" y="592"/>
                  </a:lnTo>
                  <a:lnTo>
                    <a:pt x="617" y="592"/>
                  </a:lnTo>
                  <a:lnTo>
                    <a:pt x="632" y="593"/>
                  </a:lnTo>
                  <a:lnTo>
                    <a:pt x="638" y="585"/>
                  </a:lnTo>
                  <a:lnTo>
                    <a:pt x="624" y="599"/>
                  </a:lnTo>
                  <a:lnTo>
                    <a:pt x="614" y="598"/>
                  </a:lnTo>
                  <a:lnTo>
                    <a:pt x="603" y="599"/>
                  </a:lnTo>
                  <a:lnTo>
                    <a:pt x="584" y="603"/>
                  </a:lnTo>
                  <a:lnTo>
                    <a:pt x="569" y="596"/>
                  </a:lnTo>
                  <a:lnTo>
                    <a:pt x="554" y="591"/>
                  </a:lnTo>
                  <a:lnTo>
                    <a:pt x="547" y="592"/>
                  </a:lnTo>
                  <a:lnTo>
                    <a:pt x="548" y="584"/>
                  </a:lnTo>
                  <a:lnTo>
                    <a:pt x="547" y="571"/>
                  </a:lnTo>
                  <a:lnTo>
                    <a:pt x="533" y="560"/>
                  </a:lnTo>
                  <a:lnTo>
                    <a:pt x="506" y="555"/>
                  </a:lnTo>
                  <a:lnTo>
                    <a:pt x="502" y="549"/>
                  </a:lnTo>
                  <a:lnTo>
                    <a:pt x="494" y="551"/>
                  </a:lnTo>
                  <a:lnTo>
                    <a:pt x="486" y="545"/>
                  </a:lnTo>
                  <a:lnTo>
                    <a:pt x="476" y="539"/>
                  </a:lnTo>
                  <a:lnTo>
                    <a:pt x="462" y="526"/>
                  </a:lnTo>
                  <a:lnTo>
                    <a:pt x="447" y="520"/>
                  </a:lnTo>
                  <a:lnTo>
                    <a:pt x="439" y="528"/>
                  </a:lnTo>
                  <a:lnTo>
                    <a:pt x="429" y="523"/>
                  </a:lnTo>
                  <a:lnTo>
                    <a:pt x="416" y="523"/>
                  </a:lnTo>
                  <a:lnTo>
                    <a:pt x="393" y="517"/>
                  </a:lnTo>
                  <a:lnTo>
                    <a:pt x="349" y="490"/>
                  </a:lnTo>
                  <a:lnTo>
                    <a:pt x="346" y="463"/>
                  </a:lnTo>
                  <a:lnTo>
                    <a:pt x="342" y="454"/>
                  </a:lnTo>
                  <a:lnTo>
                    <a:pt x="335" y="444"/>
                  </a:lnTo>
                  <a:lnTo>
                    <a:pt x="325" y="430"/>
                  </a:lnTo>
                  <a:lnTo>
                    <a:pt x="279" y="378"/>
                  </a:lnTo>
                  <a:lnTo>
                    <a:pt x="279" y="397"/>
                  </a:lnTo>
                  <a:lnTo>
                    <a:pt x="308" y="433"/>
                  </a:lnTo>
                  <a:lnTo>
                    <a:pt x="320" y="461"/>
                  </a:lnTo>
                  <a:lnTo>
                    <a:pt x="302" y="455"/>
                  </a:lnTo>
                  <a:lnTo>
                    <a:pt x="297" y="437"/>
                  </a:lnTo>
                  <a:lnTo>
                    <a:pt x="275" y="427"/>
                  </a:lnTo>
                  <a:lnTo>
                    <a:pt x="289" y="422"/>
                  </a:lnTo>
                  <a:lnTo>
                    <a:pt x="257" y="401"/>
                  </a:lnTo>
                  <a:lnTo>
                    <a:pt x="270" y="389"/>
                  </a:lnTo>
                  <a:lnTo>
                    <a:pt x="260" y="368"/>
                  </a:lnTo>
                  <a:lnTo>
                    <a:pt x="223" y="323"/>
                  </a:lnTo>
                  <a:lnTo>
                    <a:pt x="218" y="298"/>
                  </a:lnTo>
                  <a:lnTo>
                    <a:pt x="220" y="275"/>
                  </a:lnTo>
                  <a:lnTo>
                    <a:pt x="230" y="256"/>
                  </a:lnTo>
                  <a:lnTo>
                    <a:pt x="230" y="234"/>
                  </a:lnTo>
                  <a:lnTo>
                    <a:pt x="223" y="220"/>
                  </a:lnTo>
                  <a:lnTo>
                    <a:pt x="243" y="216"/>
                  </a:lnTo>
                  <a:lnTo>
                    <a:pt x="218" y="191"/>
                  </a:lnTo>
                  <a:lnTo>
                    <a:pt x="220" y="179"/>
                  </a:lnTo>
                  <a:lnTo>
                    <a:pt x="209" y="162"/>
                  </a:lnTo>
                  <a:lnTo>
                    <a:pt x="213" y="152"/>
                  </a:lnTo>
                  <a:lnTo>
                    <a:pt x="205" y="147"/>
                  </a:lnTo>
                  <a:lnTo>
                    <a:pt x="205" y="137"/>
                  </a:lnTo>
                  <a:lnTo>
                    <a:pt x="196" y="127"/>
                  </a:lnTo>
                  <a:lnTo>
                    <a:pt x="205" y="120"/>
                  </a:lnTo>
                  <a:lnTo>
                    <a:pt x="195" y="116"/>
                  </a:lnTo>
                  <a:lnTo>
                    <a:pt x="182" y="123"/>
                  </a:lnTo>
                  <a:lnTo>
                    <a:pt x="170" y="107"/>
                  </a:lnTo>
                  <a:lnTo>
                    <a:pt x="153" y="102"/>
                  </a:lnTo>
                  <a:lnTo>
                    <a:pt x="133" y="102"/>
                  </a:lnTo>
                  <a:lnTo>
                    <a:pt x="119" y="116"/>
                  </a:lnTo>
                  <a:lnTo>
                    <a:pt x="112" y="114"/>
                  </a:lnTo>
                  <a:lnTo>
                    <a:pt x="123" y="94"/>
                  </a:lnTo>
                  <a:lnTo>
                    <a:pt x="112" y="98"/>
                  </a:lnTo>
                  <a:lnTo>
                    <a:pt x="91" y="116"/>
                  </a:lnTo>
                  <a:lnTo>
                    <a:pt x="68" y="134"/>
                  </a:lnTo>
                  <a:lnTo>
                    <a:pt x="48" y="140"/>
                  </a:lnTo>
                  <a:lnTo>
                    <a:pt x="12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11" name="Freeform 36"/>
            <p:cNvSpPr>
              <a:spLocks/>
            </p:cNvSpPr>
            <p:nvPr/>
          </p:nvSpPr>
          <p:spPr bwMode="auto">
            <a:xfrm>
              <a:off x="1790" y="1535"/>
              <a:ext cx="242" cy="158"/>
            </a:xfrm>
            <a:custGeom>
              <a:avLst/>
              <a:gdLst>
                <a:gd name="T0" fmla="*/ 0 w 242"/>
                <a:gd name="T1" fmla="*/ 31 h 158"/>
                <a:gd name="T2" fmla="*/ 5 w 242"/>
                <a:gd name="T3" fmla="*/ 20 h 158"/>
                <a:gd name="T4" fmla="*/ 5 w 242"/>
                <a:gd name="T5" fmla="*/ 11 h 158"/>
                <a:gd name="T6" fmla="*/ 12 w 242"/>
                <a:gd name="T7" fmla="*/ 0 h 158"/>
                <a:gd name="T8" fmla="*/ 56 w 242"/>
                <a:gd name="T9" fmla="*/ 6 h 158"/>
                <a:gd name="T10" fmla="*/ 131 w 242"/>
                <a:gd name="T11" fmla="*/ 20 h 158"/>
                <a:gd name="T12" fmla="*/ 162 w 242"/>
                <a:gd name="T13" fmla="*/ 32 h 158"/>
                <a:gd name="T14" fmla="*/ 200 w 242"/>
                <a:gd name="T15" fmla="*/ 43 h 158"/>
                <a:gd name="T16" fmla="*/ 221 w 242"/>
                <a:gd name="T17" fmla="*/ 63 h 158"/>
                <a:gd name="T18" fmla="*/ 242 w 242"/>
                <a:gd name="T19" fmla="*/ 75 h 158"/>
                <a:gd name="T20" fmla="*/ 233 w 242"/>
                <a:gd name="T21" fmla="*/ 82 h 158"/>
                <a:gd name="T22" fmla="*/ 233 w 242"/>
                <a:gd name="T23" fmla="*/ 92 h 158"/>
                <a:gd name="T24" fmla="*/ 225 w 242"/>
                <a:gd name="T25" fmla="*/ 93 h 158"/>
                <a:gd name="T26" fmla="*/ 219 w 242"/>
                <a:gd name="T27" fmla="*/ 103 h 158"/>
                <a:gd name="T28" fmla="*/ 225 w 242"/>
                <a:gd name="T29" fmla="*/ 111 h 158"/>
                <a:gd name="T30" fmla="*/ 225 w 242"/>
                <a:gd name="T31" fmla="*/ 117 h 158"/>
                <a:gd name="T32" fmla="*/ 217 w 242"/>
                <a:gd name="T33" fmla="*/ 128 h 158"/>
                <a:gd name="T34" fmla="*/ 218 w 242"/>
                <a:gd name="T35" fmla="*/ 135 h 158"/>
                <a:gd name="T36" fmla="*/ 232 w 242"/>
                <a:gd name="T37" fmla="*/ 146 h 158"/>
                <a:gd name="T38" fmla="*/ 232 w 242"/>
                <a:gd name="T39" fmla="*/ 153 h 158"/>
                <a:gd name="T40" fmla="*/ 229 w 242"/>
                <a:gd name="T41" fmla="*/ 157 h 158"/>
                <a:gd name="T42" fmla="*/ 214 w 242"/>
                <a:gd name="T43" fmla="*/ 158 h 158"/>
                <a:gd name="T44" fmla="*/ 206 w 242"/>
                <a:gd name="T45" fmla="*/ 154 h 158"/>
                <a:gd name="T46" fmla="*/ 195 w 242"/>
                <a:gd name="T47" fmla="*/ 144 h 158"/>
                <a:gd name="T48" fmla="*/ 191 w 242"/>
                <a:gd name="T49" fmla="*/ 144 h 158"/>
                <a:gd name="T50" fmla="*/ 185 w 242"/>
                <a:gd name="T51" fmla="*/ 137 h 158"/>
                <a:gd name="T52" fmla="*/ 178 w 242"/>
                <a:gd name="T53" fmla="*/ 126 h 158"/>
                <a:gd name="T54" fmla="*/ 173 w 242"/>
                <a:gd name="T55" fmla="*/ 121 h 158"/>
                <a:gd name="T56" fmla="*/ 159 w 242"/>
                <a:gd name="T57" fmla="*/ 115 h 158"/>
                <a:gd name="T58" fmla="*/ 146 w 242"/>
                <a:gd name="T59" fmla="*/ 110 h 158"/>
                <a:gd name="T60" fmla="*/ 128 w 242"/>
                <a:gd name="T61" fmla="*/ 99 h 158"/>
                <a:gd name="T62" fmla="*/ 122 w 242"/>
                <a:gd name="T63" fmla="*/ 89 h 158"/>
                <a:gd name="T64" fmla="*/ 123 w 242"/>
                <a:gd name="T65" fmla="*/ 83 h 158"/>
                <a:gd name="T66" fmla="*/ 130 w 242"/>
                <a:gd name="T67" fmla="*/ 78 h 158"/>
                <a:gd name="T68" fmla="*/ 124 w 242"/>
                <a:gd name="T69" fmla="*/ 69 h 158"/>
                <a:gd name="T70" fmla="*/ 117 w 242"/>
                <a:gd name="T71" fmla="*/ 75 h 158"/>
                <a:gd name="T72" fmla="*/ 106 w 242"/>
                <a:gd name="T73" fmla="*/ 63 h 158"/>
                <a:gd name="T74" fmla="*/ 104 w 242"/>
                <a:gd name="T75" fmla="*/ 69 h 158"/>
                <a:gd name="T76" fmla="*/ 95 w 242"/>
                <a:gd name="T77" fmla="*/ 69 h 158"/>
                <a:gd name="T78" fmla="*/ 92 w 242"/>
                <a:gd name="T79" fmla="*/ 65 h 158"/>
                <a:gd name="T80" fmla="*/ 92 w 242"/>
                <a:gd name="T81" fmla="*/ 58 h 158"/>
                <a:gd name="T82" fmla="*/ 88 w 242"/>
                <a:gd name="T83" fmla="*/ 53 h 158"/>
                <a:gd name="T84" fmla="*/ 81 w 242"/>
                <a:gd name="T85" fmla="*/ 54 h 158"/>
                <a:gd name="T86" fmla="*/ 73 w 242"/>
                <a:gd name="T87" fmla="*/ 42 h 158"/>
                <a:gd name="T88" fmla="*/ 68 w 242"/>
                <a:gd name="T89" fmla="*/ 40 h 158"/>
                <a:gd name="T90" fmla="*/ 55 w 242"/>
                <a:gd name="T91" fmla="*/ 35 h 158"/>
                <a:gd name="T92" fmla="*/ 36 w 242"/>
                <a:gd name="T93" fmla="*/ 38 h 158"/>
                <a:gd name="T94" fmla="*/ 16 w 242"/>
                <a:gd name="T95" fmla="*/ 35 h 158"/>
                <a:gd name="T96" fmla="*/ 0 w 242"/>
                <a:gd name="T97" fmla="*/ 31 h 15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42"/>
                <a:gd name="T148" fmla="*/ 0 h 158"/>
                <a:gd name="T149" fmla="*/ 242 w 242"/>
                <a:gd name="T150" fmla="*/ 158 h 15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42" h="158">
                  <a:moveTo>
                    <a:pt x="0" y="31"/>
                  </a:moveTo>
                  <a:lnTo>
                    <a:pt x="5" y="20"/>
                  </a:lnTo>
                  <a:lnTo>
                    <a:pt x="5" y="11"/>
                  </a:lnTo>
                  <a:lnTo>
                    <a:pt x="12" y="0"/>
                  </a:lnTo>
                  <a:lnTo>
                    <a:pt x="56" y="6"/>
                  </a:lnTo>
                  <a:lnTo>
                    <a:pt x="131" y="20"/>
                  </a:lnTo>
                  <a:lnTo>
                    <a:pt x="162" y="32"/>
                  </a:lnTo>
                  <a:lnTo>
                    <a:pt x="200" y="43"/>
                  </a:lnTo>
                  <a:lnTo>
                    <a:pt x="221" y="63"/>
                  </a:lnTo>
                  <a:lnTo>
                    <a:pt x="242" y="75"/>
                  </a:lnTo>
                  <a:lnTo>
                    <a:pt x="233" y="82"/>
                  </a:lnTo>
                  <a:lnTo>
                    <a:pt x="233" y="92"/>
                  </a:lnTo>
                  <a:lnTo>
                    <a:pt x="225" y="93"/>
                  </a:lnTo>
                  <a:lnTo>
                    <a:pt x="219" y="103"/>
                  </a:lnTo>
                  <a:lnTo>
                    <a:pt x="225" y="111"/>
                  </a:lnTo>
                  <a:lnTo>
                    <a:pt x="225" y="117"/>
                  </a:lnTo>
                  <a:lnTo>
                    <a:pt x="217" y="128"/>
                  </a:lnTo>
                  <a:lnTo>
                    <a:pt x="218" y="135"/>
                  </a:lnTo>
                  <a:lnTo>
                    <a:pt x="232" y="146"/>
                  </a:lnTo>
                  <a:lnTo>
                    <a:pt x="232" y="153"/>
                  </a:lnTo>
                  <a:lnTo>
                    <a:pt x="229" y="157"/>
                  </a:lnTo>
                  <a:lnTo>
                    <a:pt x="214" y="158"/>
                  </a:lnTo>
                  <a:lnTo>
                    <a:pt x="206" y="154"/>
                  </a:lnTo>
                  <a:lnTo>
                    <a:pt x="195" y="144"/>
                  </a:lnTo>
                  <a:lnTo>
                    <a:pt x="191" y="144"/>
                  </a:lnTo>
                  <a:lnTo>
                    <a:pt x="185" y="137"/>
                  </a:lnTo>
                  <a:lnTo>
                    <a:pt x="178" y="126"/>
                  </a:lnTo>
                  <a:lnTo>
                    <a:pt x="173" y="121"/>
                  </a:lnTo>
                  <a:lnTo>
                    <a:pt x="159" y="115"/>
                  </a:lnTo>
                  <a:lnTo>
                    <a:pt x="146" y="110"/>
                  </a:lnTo>
                  <a:lnTo>
                    <a:pt x="128" y="99"/>
                  </a:lnTo>
                  <a:lnTo>
                    <a:pt x="122" y="89"/>
                  </a:lnTo>
                  <a:lnTo>
                    <a:pt x="123" y="83"/>
                  </a:lnTo>
                  <a:lnTo>
                    <a:pt x="130" y="78"/>
                  </a:lnTo>
                  <a:lnTo>
                    <a:pt x="124" y="69"/>
                  </a:lnTo>
                  <a:lnTo>
                    <a:pt x="117" y="75"/>
                  </a:lnTo>
                  <a:lnTo>
                    <a:pt x="106" y="63"/>
                  </a:lnTo>
                  <a:lnTo>
                    <a:pt x="104" y="69"/>
                  </a:lnTo>
                  <a:lnTo>
                    <a:pt x="95" y="69"/>
                  </a:lnTo>
                  <a:lnTo>
                    <a:pt x="92" y="65"/>
                  </a:lnTo>
                  <a:lnTo>
                    <a:pt x="92" y="58"/>
                  </a:lnTo>
                  <a:lnTo>
                    <a:pt x="88" y="53"/>
                  </a:lnTo>
                  <a:lnTo>
                    <a:pt x="81" y="54"/>
                  </a:lnTo>
                  <a:lnTo>
                    <a:pt x="73" y="42"/>
                  </a:lnTo>
                  <a:lnTo>
                    <a:pt x="68" y="40"/>
                  </a:lnTo>
                  <a:lnTo>
                    <a:pt x="55" y="35"/>
                  </a:lnTo>
                  <a:lnTo>
                    <a:pt x="36" y="38"/>
                  </a:lnTo>
                  <a:lnTo>
                    <a:pt x="16" y="35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12" name="Freeform 37"/>
            <p:cNvSpPr>
              <a:spLocks/>
            </p:cNvSpPr>
            <p:nvPr/>
          </p:nvSpPr>
          <p:spPr bwMode="auto">
            <a:xfrm>
              <a:off x="1741" y="1591"/>
              <a:ext cx="154" cy="81"/>
            </a:xfrm>
            <a:custGeom>
              <a:avLst/>
              <a:gdLst>
                <a:gd name="T0" fmla="*/ 4 w 154"/>
                <a:gd name="T1" fmla="*/ 0 h 81"/>
                <a:gd name="T2" fmla="*/ 0 w 154"/>
                <a:gd name="T3" fmla="*/ 5 h 81"/>
                <a:gd name="T4" fmla="*/ 0 w 154"/>
                <a:gd name="T5" fmla="*/ 13 h 81"/>
                <a:gd name="T6" fmla="*/ 10 w 154"/>
                <a:gd name="T7" fmla="*/ 22 h 81"/>
                <a:gd name="T8" fmla="*/ 15 w 154"/>
                <a:gd name="T9" fmla="*/ 20 h 81"/>
                <a:gd name="T10" fmla="*/ 20 w 154"/>
                <a:gd name="T11" fmla="*/ 23 h 81"/>
                <a:gd name="T12" fmla="*/ 27 w 154"/>
                <a:gd name="T13" fmla="*/ 25 h 81"/>
                <a:gd name="T14" fmla="*/ 29 w 154"/>
                <a:gd name="T15" fmla="*/ 19 h 81"/>
                <a:gd name="T16" fmla="*/ 46 w 154"/>
                <a:gd name="T17" fmla="*/ 20 h 81"/>
                <a:gd name="T18" fmla="*/ 47 w 154"/>
                <a:gd name="T19" fmla="*/ 25 h 81"/>
                <a:gd name="T20" fmla="*/ 54 w 154"/>
                <a:gd name="T21" fmla="*/ 27 h 81"/>
                <a:gd name="T22" fmla="*/ 67 w 154"/>
                <a:gd name="T23" fmla="*/ 26 h 81"/>
                <a:gd name="T24" fmla="*/ 71 w 154"/>
                <a:gd name="T25" fmla="*/ 30 h 81"/>
                <a:gd name="T26" fmla="*/ 76 w 154"/>
                <a:gd name="T27" fmla="*/ 31 h 81"/>
                <a:gd name="T28" fmla="*/ 82 w 154"/>
                <a:gd name="T29" fmla="*/ 40 h 81"/>
                <a:gd name="T30" fmla="*/ 82 w 154"/>
                <a:gd name="T31" fmla="*/ 48 h 81"/>
                <a:gd name="T32" fmla="*/ 78 w 154"/>
                <a:gd name="T33" fmla="*/ 49 h 81"/>
                <a:gd name="T34" fmla="*/ 79 w 154"/>
                <a:gd name="T35" fmla="*/ 54 h 81"/>
                <a:gd name="T36" fmla="*/ 74 w 154"/>
                <a:gd name="T37" fmla="*/ 59 h 81"/>
                <a:gd name="T38" fmla="*/ 74 w 154"/>
                <a:gd name="T39" fmla="*/ 67 h 81"/>
                <a:gd name="T40" fmla="*/ 83 w 154"/>
                <a:gd name="T41" fmla="*/ 67 h 81"/>
                <a:gd name="T42" fmla="*/ 89 w 154"/>
                <a:gd name="T43" fmla="*/ 65 h 81"/>
                <a:gd name="T44" fmla="*/ 92 w 154"/>
                <a:gd name="T45" fmla="*/ 61 h 81"/>
                <a:gd name="T46" fmla="*/ 94 w 154"/>
                <a:gd name="T47" fmla="*/ 65 h 81"/>
                <a:gd name="T48" fmla="*/ 100 w 154"/>
                <a:gd name="T49" fmla="*/ 62 h 81"/>
                <a:gd name="T50" fmla="*/ 112 w 154"/>
                <a:gd name="T51" fmla="*/ 67 h 81"/>
                <a:gd name="T52" fmla="*/ 119 w 154"/>
                <a:gd name="T53" fmla="*/ 74 h 81"/>
                <a:gd name="T54" fmla="*/ 122 w 154"/>
                <a:gd name="T55" fmla="*/ 74 h 81"/>
                <a:gd name="T56" fmla="*/ 122 w 154"/>
                <a:gd name="T57" fmla="*/ 79 h 81"/>
                <a:gd name="T58" fmla="*/ 130 w 154"/>
                <a:gd name="T59" fmla="*/ 81 h 81"/>
                <a:gd name="T60" fmla="*/ 140 w 154"/>
                <a:gd name="T61" fmla="*/ 81 h 81"/>
                <a:gd name="T62" fmla="*/ 133 w 154"/>
                <a:gd name="T63" fmla="*/ 77 h 81"/>
                <a:gd name="T64" fmla="*/ 136 w 154"/>
                <a:gd name="T65" fmla="*/ 73 h 81"/>
                <a:gd name="T66" fmla="*/ 143 w 154"/>
                <a:gd name="T67" fmla="*/ 77 h 81"/>
                <a:gd name="T68" fmla="*/ 150 w 154"/>
                <a:gd name="T69" fmla="*/ 77 h 81"/>
                <a:gd name="T70" fmla="*/ 151 w 154"/>
                <a:gd name="T71" fmla="*/ 72 h 81"/>
                <a:gd name="T72" fmla="*/ 144 w 154"/>
                <a:gd name="T73" fmla="*/ 67 h 81"/>
                <a:gd name="T74" fmla="*/ 139 w 154"/>
                <a:gd name="T75" fmla="*/ 67 h 81"/>
                <a:gd name="T76" fmla="*/ 130 w 154"/>
                <a:gd name="T77" fmla="*/ 59 h 81"/>
                <a:gd name="T78" fmla="*/ 139 w 154"/>
                <a:gd name="T79" fmla="*/ 59 h 81"/>
                <a:gd name="T80" fmla="*/ 144 w 154"/>
                <a:gd name="T81" fmla="*/ 65 h 81"/>
                <a:gd name="T82" fmla="*/ 154 w 154"/>
                <a:gd name="T83" fmla="*/ 65 h 81"/>
                <a:gd name="T84" fmla="*/ 151 w 154"/>
                <a:gd name="T85" fmla="*/ 58 h 81"/>
                <a:gd name="T86" fmla="*/ 143 w 154"/>
                <a:gd name="T87" fmla="*/ 51 h 81"/>
                <a:gd name="T88" fmla="*/ 136 w 154"/>
                <a:gd name="T89" fmla="*/ 49 h 81"/>
                <a:gd name="T90" fmla="*/ 126 w 154"/>
                <a:gd name="T91" fmla="*/ 43 h 81"/>
                <a:gd name="T92" fmla="*/ 115 w 154"/>
                <a:gd name="T93" fmla="*/ 41 h 81"/>
                <a:gd name="T94" fmla="*/ 104 w 154"/>
                <a:gd name="T95" fmla="*/ 37 h 81"/>
                <a:gd name="T96" fmla="*/ 97 w 154"/>
                <a:gd name="T97" fmla="*/ 27 h 81"/>
                <a:gd name="T98" fmla="*/ 92 w 154"/>
                <a:gd name="T99" fmla="*/ 13 h 81"/>
                <a:gd name="T100" fmla="*/ 83 w 154"/>
                <a:gd name="T101" fmla="*/ 13 h 81"/>
                <a:gd name="T102" fmla="*/ 82 w 154"/>
                <a:gd name="T103" fmla="*/ 11 h 81"/>
                <a:gd name="T104" fmla="*/ 76 w 154"/>
                <a:gd name="T105" fmla="*/ 12 h 81"/>
                <a:gd name="T106" fmla="*/ 69 w 154"/>
                <a:gd name="T107" fmla="*/ 7 h 81"/>
                <a:gd name="T108" fmla="*/ 57 w 154"/>
                <a:gd name="T109" fmla="*/ 4 h 81"/>
                <a:gd name="T110" fmla="*/ 51 w 154"/>
                <a:gd name="T111" fmla="*/ 7 h 81"/>
                <a:gd name="T112" fmla="*/ 39 w 154"/>
                <a:gd name="T113" fmla="*/ 4 h 81"/>
                <a:gd name="T114" fmla="*/ 31 w 154"/>
                <a:gd name="T115" fmla="*/ 4 h 81"/>
                <a:gd name="T116" fmla="*/ 29 w 154"/>
                <a:gd name="T117" fmla="*/ 1 h 81"/>
                <a:gd name="T118" fmla="*/ 24 w 154"/>
                <a:gd name="T119" fmla="*/ 0 h 81"/>
                <a:gd name="T120" fmla="*/ 20 w 154"/>
                <a:gd name="T121" fmla="*/ 1 h 81"/>
                <a:gd name="T122" fmla="*/ 4 w 154"/>
                <a:gd name="T123" fmla="*/ 0 h 8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54"/>
                <a:gd name="T187" fmla="*/ 0 h 81"/>
                <a:gd name="T188" fmla="*/ 154 w 154"/>
                <a:gd name="T189" fmla="*/ 81 h 8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54" h="81">
                  <a:moveTo>
                    <a:pt x="4" y="0"/>
                  </a:moveTo>
                  <a:lnTo>
                    <a:pt x="0" y="5"/>
                  </a:lnTo>
                  <a:lnTo>
                    <a:pt x="0" y="13"/>
                  </a:lnTo>
                  <a:lnTo>
                    <a:pt x="10" y="22"/>
                  </a:lnTo>
                  <a:lnTo>
                    <a:pt x="15" y="20"/>
                  </a:lnTo>
                  <a:lnTo>
                    <a:pt x="20" y="23"/>
                  </a:lnTo>
                  <a:lnTo>
                    <a:pt x="27" y="25"/>
                  </a:lnTo>
                  <a:lnTo>
                    <a:pt x="29" y="19"/>
                  </a:lnTo>
                  <a:lnTo>
                    <a:pt x="46" y="20"/>
                  </a:lnTo>
                  <a:lnTo>
                    <a:pt x="47" y="25"/>
                  </a:lnTo>
                  <a:lnTo>
                    <a:pt x="54" y="27"/>
                  </a:lnTo>
                  <a:lnTo>
                    <a:pt x="67" y="26"/>
                  </a:lnTo>
                  <a:lnTo>
                    <a:pt x="71" y="30"/>
                  </a:lnTo>
                  <a:lnTo>
                    <a:pt x="76" y="31"/>
                  </a:lnTo>
                  <a:lnTo>
                    <a:pt x="82" y="40"/>
                  </a:lnTo>
                  <a:lnTo>
                    <a:pt x="82" y="48"/>
                  </a:lnTo>
                  <a:lnTo>
                    <a:pt x="78" y="49"/>
                  </a:lnTo>
                  <a:lnTo>
                    <a:pt x="79" y="54"/>
                  </a:lnTo>
                  <a:lnTo>
                    <a:pt x="74" y="59"/>
                  </a:lnTo>
                  <a:lnTo>
                    <a:pt x="74" y="67"/>
                  </a:lnTo>
                  <a:lnTo>
                    <a:pt x="83" y="67"/>
                  </a:lnTo>
                  <a:lnTo>
                    <a:pt x="89" y="65"/>
                  </a:lnTo>
                  <a:lnTo>
                    <a:pt x="92" y="61"/>
                  </a:lnTo>
                  <a:lnTo>
                    <a:pt x="94" y="65"/>
                  </a:lnTo>
                  <a:lnTo>
                    <a:pt x="100" y="62"/>
                  </a:lnTo>
                  <a:lnTo>
                    <a:pt x="112" y="67"/>
                  </a:lnTo>
                  <a:lnTo>
                    <a:pt x="119" y="74"/>
                  </a:lnTo>
                  <a:lnTo>
                    <a:pt x="122" y="74"/>
                  </a:lnTo>
                  <a:lnTo>
                    <a:pt x="122" y="79"/>
                  </a:lnTo>
                  <a:lnTo>
                    <a:pt x="130" y="81"/>
                  </a:lnTo>
                  <a:lnTo>
                    <a:pt x="140" y="81"/>
                  </a:lnTo>
                  <a:lnTo>
                    <a:pt x="133" y="77"/>
                  </a:lnTo>
                  <a:lnTo>
                    <a:pt x="136" y="73"/>
                  </a:lnTo>
                  <a:lnTo>
                    <a:pt x="143" y="77"/>
                  </a:lnTo>
                  <a:lnTo>
                    <a:pt x="150" y="77"/>
                  </a:lnTo>
                  <a:lnTo>
                    <a:pt x="151" y="72"/>
                  </a:lnTo>
                  <a:lnTo>
                    <a:pt x="144" y="67"/>
                  </a:lnTo>
                  <a:lnTo>
                    <a:pt x="139" y="67"/>
                  </a:lnTo>
                  <a:lnTo>
                    <a:pt x="130" y="59"/>
                  </a:lnTo>
                  <a:lnTo>
                    <a:pt x="139" y="59"/>
                  </a:lnTo>
                  <a:lnTo>
                    <a:pt x="144" y="65"/>
                  </a:lnTo>
                  <a:lnTo>
                    <a:pt x="154" y="65"/>
                  </a:lnTo>
                  <a:lnTo>
                    <a:pt x="151" y="58"/>
                  </a:lnTo>
                  <a:lnTo>
                    <a:pt x="143" y="51"/>
                  </a:lnTo>
                  <a:lnTo>
                    <a:pt x="136" y="49"/>
                  </a:lnTo>
                  <a:lnTo>
                    <a:pt x="126" y="43"/>
                  </a:lnTo>
                  <a:lnTo>
                    <a:pt x="115" y="41"/>
                  </a:lnTo>
                  <a:lnTo>
                    <a:pt x="104" y="37"/>
                  </a:lnTo>
                  <a:lnTo>
                    <a:pt x="97" y="27"/>
                  </a:lnTo>
                  <a:lnTo>
                    <a:pt x="92" y="13"/>
                  </a:lnTo>
                  <a:lnTo>
                    <a:pt x="83" y="13"/>
                  </a:lnTo>
                  <a:lnTo>
                    <a:pt x="82" y="11"/>
                  </a:lnTo>
                  <a:lnTo>
                    <a:pt x="76" y="12"/>
                  </a:lnTo>
                  <a:lnTo>
                    <a:pt x="69" y="7"/>
                  </a:lnTo>
                  <a:lnTo>
                    <a:pt x="57" y="4"/>
                  </a:lnTo>
                  <a:lnTo>
                    <a:pt x="51" y="7"/>
                  </a:lnTo>
                  <a:lnTo>
                    <a:pt x="39" y="4"/>
                  </a:lnTo>
                  <a:lnTo>
                    <a:pt x="31" y="4"/>
                  </a:lnTo>
                  <a:lnTo>
                    <a:pt x="29" y="1"/>
                  </a:lnTo>
                  <a:lnTo>
                    <a:pt x="24" y="0"/>
                  </a:lnTo>
                  <a:lnTo>
                    <a:pt x="20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13" name="Freeform 38"/>
            <p:cNvSpPr>
              <a:spLocks/>
            </p:cNvSpPr>
            <p:nvPr/>
          </p:nvSpPr>
          <p:spPr bwMode="auto">
            <a:xfrm>
              <a:off x="1827" y="2047"/>
              <a:ext cx="111" cy="35"/>
            </a:xfrm>
            <a:custGeom>
              <a:avLst/>
              <a:gdLst>
                <a:gd name="T0" fmla="*/ 0 w 111"/>
                <a:gd name="T1" fmla="*/ 18 h 35"/>
                <a:gd name="T2" fmla="*/ 11 w 111"/>
                <a:gd name="T3" fmla="*/ 6 h 35"/>
                <a:gd name="T4" fmla="*/ 15 w 111"/>
                <a:gd name="T5" fmla="*/ 6 h 35"/>
                <a:gd name="T6" fmla="*/ 22 w 111"/>
                <a:gd name="T7" fmla="*/ 1 h 35"/>
                <a:gd name="T8" fmla="*/ 31 w 111"/>
                <a:gd name="T9" fmla="*/ 1 h 35"/>
                <a:gd name="T10" fmla="*/ 33 w 111"/>
                <a:gd name="T11" fmla="*/ 0 h 35"/>
                <a:gd name="T12" fmla="*/ 36 w 111"/>
                <a:gd name="T13" fmla="*/ 0 h 35"/>
                <a:gd name="T14" fmla="*/ 47 w 111"/>
                <a:gd name="T15" fmla="*/ 6 h 35"/>
                <a:gd name="T16" fmla="*/ 51 w 111"/>
                <a:gd name="T17" fmla="*/ 10 h 35"/>
                <a:gd name="T18" fmla="*/ 54 w 111"/>
                <a:gd name="T19" fmla="*/ 7 h 35"/>
                <a:gd name="T20" fmla="*/ 61 w 111"/>
                <a:gd name="T21" fmla="*/ 13 h 35"/>
                <a:gd name="T22" fmla="*/ 67 w 111"/>
                <a:gd name="T23" fmla="*/ 13 h 35"/>
                <a:gd name="T24" fmla="*/ 73 w 111"/>
                <a:gd name="T25" fmla="*/ 17 h 35"/>
                <a:gd name="T26" fmla="*/ 79 w 111"/>
                <a:gd name="T27" fmla="*/ 18 h 35"/>
                <a:gd name="T28" fmla="*/ 79 w 111"/>
                <a:gd name="T29" fmla="*/ 24 h 35"/>
                <a:gd name="T30" fmla="*/ 93 w 111"/>
                <a:gd name="T31" fmla="*/ 24 h 35"/>
                <a:gd name="T32" fmla="*/ 97 w 111"/>
                <a:gd name="T33" fmla="*/ 28 h 35"/>
                <a:gd name="T34" fmla="*/ 105 w 111"/>
                <a:gd name="T35" fmla="*/ 28 h 35"/>
                <a:gd name="T36" fmla="*/ 111 w 111"/>
                <a:gd name="T37" fmla="*/ 35 h 35"/>
                <a:gd name="T38" fmla="*/ 108 w 111"/>
                <a:gd name="T39" fmla="*/ 35 h 35"/>
                <a:gd name="T40" fmla="*/ 105 w 111"/>
                <a:gd name="T41" fmla="*/ 33 h 35"/>
                <a:gd name="T42" fmla="*/ 104 w 111"/>
                <a:gd name="T43" fmla="*/ 32 h 35"/>
                <a:gd name="T44" fmla="*/ 97 w 111"/>
                <a:gd name="T45" fmla="*/ 33 h 35"/>
                <a:gd name="T46" fmla="*/ 93 w 111"/>
                <a:gd name="T47" fmla="*/ 35 h 35"/>
                <a:gd name="T48" fmla="*/ 89 w 111"/>
                <a:gd name="T49" fmla="*/ 35 h 35"/>
                <a:gd name="T50" fmla="*/ 78 w 111"/>
                <a:gd name="T51" fmla="*/ 35 h 35"/>
                <a:gd name="T52" fmla="*/ 73 w 111"/>
                <a:gd name="T53" fmla="*/ 35 h 35"/>
                <a:gd name="T54" fmla="*/ 73 w 111"/>
                <a:gd name="T55" fmla="*/ 32 h 35"/>
                <a:gd name="T56" fmla="*/ 61 w 111"/>
                <a:gd name="T57" fmla="*/ 24 h 35"/>
                <a:gd name="T58" fmla="*/ 61 w 111"/>
                <a:gd name="T59" fmla="*/ 18 h 35"/>
                <a:gd name="T60" fmla="*/ 51 w 111"/>
                <a:gd name="T61" fmla="*/ 18 h 35"/>
                <a:gd name="T62" fmla="*/ 46 w 111"/>
                <a:gd name="T63" fmla="*/ 17 h 35"/>
                <a:gd name="T64" fmla="*/ 43 w 111"/>
                <a:gd name="T65" fmla="*/ 18 h 35"/>
                <a:gd name="T66" fmla="*/ 40 w 111"/>
                <a:gd name="T67" fmla="*/ 15 h 35"/>
                <a:gd name="T68" fmla="*/ 36 w 111"/>
                <a:gd name="T69" fmla="*/ 15 h 35"/>
                <a:gd name="T70" fmla="*/ 36 w 111"/>
                <a:gd name="T71" fmla="*/ 8 h 35"/>
                <a:gd name="T72" fmla="*/ 33 w 111"/>
                <a:gd name="T73" fmla="*/ 6 h 35"/>
                <a:gd name="T74" fmla="*/ 24 w 111"/>
                <a:gd name="T75" fmla="*/ 7 h 35"/>
                <a:gd name="T76" fmla="*/ 17 w 111"/>
                <a:gd name="T77" fmla="*/ 15 h 35"/>
                <a:gd name="T78" fmla="*/ 10 w 111"/>
                <a:gd name="T79" fmla="*/ 17 h 35"/>
                <a:gd name="T80" fmla="*/ 0 w 111"/>
                <a:gd name="T81" fmla="*/ 18 h 3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1"/>
                <a:gd name="T124" fmla="*/ 0 h 35"/>
                <a:gd name="T125" fmla="*/ 111 w 111"/>
                <a:gd name="T126" fmla="*/ 35 h 3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1" h="35">
                  <a:moveTo>
                    <a:pt x="0" y="18"/>
                  </a:moveTo>
                  <a:lnTo>
                    <a:pt x="11" y="6"/>
                  </a:lnTo>
                  <a:lnTo>
                    <a:pt x="15" y="6"/>
                  </a:lnTo>
                  <a:lnTo>
                    <a:pt x="22" y="1"/>
                  </a:lnTo>
                  <a:lnTo>
                    <a:pt x="31" y="1"/>
                  </a:lnTo>
                  <a:lnTo>
                    <a:pt x="33" y="0"/>
                  </a:lnTo>
                  <a:lnTo>
                    <a:pt x="36" y="0"/>
                  </a:lnTo>
                  <a:lnTo>
                    <a:pt x="47" y="6"/>
                  </a:lnTo>
                  <a:lnTo>
                    <a:pt x="51" y="10"/>
                  </a:lnTo>
                  <a:lnTo>
                    <a:pt x="54" y="7"/>
                  </a:lnTo>
                  <a:lnTo>
                    <a:pt x="61" y="13"/>
                  </a:lnTo>
                  <a:lnTo>
                    <a:pt x="67" y="13"/>
                  </a:lnTo>
                  <a:lnTo>
                    <a:pt x="73" y="17"/>
                  </a:lnTo>
                  <a:lnTo>
                    <a:pt x="79" y="18"/>
                  </a:lnTo>
                  <a:lnTo>
                    <a:pt x="79" y="24"/>
                  </a:lnTo>
                  <a:lnTo>
                    <a:pt x="93" y="24"/>
                  </a:lnTo>
                  <a:lnTo>
                    <a:pt x="97" y="28"/>
                  </a:lnTo>
                  <a:lnTo>
                    <a:pt x="105" y="28"/>
                  </a:lnTo>
                  <a:lnTo>
                    <a:pt x="111" y="35"/>
                  </a:lnTo>
                  <a:lnTo>
                    <a:pt x="108" y="35"/>
                  </a:lnTo>
                  <a:lnTo>
                    <a:pt x="105" y="33"/>
                  </a:lnTo>
                  <a:lnTo>
                    <a:pt x="104" y="32"/>
                  </a:lnTo>
                  <a:lnTo>
                    <a:pt x="97" y="33"/>
                  </a:lnTo>
                  <a:lnTo>
                    <a:pt x="93" y="35"/>
                  </a:lnTo>
                  <a:lnTo>
                    <a:pt x="89" y="35"/>
                  </a:lnTo>
                  <a:lnTo>
                    <a:pt x="78" y="35"/>
                  </a:lnTo>
                  <a:lnTo>
                    <a:pt x="73" y="35"/>
                  </a:lnTo>
                  <a:lnTo>
                    <a:pt x="73" y="32"/>
                  </a:lnTo>
                  <a:lnTo>
                    <a:pt x="61" y="24"/>
                  </a:lnTo>
                  <a:lnTo>
                    <a:pt x="61" y="18"/>
                  </a:lnTo>
                  <a:lnTo>
                    <a:pt x="51" y="18"/>
                  </a:lnTo>
                  <a:lnTo>
                    <a:pt x="46" y="17"/>
                  </a:lnTo>
                  <a:lnTo>
                    <a:pt x="43" y="18"/>
                  </a:lnTo>
                  <a:lnTo>
                    <a:pt x="40" y="15"/>
                  </a:lnTo>
                  <a:lnTo>
                    <a:pt x="36" y="15"/>
                  </a:lnTo>
                  <a:lnTo>
                    <a:pt x="36" y="8"/>
                  </a:lnTo>
                  <a:lnTo>
                    <a:pt x="33" y="6"/>
                  </a:lnTo>
                  <a:lnTo>
                    <a:pt x="24" y="7"/>
                  </a:lnTo>
                  <a:lnTo>
                    <a:pt x="17" y="15"/>
                  </a:lnTo>
                  <a:lnTo>
                    <a:pt x="10" y="17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14" name="Freeform 39"/>
            <p:cNvSpPr>
              <a:spLocks/>
            </p:cNvSpPr>
            <p:nvPr/>
          </p:nvSpPr>
          <p:spPr bwMode="auto">
            <a:xfrm>
              <a:off x="1925" y="2073"/>
              <a:ext cx="70" cy="31"/>
            </a:xfrm>
            <a:custGeom>
              <a:avLst/>
              <a:gdLst>
                <a:gd name="T0" fmla="*/ 0 w 70"/>
                <a:gd name="T1" fmla="*/ 24 h 31"/>
                <a:gd name="T2" fmla="*/ 6 w 70"/>
                <a:gd name="T3" fmla="*/ 25 h 31"/>
                <a:gd name="T4" fmla="*/ 20 w 70"/>
                <a:gd name="T5" fmla="*/ 24 h 31"/>
                <a:gd name="T6" fmla="*/ 28 w 70"/>
                <a:gd name="T7" fmla="*/ 29 h 31"/>
                <a:gd name="T8" fmla="*/ 35 w 70"/>
                <a:gd name="T9" fmla="*/ 31 h 31"/>
                <a:gd name="T10" fmla="*/ 41 w 70"/>
                <a:gd name="T11" fmla="*/ 24 h 31"/>
                <a:gd name="T12" fmla="*/ 38 w 70"/>
                <a:gd name="T13" fmla="*/ 21 h 31"/>
                <a:gd name="T14" fmla="*/ 42 w 70"/>
                <a:gd name="T15" fmla="*/ 20 h 31"/>
                <a:gd name="T16" fmla="*/ 52 w 70"/>
                <a:gd name="T17" fmla="*/ 24 h 31"/>
                <a:gd name="T18" fmla="*/ 59 w 70"/>
                <a:gd name="T19" fmla="*/ 24 h 31"/>
                <a:gd name="T20" fmla="*/ 59 w 70"/>
                <a:gd name="T21" fmla="*/ 20 h 31"/>
                <a:gd name="T22" fmla="*/ 63 w 70"/>
                <a:gd name="T23" fmla="*/ 20 h 31"/>
                <a:gd name="T24" fmla="*/ 70 w 70"/>
                <a:gd name="T25" fmla="*/ 16 h 31"/>
                <a:gd name="T26" fmla="*/ 64 w 70"/>
                <a:gd name="T27" fmla="*/ 16 h 31"/>
                <a:gd name="T28" fmla="*/ 64 w 70"/>
                <a:gd name="T29" fmla="*/ 9 h 31"/>
                <a:gd name="T30" fmla="*/ 64 w 70"/>
                <a:gd name="T31" fmla="*/ 4 h 31"/>
                <a:gd name="T32" fmla="*/ 56 w 70"/>
                <a:gd name="T33" fmla="*/ 3 h 31"/>
                <a:gd name="T34" fmla="*/ 49 w 70"/>
                <a:gd name="T35" fmla="*/ 4 h 31"/>
                <a:gd name="T36" fmla="*/ 41 w 70"/>
                <a:gd name="T37" fmla="*/ 4 h 31"/>
                <a:gd name="T38" fmla="*/ 32 w 70"/>
                <a:gd name="T39" fmla="*/ 3 h 31"/>
                <a:gd name="T40" fmla="*/ 24 w 70"/>
                <a:gd name="T41" fmla="*/ 0 h 31"/>
                <a:gd name="T42" fmla="*/ 20 w 70"/>
                <a:gd name="T43" fmla="*/ 3 h 31"/>
                <a:gd name="T44" fmla="*/ 20 w 70"/>
                <a:gd name="T45" fmla="*/ 9 h 31"/>
                <a:gd name="T46" fmla="*/ 13 w 70"/>
                <a:gd name="T47" fmla="*/ 9 h 31"/>
                <a:gd name="T48" fmla="*/ 10 w 70"/>
                <a:gd name="T49" fmla="*/ 16 h 31"/>
                <a:gd name="T50" fmla="*/ 6 w 70"/>
                <a:gd name="T51" fmla="*/ 18 h 31"/>
                <a:gd name="T52" fmla="*/ 0 w 70"/>
                <a:gd name="T53" fmla="*/ 24 h 3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70"/>
                <a:gd name="T82" fmla="*/ 0 h 31"/>
                <a:gd name="T83" fmla="*/ 70 w 70"/>
                <a:gd name="T84" fmla="*/ 31 h 3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70" h="31">
                  <a:moveTo>
                    <a:pt x="0" y="24"/>
                  </a:moveTo>
                  <a:lnTo>
                    <a:pt x="6" y="25"/>
                  </a:lnTo>
                  <a:lnTo>
                    <a:pt x="20" y="24"/>
                  </a:lnTo>
                  <a:lnTo>
                    <a:pt x="28" y="29"/>
                  </a:lnTo>
                  <a:lnTo>
                    <a:pt x="35" y="31"/>
                  </a:lnTo>
                  <a:lnTo>
                    <a:pt x="41" y="24"/>
                  </a:lnTo>
                  <a:lnTo>
                    <a:pt x="38" y="21"/>
                  </a:lnTo>
                  <a:lnTo>
                    <a:pt x="42" y="20"/>
                  </a:lnTo>
                  <a:lnTo>
                    <a:pt x="52" y="24"/>
                  </a:lnTo>
                  <a:lnTo>
                    <a:pt x="59" y="24"/>
                  </a:lnTo>
                  <a:lnTo>
                    <a:pt x="59" y="20"/>
                  </a:lnTo>
                  <a:lnTo>
                    <a:pt x="63" y="20"/>
                  </a:lnTo>
                  <a:lnTo>
                    <a:pt x="70" y="16"/>
                  </a:lnTo>
                  <a:lnTo>
                    <a:pt x="64" y="16"/>
                  </a:lnTo>
                  <a:lnTo>
                    <a:pt x="64" y="9"/>
                  </a:lnTo>
                  <a:lnTo>
                    <a:pt x="64" y="4"/>
                  </a:lnTo>
                  <a:lnTo>
                    <a:pt x="56" y="3"/>
                  </a:lnTo>
                  <a:lnTo>
                    <a:pt x="49" y="4"/>
                  </a:lnTo>
                  <a:lnTo>
                    <a:pt x="41" y="4"/>
                  </a:lnTo>
                  <a:lnTo>
                    <a:pt x="32" y="3"/>
                  </a:lnTo>
                  <a:lnTo>
                    <a:pt x="24" y="0"/>
                  </a:lnTo>
                  <a:lnTo>
                    <a:pt x="20" y="3"/>
                  </a:lnTo>
                  <a:lnTo>
                    <a:pt x="20" y="9"/>
                  </a:lnTo>
                  <a:lnTo>
                    <a:pt x="13" y="9"/>
                  </a:lnTo>
                  <a:lnTo>
                    <a:pt x="10" y="16"/>
                  </a:lnTo>
                  <a:lnTo>
                    <a:pt x="6" y="1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315" name="Freeform 40"/>
            <p:cNvSpPr>
              <a:spLocks/>
            </p:cNvSpPr>
            <p:nvPr/>
          </p:nvSpPr>
          <p:spPr bwMode="auto">
            <a:xfrm>
              <a:off x="1881" y="2165"/>
              <a:ext cx="447" cy="659"/>
            </a:xfrm>
            <a:custGeom>
              <a:avLst/>
              <a:gdLst>
                <a:gd name="T0" fmla="*/ 50 w 447"/>
                <a:gd name="T1" fmla="*/ 11 h 659"/>
                <a:gd name="T2" fmla="*/ 83 w 447"/>
                <a:gd name="T3" fmla="*/ 1 h 659"/>
                <a:gd name="T4" fmla="*/ 69 w 447"/>
                <a:gd name="T5" fmla="*/ 23 h 659"/>
                <a:gd name="T6" fmla="*/ 83 w 447"/>
                <a:gd name="T7" fmla="*/ 22 h 659"/>
                <a:gd name="T8" fmla="*/ 98 w 447"/>
                <a:gd name="T9" fmla="*/ 20 h 659"/>
                <a:gd name="T10" fmla="*/ 119 w 447"/>
                <a:gd name="T11" fmla="*/ 27 h 659"/>
                <a:gd name="T12" fmla="*/ 180 w 447"/>
                <a:gd name="T13" fmla="*/ 41 h 659"/>
                <a:gd name="T14" fmla="*/ 209 w 447"/>
                <a:gd name="T15" fmla="*/ 52 h 659"/>
                <a:gd name="T16" fmla="*/ 243 w 447"/>
                <a:gd name="T17" fmla="*/ 58 h 659"/>
                <a:gd name="T18" fmla="*/ 296 w 447"/>
                <a:gd name="T19" fmla="*/ 91 h 659"/>
                <a:gd name="T20" fmla="*/ 324 w 447"/>
                <a:gd name="T21" fmla="*/ 130 h 659"/>
                <a:gd name="T22" fmla="*/ 434 w 447"/>
                <a:gd name="T23" fmla="*/ 164 h 659"/>
                <a:gd name="T24" fmla="*/ 436 w 447"/>
                <a:gd name="T25" fmla="*/ 218 h 659"/>
                <a:gd name="T26" fmla="*/ 408 w 447"/>
                <a:gd name="T27" fmla="*/ 250 h 659"/>
                <a:gd name="T28" fmla="*/ 403 w 447"/>
                <a:gd name="T29" fmla="*/ 292 h 659"/>
                <a:gd name="T30" fmla="*/ 386 w 447"/>
                <a:gd name="T31" fmla="*/ 311 h 659"/>
                <a:gd name="T32" fmla="*/ 361 w 447"/>
                <a:gd name="T33" fmla="*/ 340 h 659"/>
                <a:gd name="T34" fmla="*/ 322 w 447"/>
                <a:gd name="T35" fmla="*/ 354 h 659"/>
                <a:gd name="T36" fmla="*/ 301 w 447"/>
                <a:gd name="T37" fmla="*/ 384 h 659"/>
                <a:gd name="T38" fmla="*/ 297 w 447"/>
                <a:gd name="T39" fmla="*/ 411 h 659"/>
                <a:gd name="T40" fmla="*/ 268 w 447"/>
                <a:gd name="T41" fmla="*/ 436 h 659"/>
                <a:gd name="T42" fmla="*/ 250 w 447"/>
                <a:gd name="T43" fmla="*/ 456 h 659"/>
                <a:gd name="T44" fmla="*/ 238 w 447"/>
                <a:gd name="T45" fmla="*/ 466 h 659"/>
                <a:gd name="T46" fmla="*/ 232 w 447"/>
                <a:gd name="T47" fmla="*/ 491 h 659"/>
                <a:gd name="T48" fmla="*/ 200 w 447"/>
                <a:gd name="T49" fmla="*/ 502 h 659"/>
                <a:gd name="T50" fmla="*/ 177 w 447"/>
                <a:gd name="T51" fmla="*/ 513 h 659"/>
                <a:gd name="T52" fmla="*/ 177 w 447"/>
                <a:gd name="T53" fmla="*/ 538 h 659"/>
                <a:gd name="T54" fmla="*/ 152 w 447"/>
                <a:gd name="T55" fmla="*/ 559 h 659"/>
                <a:gd name="T56" fmla="*/ 167 w 447"/>
                <a:gd name="T57" fmla="*/ 576 h 659"/>
                <a:gd name="T58" fmla="*/ 145 w 447"/>
                <a:gd name="T59" fmla="*/ 592 h 659"/>
                <a:gd name="T60" fmla="*/ 133 w 447"/>
                <a:gd name="T61" fmla="*/ 620 h 659"/>
                <a:gd name="T62" fmla="*/ 163 w 447"/>
                <a:gd name="T63" fmla="*/ 659 h 659"/>
                <a:gd name="T64" fmla="*/ 127 w 447"/>
                <a:gd name="T65" fmla="*/ 639 h 659"/>
                <a:gd name="T66" fmla="*/ 104 w 447"/>
                <a:gd name="T67" fmla="*/ 605 h 659"/>
                <a:gd name="T68" fmla="*/ 101 w 447"/>
                <a:gd name="T69" fmla="*/ 513 h 659"/>
                <a:gd name="T70" fmla="*/ 98 w 447"/>
                <a:gd name="T71" fmla="*/ 474 h 659"/>
                <a:gd name="T72" fmla="*/ 100 w 447"/>
                <a:gd name="T73" fmla="*/ 432 h 659"/>
                <a:gd name="T74" fmla="*/ 104 w 447"/>
                <a:gd name="T75" fmla="*/ 398 h 659"/>
                <a:gd name="T76" fmla="*/ 103 w 447"/>
                <a:gd name="T77" fmla="*/ 344 h 659"/>
                <a:gd name="T78" fmla="*/ 105 w 447"/>
                <a:gd name="T79" fmla="*/ 300 h 659"/>
                <a:gd name="T80" fmla="*/ 79 w 447"/>
                <a:gd name="T81" fmla="*/ 270 h 659"/>
                <a:gd name="T82" fmla="*/ 39 w 447"/>
                <a:gd name="T83" fmla="*/ 245 h 659"/>
                <a:gd name="T84" fmla="*/ 25 w 447"/>
                <a:gd name="T85" fmla="*/ 209 h 659"/>
                <a:gd name="T86" fmla="*/ 7 w 447"/>
                <a:gd name="T87" fmla="*/ 188 h 659"/>
                <a:gd name="T88" fmla="*/ 7 w 447"/>
                <a:gd name="T89" fmla="*/ 153 h 659"/>
                <a:gd name="T90" fmla="*/ 4 w 447"/>
                <a:gd name="T91" fmla="*/ 120 h 659"/>
                <a:gd name="T92" fmla="*/ 32 w 447"/>
                <a:gd name="T93" fmla="*/ 55 h 65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47"/>
                <a:gd name="T142" fmla="*/ 0 h 659"/>
                <a:gd name="T143" fmla="*/ 447 w 447"/>
                <a:gd name="T144" fmla="*/ 659 h 65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47" h="659">
                  <a:moveTo>
                    <a:pt x="35" y="29"/>
                  </a:moveTo>
                  <a:lnTo>
                    <a:pt x="39" y="22"/>
                  </a:lnTo>
                  <a:lnTo>
                    <a:pt x="50" y="11"/>
                  </a:lnTo>
                  <a:lnTo>
                    <a:pt x="67" y="4"/>
                  </a:lnTo>
                  <a:lnTo>
                    <a:pt x="76" y="0"/>
                  </a:lnTo>
                  <a:lnTo>
                    <a:pt x="83" y="1"/>
                  </a:lnTo>
                  <a:lnTo>
                    <a:pt x="82" y="7"/>
                  </a:lnTo>
                  <a:lnTo>
                    <a:pt x="72" y="12"/>
                  </a:lnTo>
                  <a:lnTo>
                    <a:pt x="69" y="23"/>
                  </a:lnTo>
                  <a:lnTo>
                    <a:pt x="72" y="30"/>
                  </a:lnTo>
                  <a:lnTo>
                    <a:pt x="79" y="30"/>
                  </a:lnTo>
                  <a:lnTo>
                    <a:pt x="83" y="22"/>
                  </a:lnTo>
                  <a:lnTo>
                    <a:pt x="86" y="12"/>
                  </a:lnTo>
                  <a:lnTo>
                    <a:pt x="93" y="14"/>
                  </a:lnTo>
                  <a:lnTo>
                    <a:pt x="98" y="20"/>
                  </a:lnTo>
                  <a:lnTo>
                    <a:pt x="108" y="19"/>
                  </a:lnTo>
                  <a:lnTo>
                    <a:pt x="116" y="23"/>
                  </a:lnTo>
                  <a:lnTo>
                    <a:pt x="119" y="27"/>
                  </a:lnTo>
                  <a:lnTo>
                    <a:pt x="134" y="26"/>
                  </a:lnTo>
                  <a:lnTo>
                    <a:pt x="167" y="23"/>
                  </a:lnTo>
                  <a:lnTo>
                    <a:pt x="180" y="41"/>
                  </a:lnTo>
                  <a:lnTo>
                    <a:pt x="199" y="48"/>
                  </a:lnTo>
                  <a:lnTo>
                    <a:pt x="198" y="55"/>
                  </a:lnTo>
                  <a:lnTo>
                    <a:pt x="209" y="52"/>
                  </a:lnTo>
                  <a:lnTo>
                    <a:pt x="217" y="52"/>
                  </a:lnTo>
                  <a:lnTo>
                    <a:pt x="228" y="59"/>
                  </a:lnTo>
                  <a:lnTo>
                    <a:pt x="243" y="58"/>
                  </a:lnTo>
                  <a:lnTo>
                    <a:pt x="256" y="59"/>
                  </a:lnTo>
                  <a:lnTo>
                    <a:pt x="274" y="73"/>
                  </a:lnTo>
                  <a:lnTo>
                    <a:pt x="296" y="91"/>
                  </a:lnTo>
                  <a:lnTo>
                    <a:pt x="306" y="112"/>
                  </a:lnTo>
                  <a:lnTo>
                    <a:pt x="297" y="126"/>
                  </a:lnTo>
                  <a:lnTo>
                    <a:pt x="324" y="130"/>
                  </a:lnTo>
                  <a:lnTo>
                    <a:pt x="365" y="139"/>
                  </a:lnTo>
                  <a:lnTo>
                    <a:pt x="408" y="146"/>
                  </a:lnTo>
                  <a:lnTo>
                    <a:pt x="434" y="164"/>
                  </a:lnTo>
                  <a:lnTo>
                    <a:pt x="447" y="180"/>
                  </a:lnTo>
                  <a:lnTo>
                    <a:pt x="447" y="200"/>
                  </a:lnTo>
                  <a:lnTo>
                    <a:pt x="436" y="218"/>
                  </a:lnTo>
                  <a:lnTo>
                    <a:pt x="425" y="228"/>
                  </a:lnTo>
                  <a:lnTo>
                    <a:pt x="416" y="236"/>
                  </a:lnTo>
                  <a:lnTo>
                    <a:pt x="408" y="250"/>
                  </a:lnTo>
                  <a:lnTo>
                    <a:pt x="407" y="261"/>
                  </a:lnTo>
                  <a:lnTo>
                    <a:pt x="408" y="275"/>
                  </a:lnTo>
                  <a:lnTo>
                    <a:pt x="403" y="292"/>
                  </a:lnTo>
                  <a:lnTo>
                    <a:pt x="398" y="295"/>
                  </a:lnTo>
                  <a:lnTo>
                    <a:pt x="394" y="304"/>
                  </a:lnTo>
                  <a:lnTo>
                    <a:pt x="386" y="311"/>
                  </a:lnTo>
                  <a:lnTo>
                    <a:pt x="385" y="318"/>
                  </a:lnTo>
                  <a:lnTo>
                    <a:pt x="376" y="326"/>
                  </a:lnTo>
                  <a:lnTo>
                    <a:pt x="361" y="340"/>
                  </a:lnTo>
                  <a:lnTo>
                    <a:pt x="347" y="346"/>
                  </a:lnTo>
                  <a:lnTo>
                    <a:pt x="339" y="344"/>
                  </a:lnTo>
                  <a:lnTo>
                    <a:pt x="322" y="354"/>
                  </a:lnTo>
                  <a:lnTo>
                    <a:pt x="307" y="368"/>
                  </a:lnTo>
                  <a:lnTo>
                    <a:pt x="301" y="376"/>
                  </a:lnTo>
                  <a:lnTo>
                    <a:pt x="301" y="384"/>
                  </a:lnTo>
                  <a:lnTo>
                    <a:pt x="307" y="394"/>
                  </a:lnTo>
                  <a:lnTo>
                    <a:pt x="297" y="404"/>
                  </a:lnTo>
                  <a:lnTo>
                    <a:pt x="297" y="411"/>
                  </a:lnTo>
                  <a:lnTo>
                    <a:pt x="285" y="422"/>
                  </a:lnTo>
                  <a:lnTo>
                    <a:pt x="277" y="426"/>
                  </a:lnTo>
                  <a:lnTo>
                    <a:pt x="268" y="436"/>
                  </a:lnTo>
                  <a:lnTo>
                    <a:pt x="265" y="447"/>
                  </a:lnTo>
                  <a:lnTo>
                    <a:pt x="253" y="458"/>
                  </a:lnTo>
                  <a:lnTo>
                    <a:pt x="250" y="456"/>
                  </a:lnTo>
                  <a:lnTo>
                    <a:pt x="241" y="456"/>
                  </a:lnTo>
                  <a:lnTo>
                    <a:pt x="229" y="461"/>
                  </a:lnTo>
                  <a:lnTo>
                    <a:pt x="238" y="466"/>
                  </a:lnTo>
                  <a:lnTo>
                    <a:pt x="238" y="477"/>
                  </a:lnTo>
                  <a:lnTo>
                    <a:pt x="238" y="484"/>
                  </a:lnTo>
                  <a:lnTo>
                    <a:pt x="232" y="491"/>
                  </a:lnTo>
                  <a:lnTo>
                    <a:pt x="217" y="494"/>
                  </a:lnTo>
                  <a:lnTo>
                    <a:pt x="206" y="497"/>
                  </a:lnTo>
                  <a:lnTo>
                    <a:pt x="200" y="502"/>
                  </a:lnTo>
                  <a:lnTo>
                    <a:pt x="200" y="513"/>
                  </a:lnTo>
                  <a:lnTo>
                    <a:pt x="188" y="515"/>
                  </a:lnTo>
                  <a:lnTo>
                    <a:pt x="177" y="513"/>
                  </a:lnTo>
                  <a:lnTo>
                    <a:pt x="174" y="519"/>
                  </a:lnTo>
                  <a:lnTo>
                    <a:pt x="180" y="524"/>
                  </a:lnTo>
                  <a:lnTo>
                    <a:pt x="177" y="538"/>
                  </a:lnTo>
                  <a:lnTo>
                    <a:pt x="171" y="552"/>
                  </a:lnTo>
                  <a:lnTo>
                    <a:pt x="157" y="552"/>
                  </a:lnTo>
                  <a:lnTo>
                    <a:pt x="152" y="559"/>
                  </a:lnTo>
                  <a:lnTo>
                    <a:pt x="153" y="570"/>
                  </a:lnTo>
                  <a:lnTo>
                    <a:pt x="163" y="570"/>
                  </a:lnTo>
                  <a:lnTo>
                    <a:pt x="167" y="576"/>
                  </a:lnTo>
                  <a:lnTo>
                    <a:pt x="164" y="587"/>
                  </a:lnTo>
                  <a:lnTo>
                    <a:pt x="156" y="587"/>
                  </a:lnTo>
                  <a:lnTo>
                    <a:pt x="145" y="592"/>
                  </a:lnTo>
                  <a:lnTo>
                    <a:pt x="141" y="600"/>
                  </a:lnTo>
                  <a:lnTo>
                    <a:pt x="141" y="614"/>
                  </a:lnTo>
                  <a:lnTo>
                    <a:pt x="133" y="620"/>
                  </a:lnTo>
                  <a:lnTo>
                    <a:pt x="159" y="642"/>
                  </a:lnTo>
                  <a:lnTo>
                    <a:pt x="167" y="652"/>
                  </a:lnTo>
                  <a:lnTo>
                    <a:pt x="163" y="659"/>
                  </a:lnTo>
                  <a:lnTo>
                    <a:pt x="152" y="654"/>
                  </a:lnTo>
                  <a:lnTo>
                    <a:pt x="141" y="646"/>
                  </a:lnTo>
                  <a:lnTo>
                    <a:pt x="127" y="639"/>
                  </a:lnTo>
                  <a:lnTo>
                    <a:pt x="114" y="628"/>
                  </a:lnTo>
                  <a:lnTo>
                    <a:pt x="104" y="617"/>
                  </a:lnTo>
                  <a:lnTo>
                    <a:pt x="104" y="605"/>
                  </a:lnTo>
                  <a:lnTo>
                    <a:pt x="105" y="596"/>
                  </a:lnTo>
                  <a:lnTo>
                    <a:pt x="104" y="526"/>
                  </a:lnTo>
                  <a:lnTo>
                    <a:pt x="101" y="513"/>
                  </a:lnTo>
                  <a:lnTo>
                    <a:pt x="93" y="499"/>
                  </a:lnTo>
                  <a:lnTo>
                    <a:pt x="93" y="488"/>
                  </a:lnTo>
                  <a:lnTo>
                    <a:pt x="98" y="474"/>
                  </a:lnTo>
                  <a:lnTo>
                    <a:pt x="104" y="456"/>
                  </a:lnTo>
                  <a:lnTo>
                    <a:pt x="101" y="438"/>
                  </a:lnTo>
                  <a:lnTo>
                    <a:pt x="100" y="432"/>
                  </a:lnTo>
                  <a:lnTo>
                    <a:pt x="100" y="423"/>
                  </a:lnTo>
                  <a:lnTo>
                    <a:pt x="103" y="418"/>
                  </a:lnTo>
                  <a:lnTo>
                    <a:pt x="104" y="398"/>
                  </a:lnTo>
                  <a:lnTo>
                    <a:pt x="103" y="389"/>
                  </a:lnTo>
                  <a:lnTo>
                    <a:pt x="107" y="365"/>
                  </a:lnTo>
                  <a:lnTo>
                    <a:pt x="103" y="344"/>
                  </a:lnTo>
                  <a:lnTo>
                    <a:pt x="105" y="335"/>
                  </a:lnTo>
                  <a:lnTo>
                    <a:pt x="111" y="313"/>
                  </a:lnTo>
                  <a:lnTo>
                    <a:pt x="105" y="300"/>
                  </a:lnTo>
                  <a:lnTo>
                    <a:pt x="94" y="290"/>
                  </a:lnTo>
                  <a:lnTo>
                    <a:pt x="93" y="281"/>
                  </a:lnTo>
                  <a:lnTo>
                    <a:pt x="79" y="270"/>
                  </a:lnTo>
                  <a:lnTo>
                    <a:pt x="67" y="264"/>
                  </a:lnTo>
                  <a:lnTo>
                    <a:pt x="49" y="261"/>
                  </a:lnTo>
                  <a:lnTo>
                    <a:pt x="39" y="245"/>
                  </a:lnTo>
                  <a:lnTo>
                    <a:pt x="28" y="232"/>
                  </a:lnTo>
                  <a:lnTo>
                    <a:pt x="26" y="218"/>
                  </a:lnTo>
                  <a:lnTo>
                    <a:pt x="25" y="209"/>
                  </a:lnTo>
                  <a:lnTo>
                    <a:pt x="22" y="200"/>
                  </a:lnTo>
                  <a:lnTo>
                    <a:pt x="15" y="192"/>
                  </a:lnTo>
                  <a:lnTo>
                    <a:pt x="7" y="188"/>
                  </a:lnTo>
                  <a:lnTo>
                    <a:pt x="0" y="180"/>
                  </a:lnTo>
                  <a:lnTo>
                    <a:pt x="7" y="171"/>
                  </a:lnTo>
                  <a:lnTo>
                    <a:pt x="7" y="153"/>
                  </a:lnTo>
                  <a:lnTo>
                    <a:pt x="4" y="144"/>
                  </a:lnTo>
                  <a:lnTo>
                    <a:pt x="0" y="133"/>
                  </a:lnTo>
                  <a:lnTo>
                    <a:pt x="4" y="120"/>
                  </a:lnTo>
                  <a:lnTo>
                    <a:pt x="21" y="84"/>
                  </a:lnTo>
                  <a:lnTo>
                    <a:pt x="22" y="70"/>
                  </a:lnTo>
                  <a:lnTo>
                    <a:pt x="32" y="55"/>
                  </a:lnTo>
                  <a:lnTo>
                    <a:pt x="32" y="45"/>
                  </a:lnTo>
                  <a:lnTo>
                    <a:pt x="35" y="29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2293" name="Group 41"/>
          <p:cNvGrpSpPr>
            <a:grpSpLocks/>
          </p:cNvGrpSpPr>
          <p:nvPr/>
        </p:nvGrpSpPr>
        <p:grpSpPr bwMode="auto">
          <a:xfrm>
            <a:off x="1741488" y="3268663"/>
            <a:ext cx="2457450" cy="3133725"/>
            <a:chOff x="2009" y="2011"/>
            <a:chExt cx="1548" cy="1974"/>
          </a:xfrm>
        </p:grpSpPr>
        <p:sp>
          <p:nvSpPr>
            <p:cNvPr id="12296" name="Freeform 42"/>
            <p:cNvSpPr>
              <a:spLocks/>
            </p:cNvSpPr>
            <p:nvPr/>
          </p:nvSpPr>
          <p:spPr bwMode="auto">
            <a:xfrm>
              <a:off x="2009" y="2011"/>
              <a:ext cx="960" cy="1974"/>
            </a:xfrm>
            <a:custGeom>
              <a:avLst/>
              <a:gdLst>
                <a:gd name="T0" fmla="*/ 329 w 960"/>
                <a:gd name="T1" fmla="*/ 82 h 1974"/>
                <a:gd name="T2" fmla="*/ 281 w 960"/>
                <a:gd name="T3" fmla="*/ 137 h 1974"/>
                <a:gd name="T4" fmla="*/ 297 w 960"/>
                <a:gd name="T5" fmla="*/ 210 h 1974"/>
                <a:gd name="T6" fmla="*/ 349 w 960"/>
                <a:gd name="T7" fmla="*/ 266 h 1974"/>
                <a:gd name="T8" fmla="*/ 313 w 960"/>
                <a:gd name="T9" fmla="*/ 329 h 1974"/>
                <a:gd name="T10" fmla="*/ 0 w 960"/>
                <a:gd name="T11" fmla="*/ 658 h 1974"/>
                <a:gd name="T12" fmla="*/ 236 w 960"/>
                <a:gd name="T13" fmla="*/ 767 h 1974"/>
                <a:gd name="T14" fmla="*/ 161 w 960"/>
                <a:gd name="T15" fmla="*/ 684 h 1974"/>
                <a:gd name="T16" fmla="*/ 194 w 960"/>
                <a:gd name="T17" fmla="*/ 597 h 1974"/>
                <a:gd name="T18" fmla="*/ 237 w 960"/>
                <a:gd name="T19" fmla="*/ 766 h 1974"/>
                <a:gd name="T20" fmla="*/ 254 w 960"/>
                <a:gd name="T21" fmla="*/ 869 h 1974"/>
                <a:gd name="T22" fmla="*/ 245 w 960"/>
                <a:gd name="T23" fmla="*/ 1130 h 1974"/>
                <a:gd name="T24" fmla="*/ 212 w 960"/>
                <a:gd name="T25" fmla="*/ 1573 h 1974"/>
                <a:gd name="T26" fmla="*/ 250 w 960"/>
                <a:gd name="T27" fmla="*/ 1903 h 1974"/>
                <a:gd name="T28" fmla="*/ 272 w 960"/>
                <a:gd name="T29" fmla="*/ 1960 h 1974"/>
                <a:gd name="T30" fmla="*/ 341 w 960"/>
                <a:gd name="T31" fmla="*/ 1957 h 1974"/>
                <a:gd name="T32" fmla="*/ 366 w 960"/>
                <a:gd name="T33" fmla="*/ 1897 h 1974"/>
                <a:gd name="T34" fmla="*/ 392 w 960"/>
                <a:gd name="T35" fmla="*/ 1597 h 1974"/>
                <a:gd name="T36" fmla="*/ 449 w 960"/>
                <a:gd name="T37" fmla="*/ 1153 h 1974"/>
                <a:gd name="T38" fmla="*/ 517 w 960"/>
                <a:gd name="T39" fmla="*/ 1403 h 1974"/>
                <a:gd name="T40" fmla="*/ 556 w 960"/>
                <a:gd name="T41" fmla="*/ 1677 h 1974"/>
                <a:gd name="T42" fmla="*/ 610 w 960"/>
                <a:gd name="T43" fmla="*/ 1899 h 1974"/>
                <a:gd name="T44" fmla="*/ 626 w 960"/>
                <a:gd name="T45" fmla="*/ 1974 h 1974"/>
                <a:gd name="T46" fmla="*/ 672 w 960"/>
                <a:gd name="T47" fmla="*/ 1974 h 1974"/>
                <a:gd name="T48" fmla="*/ 744 w 960"/>
                <a:gd name="T49" fmla="*/ 1935 h 1974"/>
                <a:gd name="T50" fmla="*/ 845 w 960"/>
                <a:gd name="T51" fmla="*/ 1877 h 1974"/>
                <a:gd name="T52" fmla="*/ 831 w 960"/>
                <a:gd name="T53" fmla="*/ 1845 h 1974"/>
                <a:gd name="T54" fmla="*/ 770 w 960"/>
                <a:gd name="T55" fmla="*/ 1841 h 1974"/>
                <a:gd name="T56" fmla="*/ 693 w 960"/>
                <a:gd name="T57" fmla="*/ 1417 h 1974"/>
                <a:gd name="T58" fmla="*/ 669 w 960"/>
                <a:gd name="T59" fmla="*/ 1114 h 1974"/>
                <a:gd name="T60" fmla="*/ 619 w 960"/>
                <a:gd name="T61" fmla="*/ 767 h 1974"/>
                <a:gd name="T62" fmla="*/ 644 w 960"/>
                <a:gd name="T63" fmla="*/ 478 h 1974"/>
                <a:gd name="T64" fmla="*/ 805 w 960"/>
                <a:gd name="T65" fmla="*/ 408 h 1974"/>
                <a:gd name="T66" fmla="*/ 902 w 960"/>
                <a:gd name="T67" fmla="*/ 237 h 1974"/>
                <a:gd name="T68" fmla="*/ 893 w 960"/>
                <a:gd name="T69" fmla="*/ 191 h 1974"/>
                <a:gd name="T70" fmla="*/ 922 w 960"/>
                <a:gd name="T71" fmla="*/ 162 h 1974"/>
                <a:gd name="T72" fmla="*/ 931 w 960"/>
                <a:gd name="T73" fmla="*/ 127 h 1974"/>
                <a:gd name="T74" fmla="*/ 934 w 960"/>
                <a:gd name="T75" fmla="*/ 93 h 1974"/>
                <a:gd name="T76" fmla="*/ 932 w 960"/>
                <a:gd name="T77" fmla="*/ 60 h 1974"/>
                <a:gd name="T78" fmla="*/ 960 w 960"/>
                <a:gd name="T79" fmla="*/ 3 h 1974"/>
                <a:gd name="T80" fmla="*/ 943 w 960"/>
                <a:gd name="T81" fmla="*/ 10 h 1974"/>
                <a:gd name="T82" fmla="*/ 914 w 960"/>
                <a:gd name="T83" fmla="*/ 54 h 1974"/>
                <a:gd name="T84" fmla="*/ 871 w 960"/>
                <a:gd name="T85" fmla="*/ 96 h 1974"/>
                <a:gd name="T86" fmla="*/ 867 w 960"/>
                <a:gd name="T87" fmla="*/ 61 h 1974"/>
                <a:gd name="T88" fmla="*/ 852 w 960"/>
                <a:gd name="T89" fmla="*/ 42 h 1974"/>
                <a:gd name="T90" fmla="*/ 835 w 960"/>
                <a:gd name="T91" fmla="*/ 104 h 1974"/>
                <a:gd name="T92" fmla="*/ 821 w 960"/>
                <a:gd name="T93" fmla="*/ 163 h 1974"/>
                <a:gd name="T94" fmla="*/ 751 w 960"/>
                <a:gd name="T95" fmla="*/ 298 h 1974"/>
                <a:gd name="T96" fmla="*/ 741 w 960"/>
                <a:gd name="T97" fmla="*/ 300 h 1974"/>
                <a:gd name="T98" fmla="*/ 608 w 960"/>
                <a:gd name="T99" fmla="*/ 323 h 1974"/>
                <a:gd name="T100" fmla="*/ 502 w 960"/>
                <a:gd name="T101" fmla="*/ 324 h 1974"/>
                <a:gd name="T102" fmla="*/ 506 w 960"/>
                <a:gd name="T103" fmla="*/ 226 h 1974"/>
                <a:gd name="T104" fmla="*/ 509 w 960"/>
                <a:gd name="T105" fmla="*/ 172 h 1974"/>
                <a:gd name="T106" fmla="*/ 529 w 960"/>
                <a:gd name="T107" fmla="*/ 126 h 1974"/>
                <a:gd name="T108" fmla="*/ 528 w 960"/>
                <a:gd name="T109" fmla="*/ 116 h 1974"/>
                <a:gd name="T110" fmla="*/ 464 w 960"/>
                <a:gd name="T111" fmla="*/ 76 h 1974"/>
                <a:gd name="T112" fmla="*/ 398 w 960"/>
                <a:gd name="T113" fmla="*/ 53 h 197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60"/>
                <a:gd name="T172" fmla="*/ 0 h 1974"/>
                <a:gd name="T173" fmla="*/ 960 w 960"/>
                <a:gd name="T174" fmla="*/ 1974 h 197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60" h="1974">
                  <a:moveTo>
                    <a:pt x="366" y="61"/>
                  </a:moveTo>
                  <a:lnTo>
                    <a:pt x="329" y="82"/>
                  </a:lnTo>
                  <a:lnTo>
                    <a:pt x="291" y="115"/>
                  </a:lnTo>
                  <a:lnTo>
                    <a:pt x="281" y="137"/>
                  </a:lnTo>
                  <a:lnTo>
                    <a:pt x="297" y="183"/>
                  </a:lnTo>
                  <a:lnTo>
                    <a:pt x="297" y="210"/>
                  </a:lnTo>
                  <a:lnTo>
                    <a:pt x="323" y="253"/>
                  </a:lnTo>
                  <a:lnTo>
                    <a:pt x="349" y="266"/>
                  </a:lnTo>
                  <a:lnTo>
                    <a:pt x="342" y="300"/>
                  </a:lnTo>
                  <a:lnTo>
                    <a:pt x="313" y="329"/>
                  </a:lnTo>
                  <a:lnTo>
                    <a:pt x="162" y="383"/>
                  </a:lnTo>
                  <a:lnTo>
                    <a:pt x="0" y="658"/>
                  </a:lnTo>
                  <a:lnTo>
                    <a:pt x="179" y="871"/>
                  </a:lnTo>
                  <a:lnTo>
                    <a:pt x="236" y="767"/>
                  </a:lnTo>
                  <a:lnTo>
                    <a:pt x="189" y="723"/>
                  </a:lnTo>
                  <a:lnTo>
                    <a:pt x="161" y="684"/>
                  </a:lnTo>
                  <a:lnTo>
                    <a:pt x="142" y="652"/>
                  </a:lnTo>
                  <a:lnTo>
                    <a:pt x="194" y="597"/>
                  </a:lnTo>
                  <a:lnTo>
                    <a:pt x="273" y="756"/>
                  </a:lnTo>
                  <a:lnTo>
                    <a:pt x="237" y="766"/>
                  </a:lnTo>
                  <a:lnTo>
                    <a:pt x="198" y="836"/>
                  </a:lnTo>
                  <a:lnTo>
                    <a:pt x="254" y="869"/>
                  </a:lnTo>
                  <a:lnTo>
                    <a:pt x="221" y="1130"/>
                  </a:lnTo>
                  <a:lnTo>
                    <a:pt x="245" y="1130"/>
                  </a:lnTo>
                  <a:lnTo>
                    <a:pt x="222" y="1432"/>
                  </a:lnTo>
                  <a:lnTo>
                    <a:pt x="212" y="1573"/>
                  </a:lnTo>
                  <a:lnTo>
                    <a:pt x="221" y="1895"/>
                  </a:lnTo>
                  <a:lnTo>
                    <a:pt x="250" y="1903"/>
                  </a:lnTo>
                  <a:lnTo>
                    <a:pt x="254" y="1950"/>
                  </a:lnTo>
                  <a:lnTo>
                    <a:pt x="272" y="1960"/>
                  </a:lnTo>
                  <a:lnTo>
                    <a:pt x="306" y="1965"/>
                  </a:lnTo>
                  <a:lnTo>
                    <a:pt x="341" y="1957"/>
                  </a:lnTo>
                  <a:lnTo>
                    <a:pt x="362" y="1942"/>
                  </a:lnTo>
                  <a:lnTo>
                    <a:pt x="366" y="1897"/>
                  </a:lnTo>
                  <a:lnTo>
                    <a:pt x="392" y="1879"/>
                  </a:lnTo>
                  <a:lnTo>
                    <a:pt x="392" y="1597"/>
                  </a:lnTo>
                  <a:lnTo>
                    <a:pt x="414" y="1330"/>
                  </a:lnTo>
                  <a:lnTo>
                    <a:pt x="449" y="1153"/>
                  </a:lnTo>
                  <a:lnTo>
                    <a:pt x="474" y="1152"/>
                  </a:lnTo>
                  <a:lnTo>
                    <a:pt x="517" y="1403"/>
                  </a:lnTo>
                  <a:lnTo>
                    <a:pt x="533" y="1438"/>
                  </a:lnTo>
                  <a:lnTo>
                    <a:pt x="556" y="1677"/>
                  </a:lnTo>
                  <a:lnTo>
                    <a:pt x="590" y="1882"/>
                  </a:lnTo>
                  <a:lnTo>
                    <a:pt x="610" y="1899"/>
                  </a:lnTo>
                  <a:lnTo>
                    <a:pt x="611" y="1960"/>
                  </a:lnTo>
                  <a:lnTo>
                    <a:pt x="626" y="1974"/>
                  </a:lnTo>
                  <a:lnTo>
                    <a:pt x="647" y="1972"/>
                  </a:lnTo>
                  <a:lnTo>
                    <a:pt x="672" y="1974"/>
                  </a:lnTo>
                  <a:lnTo>
                    <a:pt x="709" y="1956"/>
                  </a:lnTo>
                  <a:lnTo>
                    <a:pt x="744" y="1935"/>
                  </a:lnTo>
                  <a:lnTo>
                    <a:pt x="785" y="1924"/>
                  </a:lnTo>
                  <a:lnTo>
                    <a:pt x="845" y="1877"/>
                  </a:lnTo>
                  <a:lnTo>
                    <a:pt x="849" y="1857"/>
                  </a:lnTo>
                  <a:lnTo>
                    <a:pt x="831" y="1845"/>
                  </a:lnTo>
                  <a:lnTo>
                    <a:pt x="759" y="1853"/>
                  </a:lnTo>
                  <a:lnTo>
                    <a:pt x="770" y="1841"/>
                  </a:lnTo>
                  <a:lnTo>
                    <a:pt x="684" y="1460"/>
                  </a:lnTo>
                  <a:lnTo>
                    <a:pt x="693" y="1417"/>
                  </a:lnTo>
                  <a:lnTo>
                    <a:pt x="684" y="1359"/>
                  </a:lnTo>
                  <a:lnTo>
                    <a:pt x="669" y="1114"/>
                  </a:lnTo>
                  <a:lnTo>
                    <a:pt x="695" y="1071"/>
                  </a:lnTo>
                  <a:lnTo>
                    <a:pt x="619" y="767"/>
                  </a:lnTo>
                  <a:lnTo>
                    <a:pt x="619" y="663"/>
                  </a:lnTo>
                  <a:lnTo>
                    <a:pt x="644" y="478"/>
                  </a:lnTo>
                  <a:lnTo>
                    <a:pt x="729" y="451"/>
                  </a:lnTo>
                  <a:lnTo>
                    <a:pt x="805" y="408"/>
                  </a:lnTo>
                  <a:lnTo>
                    <a:pt x="824" y="379"/>
                  </a:lnTo>
                  <a:lnTo>
                    <a:pt x="902" y="237"/>
                  </a:lnTo>
                  <a:lnTo>
                    <a:pt x="881" y="195"/>
                  </a:lnTo>
                  <a:lnTo>
                    <a:pt x="893" y="191"/>
                  </a:lnTo>
                  <a:lnTo>
                    <a:pt x="907" y="183"/>
                  </a:lnTo>
                  <a:lnTo>
                    <a:pt x="922" y="162"/>
                  </a:lnTo>
                  <a:lnTo>
                    <a:pt x="932" y="141"/>
                  </a:lnTo>
                  <a:lnTo>
                    <a:pt x="931" y="127"/>
                  </a:lnTo>
                  <a:lnTo>
                    <a:pt x="940" y="102"/>
                  </a:lnTo>
                  <a:lnTo>
                    <a:pt x="934" y="93"/>
                  </a:lnTo>
                  <a:lnTo>
                    <a:pt x="938" y="73"/>
                  </a:lnTo>
                  <a:lnTo>
                    <a:pt x="932" y="60"/>
                  </a:lnTo>
                  <a:lnTo>
                    <a:pt x="949" y="22"/>
                  </a:lnTo>
                  <a:lnTo>
                    <a:pt x="960" y="3"/>
                  </a:lnTo>
                  <a:lnTo>
                    <a:pt x="953" y="0"/>
                  </a:lnTo>
                  <a:lnTo>
                    <a:pt x="943" y="10"/>
                  </a:lnTo>
                  <a:lnTo>
                    <a:pt x="932" y="28"/>
                  </a:lnTo>
                  <a:lnTo>
                    <a:pt x="914" y="54"/>
                  </a:lnTo>
                  <a:lnTo>
                    <a:pt x="892" y="91"/>
                  </a:lnTo>
                  <a:lnTo>
                    <a:pt x="871" y="96"/>
                  </a:lnTo>
                  <a:lnTo>
                    <a:pt x="868" y="78"/>
                  </a:lnTo>
                  <a:lnTo>
                    <a:pt x="867" y="61"/>
                  </a:lnTo>
                  <a:lnTo>
                    <a:pt x="863" y="47"/>
                  </a:lnTo>
                  <a:lnTo>
                    <a:pt x="852" y="42"/>
                  </a:lnTo>
                  <a:lnTo>
                    <a:pt x="856" y="65"/>
                  </a:lnTo>
                  <a:lnTo>
                    <a:pt x="835" y="104"/>
                  </a:lnTo>
                  <a:lnTo>
                    <a:pt x="828" y="172"/>
                  </a:lnTo>
                  <a:lnTo>
                    <a:pt x="821" y="163"/>
                  </a:lnTo>
                  <a:lnTo>
                    <a:pt x="774" y="271"/>
                  </a:lnTo>
                  <a:lnTo>
                    <a:pt x="751" y="298"/>
                  </a:lnTo>
                  <a:lnTo>
                    <a:pt x="754" y="307"/>
                  </a:lnTo>
                  <a:lnTo>
                    <a:pt x="741" y="300"/>
                  </a:lnTo>
                  <a:lnTo>
                    <a:pt x="713" y="314"/>
                  </a:lnTo>
                  <a:lnTo>
                    <a:pt x="608" y="323"/>
                  </a:lnTo>
                  <a:lnTo>
                    <a:pt x="515" y="314"/>
                  </a:lnTo>
                  <a:lnTo>
                    <a:pt x="502" y="324"/>
                  </a:lnTo>
                  <a:lnTo>
                    <a:pt x="477" y="305"/>
                  </a:lnTo>
                  <a:lnTo>
                    <a:pt x="506" y="226"/>
                  </a:lnTo>
                  <a:lnTo>
                    <a:pt x="500" y="195"/>
                  </a:lnTo>
                  <a:lnTo>
                    <a:pt x="509" y="172"/>
                  </a:lnTo>
                  <a:lnTo>
                    <a:pt x="509" y="138"/>
                  </a:lnTo>
                  <a:lnTo>
                    <a:pt x="529" y="126"/>
                  </a:lnTo>
                  <a:lnTo>
                    <a:pt x="518" y="125"/>
                  </a:lnTo>
                  <a:lnTo>
                    <a:pt x="528" y="116"/>
                  </a:lnTo>
                  <a:lnTo>
                    <a:pt x="493" y="102"/>
                  </a:lnTo>
                  <a:lnTo>
                    <a:pt x="464" y="76"/>
                  </a:lnTo>
                  <a:lnTo>
                    <a:pt x="434" y="69"/>
                  </a:lnTo>
                  <a:lnTo>
                    <a:pt x="398" y="53"/>
                  </a:lnTo>
                  <a:lnTo>
                    <a:pt x="366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2297" name="Group 43"/>
            <p:cNvGrpSpPr>
              <a:grpSpLocks/>
            </p:cNvGrpSpPr>
            <p:nvPr/>
          </p:nvGrpSpPr>
          <p:grpSpPr bwMode="auto">
            <a:xfrm>
              <a:off x="2898" y="2029"/>
              <a:ext cx="659" cy="1913"/>
              <a:chOff x="2898" y="2029"/>
              <a:chExt cx="659" cy="1913"/>
            </a:xfrm>
          </p:grpSpPr>
          <p:sp>
            <p:nvSpPr>
              <p:cNvPr id="12298" name="Freeform 44"/>
              <p:cNvSpPr>
                <a:spLocks/>
              </p:cNvSpPr>
              <p:nvPr/>
            </p:nvSpPr>
            <p:spPr bwMode="auto">
              <a:xfrm>
                <a:off x="2898" y="2029"/>
                <a:ext cx="659" cy="1913"/>
              </a:xfrm>
              <a:custGeom>
                <a:avLst/>
                <a:gdLst>
                  <a:gd name="T0" fmla="*/ 184 w 659"/>
                  <a:gd name="T1" fmla="*/ 35 h 1913"/>
                  <a:gd name="T2" fmla="*/ 280 w 659"/>
                  <a:gd name="T3" fmla="*/ 1 h 1913"/>
                  <a:gd name="T4" fmla="*/ 339 w 659"/>
                  <a:gd name="T5" fmla="*/ 14 h 1913"/>
                  <a:gd name="T6" fmla="*/ 403 w 659"/>
                  <a:gd name="T7" fmla="*/ 64 h 1913"/>
                  <a:gd name="T8" fmla="*/ 389 w 659"/>
                  <a:gd name="T9" fmla="*/ 174 h 1913"/>
                  <a:gd name="T10" fmla="*/ 396 w 659"/>
                  <a:gd name="T11" fmla="*/ 184 h 1913"/>
                  <a:gd name="T12" fmla="*/ 416 w 659"/>
                  <a:gd name="T13" fmla="*/ 194 h 1913"/>
                  <a:gd name="T14" fmla="*/ 525 w 659"/>
                  <a:gd name="T15" fmla="*/ 291 h 1913"/>
                  <a:gd name="T16" fmla="*/ 587 w 659"/>
                  <a:gd name="T17" fmla="*/ 437 h 1913"/>
                  <a:gd name="T18" fmla="*/ 659 w 659"/>
                  <a:gd name="T19" fmla="*/ 638 h 1913"/>
                  <a:gd name="T20" fmla="*/ 608 w 659"/>
                  <a:gd name="T21" fmla="*/ 995 h 1913"/>
                  <a:gd name="T22" fmla="*/ 511 w 659"/>
                  <a:gd name="T23" fmla="*/ 1317 h 1913"/>
                  <a:gd name="T24" fmla="*/ 517 w 659"/>
                  <a:gd name="T25" fmla="*/ 1726 h 1913"/>
                  <a:gd name="T26" fmla="*/ 477 w 659"/>
                  <a:gd name="T27" fmla="*/ 1850 h 1913"/>
                  <a:gd name="T28" fmla="*/ 416 w 659"/>
                  <a:gd name="T29" fmla="*/ 1835 h 1913"/>
                  <a:gd name="T30" fmla="*/ 333 w 659"/>
                  <a:gd name="T31" fmla="*/ 1838 h 1913"/>
                  <a:gd name="T32" fmla="*/ 303 w 659"/>
                  <a:gd name="T33" fmla="*/ 1902 h 1913"/>
                  <a:gd name="T34" fmla="*/ 201 w 659"/>
                  <a:gd name="T35" fmla="*/ 1899 h 1913"/>
                  <a:gd name="T36" fmla="*/ 45 w 659"/>
                  <a:gd name="T37" fmla="*/ 1913 h 1913"/>
                  <a:gd name="T38" fmla="*/ 0 w 659"/>
                  <a:gd name="T39" fmla="*/ 1872 h 1913"/>
                  <a:gd name="T40" fmla="*/ 136 w 659"/>
                  <a:gd name="T41" fmla="*/ 1802 h 1913"/>
                  <a:gd name="T42" fmla="*/ 171 w 659"/>
                  <a:gd name="T43" fmla="*/ 1382 h 1913"/>
                  <a:gd name="T44" fmla="*/ 175 w 659"/>
                  <a:gd name="T45" fmla="*/ 1130 h 1913"/>
                  <a:gd name="T46" fmla="*/ 186 w 659"/>
                  <a:gd name="T47" fmla="*/ 907 h 1913"/>
                  <a:gd name="T48" fmla="*/ 187 w 659"/>
                  <a:gd name="T49" fmla="*/ 763 h 1913"/>
                  <a:gd name="T50" fmla="*/ 179 w 659"/>
                  <a:gd name="T51" fmla="*/ 671 h 1913"/>
                  <a:gd name="T52" fmla="*/ 234 w 659"/>
                  <a:gd name="T53" fmla="*/ 393 h 1913"/>
                  <a:gd name="T54" fmla="*/ 263 w 659"/>
                  <a:gd name="T55" fmla="*/ 327 h 1913"/>
                  <a:gd name="T56" fmla="*/ 281 w 659"/>
                  <a:gd name="T57" fmla="*/ 270 h 1913"/>
                  <a:gd name="T58" fmla="*/ 280 w 659"/>
                  <a:gd name="T59" fmla="*/ 255 h 1913"/>
                  <a:gd name="T60" fmla="*/ 220 w 659"/>
                  <a:gd name="T61" fmla="*/ 253 h 1913"/>
                  <a:gd name="T62" fmla="*/ 207 w 659"/>
                  <a:gd name="T63" fmla="*/ 228 h 1913"/>
                  <a:gd name="T64" fmla="*/ 204 w 659"/>
                  <a:gd name="T65" fmla="*/ 206 h 1913"/>
                  <a:gd name="T66" fmla="*/ 179 w 659"/>
                  <a:gd name="T67" fmla="*/ 194 h 1913"/>
                  <a:gd name="T68" fmla="*/ 183 w 659"/>
                  <a:gd name="T69" fmla="*/ 132 h 1913"/>
                  <a:gd name="T70" fmla="*/ 162 w 659"/>
                  <a:gd name="T71" fmla="*/ 73 h 191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659"/>
                  <a:gd name="T109" fmla="*/ 0 h 1913"/>
                  <a:gd name="T110" fmla="*/ 659 w 659"/>
                  <a:gd name="T111" fmla="*/ 1913 h 191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659" h="1913">
                    <a:moveTo>
                      <a:pt x="162" y="73"/>
                    </a:moveTo>
                    <a:lnTo>
                      <a:pt x="184" y="35"/>
                    </a:lnTo>
                    <a:lnTo>
                      <a:pt x="234" y="19"/>
                    </a:lnTo>
                    <a:lnTo>
                      <a:pt x="280" y="1"/>
                    </a:lnTo>
                    <a:lnTo>
                      <a:pt x="308" y="0"/>
                    </a:lnTo>
                    <a:lnTo>
                      <a:pt x="339" y="14"/>
                    </a:lnTo>
                    <a:lnTo>
                      <a:pt x="351" y="21"/>
                    </a:lnTo>
                    <a:lnTo>
                      <a:pt x="403" y="64"/>
                    </a:lnTo>
                    <a:lnTo>
                      <a:pt x="417" y="114"/>
                    </a:lnTo>
                    <a:lnTo>
                      <a:pt x="389" y="174"/>
                    </a:lnTo>
                    <a:lnTo>
                      <a:pt x="389" y="190"/>
                    </a:lnTo>
                    <a:lnTo>
                      <a:pt x="396" y="184"/>
                    </a:lnTo>
                    <a:lnTo>
                      <a:pt x="407" y="202"/>
                    </a:lnTo>
                    <a:lnTo>
                      <a:pt x="416" y="194"/>
                    </a:lnTo>
                    <a:lnTo>
                      <a:pt x="432" y="234"/>
                    </a:lnTo>
                    <a:lnTo>
                      <a:pt x="525" y="291"/>
                    </a:lnTo>
                    <a:lnTo>
                      <a:pt x="536" y="302"/>
                    </a:lnTo>
                    <a:lnTo>
                      <a:pt x="587" y="437"/>
                    </a:lnTo>
                    <a:lnTo>
                      <a:pt x="659" y="612"/>
                    </a:lnTo>
                    <a:lnTo>
                      <a:pt x="659" y="638"/>
                    </a:lnTo>
                    <a:lnTo>
                      <a:pt x="542" y="763"/>
                    </a:lnTo>
                    <a:lnTo>
                      <a:pt x="608" y="995"/>
                    </a:lnTo>
                    <a:lnTo>
                      <a:pt x="508" y="1073"/>
                    </a:lnTo>
                    <a:lnTo>
                      <a:pt x="511" y="1317"/>
                    </a:lnTo>
                    <a:lnTo>
                      <a:pt x="532" y="1579"/>
                    </a:lnTo>
                    <a:lnTo>
                      <a:pt x="517" y="1726"/>
                    </a:lnTo>
                    <a:lnTo>
                      <a:pt x="515" y="1835"/>
                    </a:lnTo>
                    <a:lnTo>
                      <a:pt x="477" y="1850"/>
                    </a:lnTo>
                    <a:lnTo>
                      <a:pt x="443" y="1846"/>
                    </a:lnTo>
                    <a:lnTo>
                      <a:pt x="416" y="1835"/>
                    </a:lnTo>
                    <a:lnTo>
                      <a:pt x="377" y="1835"/>
                    </a:lnTo>
                    <a:lnTo>
                      <a:pt x="333" y="1838"/>
                    </a:lnTo>
                    <a:lnTo>
                      <a:pt x="316" y="1831"/>
                    </a:lnTo>
                    <a:lnTo>
                      <a:pt x="303" y="1902"/>
                    </a:lnTo>
                    <a:lnTo>
                      <a:pt x="219" y="1907"/>
                    </a:lnTo>
                    <a:lnTo>
                      <a:pt x="201" y="1899"/>
                    </a:lnTo>
                    <a:lnTo>
                      <a:pt x="147" y="1907"/>
                    </a:lnTo>
                    <a:lnTo>
                      <a:pt x="45" y="1913"/>
                    </a:lnTo>
                    <a:lnTo>
                      <a:pt x="0" y="1903"/>
                    </a:lnTo>
                    <a:lnTo>
                      <a:pt x="0" y="1872"/>
                    </a:lnTo>
                    <a:lnTo>
                      <a:pt x="96" y="1841"/>
                    </a:lnTo>
                    <a:lnTo>
                      <a:pt x="136" y="1802"/>
                    </a:lnTo>
                    <a:lnTo>
                      <a:pt x="154" y="1579"/>
                    </a:lnTo>
                    <a:lnTo>
                      <a:pt x="171" y="1382"/>
                    </a:lnTo>
                    <a:lnTo>
                      <a:pt x="153" y="1324"/>
                    </a:lnTo>
                    <a:lnTo>
                      <a:pt x="175" y="1130"/>
                    </a:lnTo>
                    <a:lnTo>
                      <a:pt x="195" y="963"/>
                    </a:lnTo>
                    <a:lnTo>
                      <a:pt x="186" y="907"/>
                    </a:lnTo>
                    <a:lnTo>
                      <a:pt x="179" y="861"/>
                    </a:lnTo>
                    <a:lnTo>
                      <a:pt x="187" y="763"/>
                    </a:lnTo>
                    <a:lnTo>
                      <a:pt x="179" y="741"/>
                    </a:lnTo>
                    <a:lnTo>
                      <a:pt x="179" y="671"/>
                    </a:lnTo>
                    <a:lnTo>
                      <a:pt x="179" y="608"/>
                    </a:lnTo>
                    <a:lnTo>
                      <a:pt x="234" y="393"/>
                    </a:lnTo>
                    <a:lnTo>
                      <a:pt x="251" y="363"/>
                    </a:lnTo>
                    <a:lnTo>
                      <a:pt x="263" y="327"/>
                    </a:lnTo>
                    <a:lnTo>
                      <a:pt x="263" y="310"/>
                    </a:lnTo>
                    <a:lnTo>
                      <a:pt x="281" y="270"/>
                    </a:lnTo>
                    <a:lnTo>
                      <a:pt x="291" y="264"/>
                    </a:lnTo>
                    <a:lnTo>
                      <a:pt x="280" y="255"/>
                    </a:lnTo>
                    <a:lnTo>
                      <a:pt x="229" y="262"/>
                    </a:lnTo>
                    <a:lnTo>
                      <a:pt x="220" y="253"/>
                    </a:lnTo>
                    <a:lnTo>
                      <a:pt x="215" y="235"/>
                    </a:lnTo>
                    <a:lnTo>
                      <a:pt x="207" y="228"/>
                    </a:lnTo>
                    <a:lnTo>
                      <a:pt x="204" y="219"/>
                    </a:lnTo>
                    <a:lnTo>
                      <a:pt x="204" y="206"/>
                    </a:lnTo>
                    <a:lnTo>
                      <a:pt x="202" y="198"/>
                    </a:lnTo>
                    <a:lnTo>
                      <a:pt x="179" y="194"/>
                    </a:lnTo>
                    <a:lnTo>
                      <a:pt x="193" y="148"/>
                    </a:lnTo>
                    <a:lnTo>
                      <a:pt x="183" y="132"/>
                    </a:lnTo>
                    <a:lnTo>
                      <a:pt x="187" y="89"/>
                    </a:lnTo>
                    <a:lnTo>
                      <a:pt x="162" y="7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299" name="Freeform 45"/>
              <p:cNvSpPr>
                <a:spLocks/>
              </p:cNvSpPr>
              <p:nvPr/>
            </p:nvSpPr>
            <p:spPr bwMode="auto">
              <a:xfrm>
                <a:off x="3075" y="2213"/>
                <a:ext cx="233" cy="540"/>
              </a:xfrm>
              <a:custGeom>
                <a:avLst/>
                <a:gdLst>
                  <a:gd name="T0" fmla="*/ 221 w 233"/>
                  <a:gd name="T1" fmla="*/ 0 h 540"/>
                  <a:gd name="T2" fmla="*/ 233 w 233"/>
                  <a:gd name="T3" fmla="*/ 25 h 540"/>
                  <a:gd name="T4" fmla="*/ 86 w 233"/>
                  <a:gd name="T5" fmla="*/ 278 h 540"/>
                  <a:gd name="T6" fmla="*/ 78 w 233"/>
                  <a:gd name="T7" fmla="*/ 460 h 540"/>
                  <a:gd name="T8" fmla="*/ 135 w 233"/>
                  <a:gd name="T9" fmla="*/ 530 h 540"/>
                  <a:gd name="T10" fmla="*/ 0 w 233"/>
                  <a:gd name="T11" fmla="*/ 540 h 540"/>
                  <a:gd name="T12" fmla="*/ 0 w 233"/>
                  <a:gd name="T13" fmla="*/ 408 h 540"/>
                  <a:gd name="T14" fmla="*/ 57 w 233"/>
                  <a:gd name="T15" fmla="*/ 212 h 540"/>
                  <a:gd name="T16" fmla="*/ 86 w 233"/>
                  <a:gd name="T17" fmla="*/ 145 h 540"/>
                  <a:gd name="T18" fmla="*/ 121 w 233"/>
                  <a:gd name="T19" fmla="*/ 119 h 540"/>
                  <a:gd name="T20" fmla="*/ 104 w 233"/>
                  <a:gd name="T21" fmla="*/ 86 h 540"/>
                  <a:gd name="T22" fmla="*/ 221 w 233"/>
                  <a:gd name="T23" fmla="*/ 0 h 54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33"/>
                  <a:gd name="T37" fmla="*/ 0 h 540"/>
                  <a:gd name="T38" fmla="*/ 233 w 233"/>
                  <a:gd name="T39" fmla="*/ 540 h 54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33" h="540">
                    <a:moveTo>
                      <a:pt x="221" y="0"/>
                    </a:moveTo>
                    <a:lnTo>
                      <a:pt x="233" y="25"/>
                    </a:lnTo>
                    <a:lnTo>
                      <a:pt x="86" y="278"/>
                    </a:lnTo>
                    <a:lnTo>
                      <a:pt x="78" y="460"/>
                    </a:lnTo>
                    <a:lnTo>
                      <a:pt x="135" y="530"/>
                    </a:lnTo>
                    <a:lnTo>
                      <a:pt x="0" y="540"/>
                    </a:lnTo>
                    <a:lnTo>
                      <a:pt x="0" y="408"/>
                    </a:lnTo>
                    <a:lnTo>
                      <a:pt x="57" y="212"/>
                    </a:lnTo>
                    <a:lnTo>
                      <a:pt x="86" y="145"/>
                    </a:lnTo>
                    <a:lnTo>
                      <a:pt x="121" y="119"/>
                    </a:lnTo>
                    <a:lnTo>
                      <a:pt x="104" y="86"/>
                    </a:lnTo>
                    <a:lnTo>
                      <a:pt x="22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300" name="Freeform 46"/>
              <p:cNvSpPr>
                <a:spLocks/>
              </p:cNvSpPr>
              <p:nvPr/>
            </p:nvSpPr>
            <p:spPr bwMode="auto">
              <a:xfrm>
                <a:off x="3073" y="2302"/>
                <a:ext cx="124" cy="343"/>
              </a:xfrm>
              <a:custGeom>
                <a:avLst/>
                <a:gdLst>
                  <a:gd name="T0" fmla="*/ 105 w 124"/>
                  <a:gd name="T1" fmla="*/ 0 h 343"/>
                  <a:gd name="T2" fmla="*/ 124 w 124"/>
                  <a:gd name="T3" fmla="*/ 32 h 343"/>
                  <a:gd name="T4" fmla="*/ 97 w 124"/>
                  <a:gd name="T5" fmla="*/ 55 h 343"/>
                  <a:gd name="T6" fmla="*/ 32 w 124"/>
                  <a:gd name="T7" fmla="*/ 332 h 343"/>
                  <a:gd name="T8" fmla="*/ 9 w 124"/>
                  <a:gd name="T9" fmla="*/ 343 h 343"/>
                  <a:gd name="T10" fmla="*/ 0 w 124"/>
                  <a:gd name="T11" fmla="*/ 321 h 343"/>
                  <a:gd name="T12" fmla="*/ 59 w 124"/>
                  <a:gd name="T13" fmla="*/ 124 h 343"/>
                  <a:gd name="T14" fmla="*/ 70 w 124"/>
                  <a:gd name="T15" fmla="*/ 98 h 343"/>
                  <a:gd name="T16" fmla="*/ 90 w 124"/>
                  <a:gd name="T17" fmla="*/ 55 h 343"/>
                  <a:gd name="T18" fmla="*/ 88 w 124"/>
                  <a:gd name="T19" fmla="*/ 38 h 343"/>
                  <a:gd name="T20" fmla="*/ 105 w 124"/>
                  <a:gd name="T21" fmla="*/ 0 h 34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4"/>
                  <a:gd name="T34" fmla="*/ 0 h 343"/>
                  <a:gd name="T35" fmla="*/ 124 w 124"/>
                  <a:gd name="T36" fmla="*/ 343 h 34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4" h="343">
                    <a:moveTo>
                      <a:pt x="105" y="0"/>
                    </a:moveTo>
                    <a:lnTo>
                      <a:pt x="124" y="32"/>
                    </a:lnTo>
                    <a:lnTo>
                      <a:pt x="97" y="55"/>
                    </a:lnTo>
                    <a:lnTo>
                      <a:pt x="32" y="332"/>
                    </a:lnTo>
                    <a:lnTo>
                      <a:pt x="9" y="343"/>
                    </a:lnTo>
                    <a:lnTo>
                      <a:pt x="0" y="321"/>
                    </a:lnTo>
                    <a:lnTo>
                      <a:pt x="59" y="124"/>
                    </a:lnTo>
                    <a:lnTo>
                      <a:pt x="70" y="98"/>
                    </a:lnTo>
                    <a:lnTo>
                      <a:pt x="90" y="55"/>
                    </a:lnTo>
                    <a:lnTo>
                      <a:pt x="88" y="38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12294" name="AutoShape 47"/>
          <p:cNvSpPr>
            <a:spLocks noChangeArrowheads="1"/>
          </p:cNvSpPr>
          <p:nvPr/>
        </p:nvSpPr>
        <p:spPr bwMode="auto">
          <a:xfrm>
            <a:off x="4038600" y="1409700"/>
            <a:ext cx="5257800" cy="2209800"/>
          </a:xfrm>
          <a:prstGeom prst="wedgeEllipseCallout">
            <a:avLst>
              <a:gd name="adj1" fmla="val -66546"/>
              <a:gd name="adj2" fmla="val 33046"/>
            </a:avLst>
          </a:prstGeom>
          <a:solidFill>
            <a:srgbClr val="99CCFF"/>
          </a:solidFill>
          <a:ln w="12700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it-IT" sz="2400" b="0">
              <a:latin typeface="Times New Roman" pitchFamily="18" charset="0"/>
            </a:endParaRPr>
          </a:p>
        </p:txBody>
      </p:sp>
      <p:sp>
        <p:nvSpPr>
          <p:cNvPr id="163888" name="Text Box 48"/>
          <p:cNvSpPr txBox="1">
            <a:spLocks noChangeArrowheads="1"/>
          </p:cNvSpPr>
          <p:nvPr/>
        </p:nvSpPr>
        <p:spPr bwMode="auto">
          <a:xfrm>
            <a:off x="4167188" y="1846263"/>
            <a:ext cx="5129212" cy="1158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87350" indent="-298450" defTabSz="190500">
              <a:spcBef>
                <a:spcPct val="50000"/>
              </a:spcBef>
              <a:buClr>
                <a:srgbClr val="0000B6"/>
              </a:buClr>
              <a:buFont typeface="Monotype Sorts" pitchFamily="2" charset="2"/>
              <a:buChar char="*"/>
            </a:pPr>
            <a:r>
              <a:rPr lang="it-IT" sz="2800" b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it-IT" sz="2400" b="0">
                <a:solidFill>
                  <a:srgbClr val="0000B6"/>
                </a:solidFill>
                <a:latin typeface="Comic Sans MS" pitchFamily="66" charset="0"/>
              </a:rPr>
              <a:t>Cosa chiede il </a:t>
            </a:r>
            <a:r>
              <a:rPr lang="it-IT" sz="2400" b="0">
                <a:solidFill>
                  <a:srgbClr val="EC1600"/>
                </a:solidFill>
                <a:latin typeface="Comic Sans MS" pitchFamily="66" charset="0"/>
              </a:rPr>
              <a:t>mercato</a:t>
            </a:r>
            <a:r>
              <a:rPr lang="it-IT" sz="2400" b="0">
                <a:solidFill>
                  <a:srgbClr val="0000B6"/>
                </a:solidFill>
                <a:latin typeface="Comic Sans MS" pitchFamily="66" charset="0"/>
              </a:rPr>
              <a:t> ?</a:t>
            </a:r>
          </a:p>
          <a:p>
            <a:pPr marL="387350" indent="-298450" defTabSz="190500">
              <a:lnSpc>
                <a:spcPct val="80000"/>
              </a:lnSpc>
              <a:spcBef>
                <a:spcPct val="70000"/>
              </a:spcBef>
              <a:buFont typeface="Monotype Sorts" pitchFamily="2" charset="2"/>
              <a:buChar char="*"/>
            </a:pPr>
            <a:r>
              <a:rPr lang="it-IT" sz="2800" b="0">
                <a:solidFill>
                  <a:srgbClr val="0000B6"/>
                </a:solidFill>
                <a:latin typeface="Comic Sans MS" pitchFamily="66" charset="0"/>
              </a:rPr>
              <a:t> </a:t>
            </a:r>
            <a:r>
              <a:rPr lang="it-IT" sz="2400" b="0">
                <a:solidFill>
                  <a:srgbClr val="0000B6"/>
                </a:solidFill>
                <a:latin typeface="Comic Sans MS" pitchFamily="66" charset="0"/>
              </a:rPr>
              <a:t>Come migliorare il </a:t>
            </a:r>
            <a:r>
              <a:rPr lang="it-IT" sz="2400" b="0">
                <a:solidFill>
                  <a:srgbClr val="EC1600"/>
                </a:solidFill>
                <a:latin typeface="Comic Sans MS" pitchFamily="66" charset="0"/>
              </a:rPr>
              <a:t>profitto</a:t>
            </a:r>
            <a:r>
              <a:rPr lang="it-IT" sz="2400" b="0">
                <a:solidFill>
                  <a:srgbClr val="0000B6"/>
                </a:solidFill>
                <a:latin typeface="Comic Sans MS" pitchFamily="66" charset="0"/>
              </a:rPr>
              <a:t> ?</a:t>
            </a:r>
            <a:endParaRPr lang="it-IT" sz="2400" b="0">
              <a:solidFill>
                <a:srgbClr val="0000B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8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Chi lo ha detto ?</a:t>
            </a:r>
            <a:endParaRPr lang="it-IT" sz="2900" smtClean="0"/>
          </a:p>
        </p:txBody>
      </p:sp>
      <p:sp>
        <p:nvSpPr>
          <p:cNvPr id="48131" name="WordArt 4"/>
          <p:cNvSpPr>
            <a:spLocks noChangeArrowheads="1" noChangeShapeType="1" noTextEdit="1"/>
          </p:cNvSpPr>
          <p:nvPr/>
        </p:nvSpPr>
        <p:spPr bwMode="auto">
          <a:xfrm>
            <a:off x="2266950" y="1752600"/>
            <a:ext cx="47625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Right"/>
              <a:lightRig rig="legacyFlat3" dir="b"/>
            </a:scene3d>
            <a:sp3d extrusionH="430200" prstMaterial="legacyMatte">
              <a:extrusionClr>
                <a:srgbClr val="9999FF"/>
              </a:extrusionClr>
            </a:sp3d>
          </a:bodyPr>
          <a:lstStyle/>
          <a:p>
            <a:pPr algn="ctr"/>
            <a:r>
              <a:rPr lang="it-IT" sz="3600" kern="10">
                <a:ln w="9525">
                  <a:round/>
                  <a:headEnd/>
                  <a:tailEnd/>
                </a:ln>
                <a:solidFill>
                  <a:schemeClr val="bg2"/>
                </a:solidFill>
                <a:latin typeface="Arial Black"/>
              </a:rPr>
              <a:t>ETICA = PROFITTO</a:t>
            </a:r>
          </a:p>
        </p:txBody>
      </p:sp>
      <p:sp>
        <p:nvSpPr>
          <p:cNvPr id="656389" name="Text Box 5"/>
          <p:cNvSpPr txBox="1">
            <a:spLocks noChangeArrowheads="1"/>
          </p:cNvSpPr>
          <p:nvPr/>
        </p:nvSpPr>
        <p:spPr bwMode="auto">
          <a:xfrm>
            <a:off x="228600" y="2743200"/>
            <a:ext cx="9601200" cy="3159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Monotype Sorts" pitchFamily="2" charset="2"/>
              <a:buNone/>
            </a:pPr>
            <a:r>
              <a:rPr lang="it-IT" sz="2400" b="0" i="1">
                <a:solidFill>
                  <a:srgbClr val="1313FF"/>
                </a:solidFill>
                <a:latin typeface="Times New Roman" pitchFamily="18" charset="0"/>
              </a:rPr>
              <a:t>“Il Ceo è in primo luogo il portatore dei valori etici dell’azienda. Sicuramente questa rinnovata attenzione ai valori di integrità e trasparenza è una reazione agli scandali americani, proprio perché in questo modo si può assicurare maggiore integrità all’investitore”</a:t>
            </a:r>
            <a:r>
              <a:rPr lang="it-IT" sz="2400" b="0" i="1">
                <a:solidFill>
                  <a:srgbClr val="000000"/>
                </a:solidFill>
                <a:latin typeface="Times New Roman" pitchFamily="18" charset="0"/>
              </a:rPr>
              <a:t> 	</a:t>
            </a:r>
          </a:p>
          <a:p>
            <a:pPr>
              <a:lnSpc>
                <a:spcPct val="140000"/>
              </a:lnSpc>
              <a:buFont typeface="Monotype Sorts" pitchFamily="2" charset="2"/>
              <a:buNone/>
            </a:pPr>
            <a:endParaRPr lang="it-IT" sz="2400" b="0" i="1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40000"/>
              </a:lnSpc>
              <a:buFont typeface="Monotype Sorts" pitchFamily="2" charset="2"/>
              <a:buNone/>
            </a:pPr>
            <a:r>
              <a:rPr lang="it-IT" sz="2400">
                <a:solidFill>
                  <a:srgbClr val="1313FF"/>
                </a:solidFill>
                <a:latin typeface="Times New Roman" pitchFamily="18" charset="0"/>
              </a:rPr>
              <a:t>Nicola da Vinci - Senior Vice President di Boyden International.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389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Chi lo ha detto ?</a:t>
            </a:r>
            <a:endParaRPr lang="it-IT" sz="2900" smtClean="0"/>
          </a:p>
        </p:txBody>
      </p:sp>
      <p:sp>
        <p:nvSpPr>
          <p:cNvPr id="673795" name="Text Box 1027"/>
          <p:cNvSpPr txBox="1">
            <a:spLocks noChangeArrowheads="1"/>
          </p:cNvSpPr>
          <p:nvPr/>
        </p:nvSpPr>
        <p:spPr bwMode="auto">
          <a:xfrm>
            <a:off x="381000" y="2743200"/>
            <a:ext cx="9067800" cy="3159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Monotype Sorts" pitchFamily="2" charset="2"/>
              <a:buNone/>
            </a:pPr>
            <a:r>
              <a:rPr lang="it-IT" sz="2400" b="0" i="1">
                <a:solidFill>
                  <a:srgbClr val="1313FF"/>
                </a:solidFill>
                <a:latin typeface="Times New Roman" pitchFamily="18" charset="0"/>
              </a:rPr>
              <a:t>“L’utilità di un’azienda, la sua capacità di remunerare gli azionisti, dipende anche dal livello di soddisfazione dei propri clienti e dipendenti, dal suo impegno nell’affrontare i problemi della realtà che la circonda ”</a:t>
            </a:r>
            <a:r>
              <a:rPr lang="it-IT" sz="2400" b="0" i="1">
                <a:solidFill>
                  <a:srgbClr val="000000"/>
                </a:solidFill>
                <a:latin typeface="Times New Roman" pitchFamily="18" charset="0"/>
              </a:rPr>
              <a:t> 	</a:t>
            </a:r>
          </a:p>
          <a:p>
            <a:pPr>
              <a:lnSpc>
                <a:spcPct val="140000"/>
              </a:lnSpc>
              <a:buFont typeface="Monotype Sorts" pitchFamily="2" charset="2"/>
              <a:buNone/>
            </a:pPr>
            <a:r>
              <a:rPr lang="it-IT" sz="2400" b="0" i="1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pPr>
              <a:lnSpc>
                <a:spcPct val="140000"/>
              </a:lnSpc>
              <a:buFont typeface="Monotype Sorts" pitchFamily="2" charset="2"/>
              <a:buNone/>
            </a:pPr>
            <a:r>
              <a:rPr lang="it-IT" sz="2400">
                <a:solidFill>
                  <a:srgbClr val="1313FF"/>
                </a:solidFill>
                <a:latin typeface="Times New Roman" pitchFamily="18" charset="0"/>
              </a:rPr>
              <a:t>Mario Greco - AD RAS</a:t>
            </a:r>
          </a:p>
        </p:txBody>
      </p:sp>
      <p:sp>
        <p:nvSpPr>
          <p:cNvPr id="49156" name="WordArt 1028"/>
          <p:cNvSpPr>
            <a:spLocks noChangeArrowheads="1" noChangeShapeType="1" noTextEdit="1"/>
          </p:cNvSpPr>
          <p:nvPr/>
        </p:nvSpPr>
        <p:spPr bwMode="auto">
          <a:xfrm>
            <a:off x="2266950" y="1752600"/>
            <a:ext cx="47625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Right"/>
              <a:lightRig rig="legacyFlat3" dir="b"/>
            </a:scene3d>
            <a:sp3d extrusionH="430200" prstMaterial="legacyMatte">
              <a:extrusionClr>
                <a:srgbClr val="9999FF"/>
              </a:extrusionClr>
            </a:sp3d>
          </a:bodyPr>
          <a:lstStyle/>
          <a:p>
            <a:pPr algn="ctr"/>
            <a:r>
              <a:rPr lang="it-IT" sz="3600" kern="10">
                <a:ln w="9525">
                  <a:round/>
                  <a:headEnd/>
                  <a:tailEnd/>
                </a:ln>
                <a:solidFill>
                  <a:schemeClr val="bg2"/>
                </a:solidFill>
                <a:latin typeface="Arial Black"/>
              </a:rPr>
              <a:t>ETICA = PROFITTO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3795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Chi lo ha detto ?</a:t>
            </a:r>
            <a:endParaRPr lang="it-IT" sz="2900" smtClean="0"/>
          </a:p>
        </p:txBody>
      </p:sp>
      <p:sp>
        <p:nvSpPr>
          <p:cNvPr id="678915" name="Text Box 1027"/>
          <p:cNvSpPr txBox="1">
            <a:spLocks noChangeArrowheads="1"/>
          </p:cNvSpPr>
          <p:nvPr/>
        </p:nvSpPr>
        <p:spPr bwMode="auto">
          <a:xfrm>
            <a:off x="381000" y="2743200"/>
            <a:ext cx="9067800" cy="3159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Monotype Sorts" pitchFamily="2" charset="2"/>
              <a:buNone/>
            </a:pPr>
            <a:r>
              <a:rPr lang="it-IT" sz="2400" b="0" i="1">
                <a:solidFill>
                  <a:srgbClr val="1313FF"/>
                </a:solidFill>
                <a:latin typeface="Times New Roman" pitchFamily="18" charset="0"/>
              </a:rPr>
              <a:t>“Quello che so è che nella mia carriera ho sempre seguito tre principi ispiratori. Il primo è il focus sui prodotti e sui clienti. Poi il desiderio di mantenere un’organizzazione etica, pulita, trasparente. Infine, assicurare il ritorno degli investimenti agli azionisti ”</a:t>
            </a:r>
            <a:r>
              <a:rPr lang="it-IT" sz="2400" b="0" i="1">
                <a:solidFill>
                  <a:srgbClr val="000000"/>
                </a:solidFill>
                <a:latin typeface="Times New Roman" pitchFamily="18" charset="0"/>
              </a:rPr>
              <a:t> 			</a:t>
            </a:r>
          </a:p>
          <a:p>
            <a:pPr>
              <a:lnSpc>
                <a:spcPct val="140000"/>
              </a:lnSpc>
              <a:buFont typeface="Monotype Sorts" pitchFamily="2" charset="2"/>
              <a:buNone/>
            </a:pPr>
            <a:r>
              <a:rPr lang="it-IT" sz="2400">
                <a:solidFill>
                  <a:srgbClr val="1313FF"/>
                </a:solidFill>
                <a:latin typeface="Times New Roman" pitchFamily="18" charset="0"/>
              </a:rPr>
              <a:t>Vittorio Colao - Ceo Vodafone</a:t>
            </a:r>
          </a:p>
        </p:txBody>
      </p:sp>
      <p:sp>
        <p:nvSpPr>
          <p:cNvPr id="50180" name="WordArt 1028"/>
          <p:cNvSpPr>
            <a:spLocks noChangeArrowheads="1" noChangeShapeType="1" noTextEdit="1"/>
          </p:cNvSpPr>
          <p:nvPr/>
        </p:nvSpPr>
        <p:spPr bwMode="auto">
          <a:xfrm>
            <a:off x="2266950" y="1752600"/>
            <a:ext cx="47625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Right"/>
              <a:lightRig rig="legacyFlat3" dir="b"/>
            </a:scene3d>
            <a:sp3d extrusionH="430200" prstMaterial="legacyMatte">
              <a:extrusionClr>
                <a:srgbClr val="9999FF"/>
              </a:extrusionClr>
            </a:sp3d>
          </a:bodyPr>
          <a:lstStyle/>
          <a:p>
            <a:pPr algn="ctr"/>
            <a:r>
              <a:rPr lang="it-IT" sz="3600" kern="10">
                <a:ln w="9525">
                  <a:round/>
                  <a:headEnd/>
                  <a:tailEnd/>
                </a:ln>
                <a:solidFill>
                  <a:schemeClr val="bg2"/>
                </a:solidFill>
                <a:latin typeface="Arial Black"/>
              </a:rPr>
              <a:t>ETICA = PROFITTO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15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Chi lo ha detto ?</a:t>
            </a:r>
            <a:endParaRPr lang="it-IT" sz="2900" smtClean="0"/>
          </a:p>
        </p:txBody>
      </p:sp>
      <p:sp>
        <p:nvSpPr>
          <p:cNvPr id="683011" name="Text Box 2051"/>
          <p:cNvSpPr txBox="1">
            <a:spLocks noChangeArrowheads="1"/>
          </p:cNvSpPr>
          <p:nvPr/>
        </p:nvSpPr>
        <p:spPr bwMode="auto">
          <a:xfrm>
            <a:off x="381000" y="2743200"/>
            <a:ext cx="9067800" cy="3159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Monotype Sorts" pitchFamily="2" charset="2"/>
              <a:buNone/>
            </a:pPr>
            <a:r>
              <a:rPr lang="it-IT" sz="2400" b="0" i="1">
                <a:solidFill>
                  <a:srgbClr val="1313FF"/>
                </a:solidFill>
                <a:latin typeface="Times New Roman" pitchFamily="18" charset="0"/>
              </a:rPr>
              <a:t>“Reputazione è un termine vecchio stile, ma alla fine i clienti fanno affari con chi gli piace, di cui si fidano. Come per i singoli, anche per un’azienda la reputazione è fondamentale. Noi non siamo certo perfetti, ma per me questo è uno dei più importanti obiettivi da raggiungere ”</a:t>
            </a:r>
            <a:r>
              <a:rPr lang="it-IT" sz="2400" b="0" i="1">
                <a:solidFill>
                  <a:srgbClr val="000000"/>
                </a:solidFill>
                <a:latin typeface="Times New Roman" pitchFamily="18" charset="0"/>
              </a:rPr>
              <a:t> 			</a:t>
            </a:r>
          </a:p>
          <a:p>
            <a:pPr>
              <a:lnSpc>
                <a:spcPct val="140000"/>
              </a:lnSpc>
              <a:buFont typeface="Monotype Sorts" pitchFamily="2" charset="2"/>
              <a:buNone/>
            </a:pPr>
            <a:r>
              <a:rPr lang="it-IT" sz="2400">
                <a:solidFill>
                  <a:srgbClr val="1313FF"/>
                </a:solidFill>
                <a:latin typeface="Times New Roman" pitchFamily="18" charset="0"/>
              </a:rPr>
              <a:t>Sanjay Kumar - Ceo Computer Associates</a:t>
            </a:r>
          </a:p>
        </p:txBody>
      </p:sp>
      <p:sp>
        <p:nvSpPr>
          <p:cNvPr id="51204" name="WordArt 2052"/>
          <p:cNvSpPr>
            <a:spLocks noChangeArrowheads="1" noChangeShapeType="1" noTextEdit="1"/>
          </p:cNvSpPr>
          <p:nvPr/>
        </p:nvSpPr>
        <p:spPr bwMode="auto">
          <a:xfrm>
            <a:off x="2266950" y="1752600"/>
            <a:ext cx="47625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Right"/>
              <a:lightRig rig="legacyFlat3" dir="b"/>
            </a:scene3d>
            <a:sp3d extrusionH="430200" prstMaterial="legacyMatte">
              <a:extrusionClr>
                <a:srgbClr val="9999FF"/>
              </a:extrusionClr>
            </a:sp3d>
          </a:bodyPr>
          <a:lstStyle/>
          <a:p>
            <a:pPr algn="ctr"/>
            <a:r>
              <a:rPr lang="it-IT" sz="3600" kern="10">
                <a:ln w="9525">
                  <a:round/>
                  <a:headEnd/>
                  <a:tailEnd/>
                </a:ln>
                <a:solidFill>
                  <a:schemeClr val="bg2"/>
                </a:solidFill>
                <a:latin typeface="Arial Black"/>
              </a:rPr>
              <a:t>ETICA = PROFITTO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3011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Ragione e morale</a:t>
            </a:r>
            <a:endParaRPr lang="it-IT" smtClean="0"/>
          </a:p>
        </p:txBody>
      </p:sp>
      <p:sp>
        <p:nvSpPr>
          <p:cNvPr id="4100" name="AutoShape 3"/>
          <p:cNvSpPr>
            <a:spLocks noChangeArrowheads="1"/>
          </p:cNvSpPr>
          <p:nvPr/>
        </p:nvSpPr>
        <p:spPr bwMode="auto">
          <a:xfrm>
            <a:off x="1600200" y="1371600"/>
            <a:ext cx="6934200" cy="3257550"/>
          </a:xfrm>
          <a:prstGeom prst="wedgeEllipseCallout">
            <a:avLst>
              <a:gd name="adj1" fmla="val -19347"/>
              <a:gd name="adj2" fmla="val 64963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TopRight"/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9999FF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it-IT" sz="2400" b="0">
              <a:latin typeface="Times New Roman" pitchFamily="18" charset="0"/>
            </a:endParaRPr>
          </a:p>
        </p:txBody>
      </p:sp>
      <p:sp>
        <p:nvSpPr>
          <p:cNvPr id="743428" name="Text Box 4"/>
          <p:cNvSpPr txBox="1">
            <a:spLocks noChangeArrowheads="1"/>
          </p:cNvSpPr>
          <p:nvPr/>
        </p:nvSpPr>
        <p:spPr bwMode="auto">
          <a:xfrm>
            <a:off x="2435225" y="1676400"/>
            <a:ext cx="5164138" cy="28940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it-IT" sz="3200">
                <a:solidFill>
                  <a:schemeClr val="bg1"/>
                </a:solidFill>
                <a:latin typeface="Comic Sans MS" pitchFamily="66" charset="0"/>
              </a:rPr>
              <a:t>Una posizione </a:t>
            </a:r>
            <a:r>
              <a:rPr lang="it-IT" sz="3200" u="sng">
                <a:solidFill>
                  <a:schemeClr val="bg1"/>
                </a:solidFill>
                <a:latin typeface="Comic Sans MS" pitchFamily="66" charset="0"/>
              </a:rPr>
              <a:t>morale</a:t>
            </a:r>
            <a:endParaRPr lang="it-IT" sz="320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it-IT" sz="3200">
                <a:solidFill>
                  <a:schemeClr val="bg1"/>
                </a:solidFill>
                <a:latin typeface="Comic Sans MS" pitchFamily="66" charset="0"/>
              </a:rPr>
              <a:t> è ciò per cui opterebbe </a:t>
            </a:r>
          </a:p>
          <a:p>
            <a:pPr algn="ctr"/>
            <a:r>
              <a:rPr lang="it-IT" sz="3200">
                <a:solidFill>
                  <a:schemeClr val="bg1"/>
                </a:solidFill>
                <a:latin typeface="Comic Sans MS" pitchFamily="66" charset="0"/>
              </a:rPr>
              <a:t>una mente </a:t>
            </a:r>
            <a:r>
              <a:rPr lang="it-IT" sz="3200" u="sng">
                <a:solidFill>
                  <a:schemeClr val="bg1"/>
                </a:solidFill>
                <a:latin typeface="Comic Sans MS" pitchFamily="66" charset="0"/>
              </a:rPr>
              <a:t>calcolatrice</a:t>
            </a:r>
            <a:endParaRPr lang="it-IT" sz="320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it-IT" sz="3200">
                <a:solidFill>
                  <a:schemeClr val="bg1"/>
                </a:solidFill>
                <a:latin typeface="Comic Sans MS" pitchFamily="66" charset="0"/>
              </a:rPr>
              <a:t>dopo aver fatto bene </a:t>
            </a:r>
          </a:p>
          <a:p>
            <a:pPr algn="ctr"/>
            <a:r>
              <a:rPr lang="it-IT" sz="3200">
                <a:solidFill>
                  <a:schemeClr val="bg1"/>
                </a:solidFill>
                <a:latin typeface="Comic Sans MS" pitchFamily="66" charset="0"/>
              </a:rPr>
              <a:t>i suoi </a:t>
            </a:r>
            <a:r>
              <a:rPr lang="it-IT" sz="3200" u="sng">
                <a:solidFill>
                  <a:schemeClr val="bg1"/>
                </a:solidFill>
                <a:latin typeface="Comic Sans MS" pitchFamily="66" charset="0"/>
              </a:rPr>
              <a:t>conti</a:t>
            </a:r>
            <a:endParaRPr lang="it-IT" sz="280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it-IT" sz="2400">
                <a:solidFill>
                  <a:schemeClr val="bg1"/>
                </a:solidFill>
                <a:latin typeface="Comic Sans MS" pitchFamily="66" charset="0"/>
              </a:rPr>
              <a:t>(Z. Bauman)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2800350" y="4927600"/>
          <a:ext cx="3921125" cy="1606550"/>
        </p:xfrm>
        <a:graphic>
          <a:graphicData uri="http://schemas.openxmlformats.org/presentationml/2006/ole">
            <p:oleObj spid="_x0000_s4098" name="ClipArt" r:id="rId3" imgW="1135080" imgH="465840" progId="MS_ClipArt_Gallery.2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4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4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4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4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4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43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3428" grpId="0" build="p" autoUpdateAnimBg="0" advAuto="50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8382000" cy="528638"/>
          </a:xfrm>
          <a:noFill/>
        </p:spPr>
        <p:txBody>
          <a:bodyPr/>
          <a:lstStyle/>
          <a:p>
            <a:r>
              <a:rPr lang="it-IT" smtClean="0">
                <a:solidFill>
                  <a:srgbClr val="4627FF"/>
                </a:solidFill>
              </a:rPr>
              <a:t>Diffusione tra il pubblico</a:t>
            </a:r>
            <a:endParaRPr lang="it-IT" smtClean="0"/>
          </a:p>
        </p:txBody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991600" cy="4800600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it-IT" sz="3200" smtClean="0">
                <a:solidFill>
                  <a:srgbClr val="000066"/>
                </a:solidFill>
              </a:rPr>
              <a:t>Mercato equo e solidale (400 mil Euro)</a:t>
            </a:r>
          </a:p>
          <a:p>
            <a:pPr>
              <a:lnSpc>
                <a:spcPct val="115000"/>
              </a:lnSpc>
            </a:pPr>
            <a:r>
              <a:rPr lang="it-IT" sz="3200" smtClean="0">
                <a:solidFill>
                  <a:srgbClr val="000066"/>
                </a:solidFill>
              </a:rPr>
              <a:t>Stampa: </a:t>
            </a:r>
            <a:r>
              <a:rPr lang="it-IT" smtClean="0">
                <a:solidFill>
                  <a:srgbClr val="000066"/>
                </a:solidFill>
              </a:rPr>
              <a:t>Il Sole 24 Ore - La Repubblica - Vita</a:t>
            </a:r>
            <a:endParaRPr lang="it-IT" sz="3200" smtClean="0">
              <a:solidFill>
                <a:srgbClr val="000066"/>
              </a:solidFill>
            </a:endParaRPr>
          </a:p>
          <a:p>
            <a:pPr>
              <a:lnSpc>
                <a:spcPct val="115000"/>
              </a:lnSpc>
            </a:pPr>
            <a:r>
              <a:rPr lang="it-IT" sz="3200" smtClean="0">
                <a:solidFill>
                  <a:srgbClr val="000066"/>
                </a:solidFill>
              </a:rPr>
              <a:t>TV: servizio sulle piantagioni di ananas della Del Monte in Kenya</a:t>
            </a:r>
          </a:p>
          <a:p>
            <a:pPr>
              <a:lnSpc>
                <a:spcPct val="115000"/>
              </a:lnSpc>
            </a:pPr>
            <a:r>
              <a:rPr lang="it-IT" sz="3200" smtClean="0">
                <a:solidFill>
                  <a:srgbClr val="000066"/>
                </a:solidFill>
              </a:rPr>
              <a:t>Radio 24 </a:t>
            </a:r>
          </a:p>
          <a:p>
            <a:pPr>
              <a:lnSpc>
                <a:spcPct val="115000"/>
              </a:lnSpc>
            </a:pPr>
            <a:r>
              <a:rPr lang="it-IT" sz="3200" smtClean="0">
                <a:solidFill>
                  <a:srgbClr val="000066"/>
                </a:solidFill>
              </a:rPr>
              <a:t>82% vorrebbe impegno sociale delle aziende</a:t>
            </a:r>
          </a:p>
          <a:p>
            <a:pPr>
              <a:lnSpc>
                <a:spcPct val="115000"/>
              </a:lnSpc>
            </a:pPr>
            <a:r>
              <a:rPr lang="it-IT" sz="3200" smtClean="0">
                <a:solidFill>
                  <a:srgbClr val="000066"/>
                </a:solidFill>
              </a:rPr>
              <a:t>50% vorrebbe impegnarsi socialmente</a:t>
            </a:r>
            <a:endParaRPr lang="it-IT" sz="32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3667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8382000" cy="528638"/>
          </a:xfrm>
          <a:noFill/>
        </p:spPr>
        <p:txBody>
          <a:bodyPr/>
          <a:lstStyle/>
          <a:p>
            <a:r>
              <a:rPr lang="it-IT" smtClean="0">
                <a:solidFill>
                  <a:srgbClr val="4627FF"/>
                </a:solidFill>
              </a:rPr>
              <a:t>Diffusione nel mondo del business</a:t>
            </a:r>
            <a:endParaRPr lang="it-IT" smtClean="0"/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991600" cy="4024313"/>
          </a:xfrm>
        </p:spPr>
        <p:txBody>
          <a:bodyPr/>
          <a:lstStyle/>
          <a:p>
            <a:pPr>
              <a:lnSpc>
                <a:spcPct val="115000"/>
              </a:lnSpc>
              <a:defRPr/>
            </a:pPr>
            <a:r>
              <a:rPr lang="it-IT" sz="3600" smtClean="0">
                <a:solidFill>
                  <a:srgbClr val="0000B6"/>
                </a:solidFill>
              </a:rPr>
              <a:t> </a:t>
            </a:r>
            <a:r>
              <a:rPr lang="it-IT" sz="3600" smtClean="0">
                <a:solidFill>
                  <a:srgbClr val="EC1600"/>
                </a:solidFill>
              </a:rPr>
              <a:t>80 % delle prime 1.000 aziende USA</a:t>
            </a:r>
            <a:r>
              <a:rPr lang="it-IT" sz="3600" smtClean="0">
                <a:solidFill>
                  <a:srgbClr val="0000B6"/>
                </a:solidFill>
              </a:rPr>
              <a:t> censite da FORTUNE hanno un Codice Etico</a:t>
            </a:r>
          </a:p>
          <a:p>
            <a:pPr>
              <a:lnSpc>
                <a:spcPct val="115000"/>
              </a:lnSpc>
              <a:defRPr/>
            </a:pPr>
            <a:r>
              <a:rPr lang="it-IT" sz="3600" smtClean="0">
                <a:solidFill>
                  <a:srgbClr val="0000B6"/>
                </a:solidFill>
              </a:rPr>
              <a:t>Aziende certificate </a:t>
            </a:r>
          </a:p>
          <a:p>
            <a:pPr>
              <a:lnSpc>
                <a:spcPct val="115000"/>
              </a:lnSpc>
              <a:defRPr/>
            </a:pPr>
            <a:r>
              <a:rPr lang="it-IT" sz="3600" smtClean="0">
                <a:solidFill>
                  <a:srgbClr val="0000B6"/>
                </a:solidFill>
              </a:rPr>
              <a:t>Iniziative Ue e Governi </a:t>
            </a:r>
          </a:p>
          <a:p>
            <a:pPr>
              <a:lnSpc>
                <a:spcPct val="115000"/>
              </a:lnSpc>
              <a:defRPr/>
            </a:pPr>
            <a:r>
              <a:rPr lang="it-IT" sz="3600" smtClean="0">
                <a:solidFill>
                  <a:srgbClr val="EC1600"/>
                </a:solidFill>
              </a:rPr>
              <a:t>Appalti pubblici</a:t>
            </a:r>
            <a:r>
              <a:rPr lang="it-IT" sz="3600" smtClean="0">
                <a:solidFill>
                  <a:srgbClr val="0000B6"/>
                </a:solidFill>
              </a:rPr>
              <a:t> </a:t>
            </a:r>
          </a:p>
          <a:p>
            <a:pPr>
              <a:lnSpc>
                <a:spcPct val="115000"/>
              </a:lnSpc>
              <a:defRPr/>
            </a:pPr>
            <a:r>
              <a:rPr lang="it-IT" sz="3600" smtClean="0">
                <a:solidFill>
                  <a:srgbClr val="0000B6"/>
                </a:solidFill>
              </a:rPr>
              <a:t>Legge sul lavoro minorile</a:t>
            </a:r>
            <a:endParaRPr lang="it-IT" sz="480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15000"/>
              </a:lnSpc>
              <a:defRPr/>
            </a:pPr>
            <a:endParaRPr lang="it-IT" sz="36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5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8900"/>
            <a:ext cx="8382000" cy="503238"/>
          </a:xfrm>
          <a:noFill/>
        </p:spPr>
        <p:txBody>
          <a:bodyPr/>
          <a:lstStyle/>
          <a:p>
            <a:r>
              <a:rPr lang="it-IT" sz="3200" smtClean="0">
                <a:solidFill>
                  <a:srgbClr val="4627FF"/>
                </a:solidFill>
              </a:rPr>
              <a:t>Sondaggio Demoskopea 2003 nelle PMI</a:t>
            </a:r>
            <a:endParaRPr lang="it-IT" smtClean="0"/>
          </a:p>
        </p:txBody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9753600" cy="4024313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it-IT" sz="3200" smtClean="0">
                <a:solidFill>
                  <a:srgbClr val="0000B6"/>
                </a:solidFill>
              </a:rPr>
              <a:t> il </a:t>
            </a:r>
            <a:r>
              <a:rPr lang="it-IT" sz="3200" smtClean="0">
                <a:solidFill>
                  <a:srgbClr val="EC1600"/>
                </a:solidFill>
              </a:rPr>
              <a:t>58% </a:t>
            </a:r>
            <a:r>
              <a:rPr lang="it-IT" sz="3200" smtClean="0">
                <a:solidFill>
                  <a:srgbClr val="4627FF"/>
                </a:solidFill>
              </a:rPr>
              <a:t>delle PMI</a:t>
            </a:r>
            <a:r>
              <a:rPr lang="it-IT" sz="3200" smtClean="0">
                <a:solidFill>
                  <a:srgbClr val="EC1600"/>
                </a:solidFill>
              </a:rPr>
              <a:t> investe</a:t>
            </a:r>
            <a:r>
              <a:rPr lang="it-IT" sz="3200" smtClean="0">
                <a:solidFill>
                  <a:srgbClr val="4627FF"/>
                </a:solidFill>
              </a:rPr>
              <a:t> nel sociale e finanzia il  Non profit</a:t>
            </a:r>
          </a:p>
          <a:p>
            <a:pPr>
              <a:lnSpc>
                <a:spcPct val="115000"/>
              </a:lnSpc>
            </a:pPr>
            <a:r>
              <a:rPr lang="it-IT" sz="3200" smtClean="0">
                <a:solidFill>
                  <a:srgbClr val="4627FF"/>
                </a:solidFill>
              </a:rPr>
              <a:t>il </a:t>
            </a:r>
            <a:r>
              <a:rPr lang="it-IT" sz="3200" smtClean="0">
                <a:solidFill>
                  <a:srgbClr val="EC1600"/>
                </a:solidFill>
              </a:rPr>
              <a:t>55%</a:t>
            </a:r>
            <a:r>
              <a:rPr lang="it-IT" sz="3200" smtClean="0">
                <a:solidFill>
                  <a:srgbClr val="4627FF"/>
                </a:solidFill>
              </a:rPr>
              <a:t> delle PMI che  finanzia il  Non profit esige l’impiego nel </a:t>
            </a:r>
            <a:r>
              <a:rPr lang="it-IT" sz="3200" smtClean="0">
                <a:solidFill>
                  <a:srgbClr val="EC1600"/>
                </a:solidFill>
              </a:rPr>
              <a:t>territorio</a:t>
            </a:r>
            <a:endParaRPr lang="it-IT" sz="3200" smtClean="0">
              <a:solidFill>
                <a:srgbClr val="4627FF"/>
              </a:solidFill>
            </a:endParaRPr>
          </a:p>
          <a:p>
            <a:pPr>
              <a:lnSpc>
                <a:spcPct val="115000"/>
              </a:lnSpc>
            </a:pPr>
            <a:r>
              <a:rPr lang="it-IT" sz="3200" smtClean="0">
                <a:solidFill>
                  <a:srgbClr val="4627FF"/>
                </a:solidFill>
              </a:rPr>
              <a:t>il </a:t>
            </a:r>
            <a:r>
              <a:rPr lang="it-IT" sz="3200" smtClean="0">
                <a:solidFill>
                  <a:srgbClr val="EC1600"/>
                </a:solidFill>
              </a:rPr>
              <a:t>33%</a:t>
            </a:r>
            <a:r>
              <a:rPr lang="it-IT" sz="3200" smtClean="0">
                <a:solidFill>
                  <a:srgbClr val="4627FF"/>
                </a:solidFill>
              </a:rPr>
              <a:t> di chi non ha finanziato il  Non profit è disposto a farlo alla prima </a:t>
            </a:r>
            <a:r>
              <a:rPr lang="it-IT" sz="3200" smtClean="0">
                <a:solidFill>
                  <a:srgbClr val="EC1600"/>
                </a:solidFill>
              </a:rPr>
              <a:t>occasione</a:t>
            </a:r>
            <a:r>
              <a:rPr lang="it-IT" sz="3200" smtClean="0">
                <a:solidFill>
                  <a:srgbClr val="4627FF"/>
                </a:solidFill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it-IT" sz="3200" smtClean="0">
                <a:solidFill>
                  <a:srgbClr val="4627FF"/>
                </a:solidFill>
              </a:rPr>
              <a:t>il </a:t>
            </a:r>
            <a:r>
              <a:rPr lang="it-IT" sz="3200" smtClean="0">
                <a:solidFill>
                  <a:srgbClr val="EC1600"/>
                </a:solidFill>
              </a:rPr>
              <a:t>32%</a:t>
            </a:r>
            <a:r>
              <a:rPr lang="it-IT" sz="3200" smtClean="0">
                <a:solidFill>
                  <a:srgbClr val="4627FF"/>
                </a:solidFill>
              </a:rPr>
              <a:t> di chi non ha finanziato il  Non profit è disposto a farlo se c’è più </a:t>
            </a:r>
            <a:r>
              <a:rPr lang="it-IT" sz="3200" smtClean="0">
                <a:solidFill>
                  <a:srgbClr val="EC1600"/>
                </a:solidFill>
              </a:rPr>
              <a:t>trasparenza</a:t>
            </a:r>
            <a:endParaRPr lang="it-IT" sz="3200" smtClean="0">
              <a:solidFill>
                <a:srgbClr val="4627FF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5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63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Le risposte</a:t>
            </a:r>
            <a:endParaRPr lang="it-IT" smtClean="0"/>
          </a:p>
        </p:txBody>
      </p:sp>
      <p:sp>
        <p:nvSpPr>
          <p:cNvPr id="819203" name="Text Box 3"/>
          <p:cNvSpPr txBox="1">
            <a:spLocks noChangeArrowheads="1"/>
          </p:cNvSpPr>
          <p:nvPr/>
        </p:nvSpPr>
        <p:spPr bwMode="auto">
          <a:xfrm>
            <a:off x="6423025" y="4648200"/>
            <a:ext cx="2492375" cy="8239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4800" b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Profitto</a:t>
            </a:r>
            <a:endParaRPr lang="it-IT" sz="4000" b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19204" name="Text Box 4"/>
          <p:cNvSpPr txBox="1">
            <a:spLocks noChangeArrowheads="1"/>
          </p:cNvSpPr>
          <p:nvPr/>
        </p:nvSpPr>
        <p:spPr bwMode="auto">
          <a:xfrm>
            <a:off x="3375025" y="2971800"/>
            <a:ext cx="3616325" cy="8239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4800" b="0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Reputazione</a:t>
            </a:r>
            <a:endParaRPr lang="it-IT" sz="4800" b="0" u="sng">
              <a:solidFill>
                <a:srgbClr val="CC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19205" name="Text Box 5"/>
          <p:cNvSpPr txBox="1">
            <a:spLocks noChangeArrowheads="1"/>
          </p:cNvSpPr>
          <p:nvPr/>
        </p:nvSpPr>
        <p:spPr bwMode="auto">
          <a:xfrm>
            <a:off x="1927225" y="1752600"/>
            <a:ext cx="1649413" cy="1189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CommonBullets" pitchFamily="34" charset="2"/>
              <a:buNone/>
              <a:defRPr/>
            </a:pPr>
            <a:r>
              <a:rPr lang="it-IT" sz="4800" b="0">
                <a:solidFill>
                  <a:srgbClr val="131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Etica</a:t>
            </a:r>
            <a:endParaRPr lang="it-IT" sz="4400" b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endParaRPr lang="it-IT" sz="2400" b="0">
              <a:latin typeface="Times New Roman" pitchFamily="18" charset="0"/>
            </a:endParaRPr>
          </a:p>
        </p:txBody>
      </p:sp>
      <p:sp>
        <p:nvSpPr>
          <p:cNvPr id="55302" name="AutoShape 6"/>
          <p:cNvSpPr>
            <a:spLocks noChangeArrowheads="1"/>
          </p:cNvSpPr>
          <p:nvPr/>
        </p:nvSpPr>
        <p:spPr bwMode="auto">
          <a:xfrm rot="3044897">
            <a:off x="3171031" y="2467769"/>
            <a:ext cx="515938" cy="762000"/>
          </a:xfrm>
          <a:prstGeom prst="rightArrow">
            <a:avLst>
              <a:gd name="adj1" fmla="val 57620"/>
              <a:gd name="adj2" fmla="val 59245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TopRigh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4627FF"/>
            </a:extrusionClr>
          </a:sp3d>
        </p:spPr>
        <p:txBody>
          <a:bodyPr wrap="none" anchor="ctr">
            <a:flatTx/>
          </a:bodyPr>
          <a:lstStyle/>
          <a:p>
            <a:endParaRPr lang="it-IT"/>
          </a:p>
        </p:txBody>
      </p:sp>
      <p:sp>
        <p:nvSpPr>
          <p:cNvPr id="55303" name="AutoShape 7"/>
          <p:cNvSpPr>
            <a:spLocks noChangeArrowheads="1"/>
          </p:cNvSpPr>
          <p:nvPr/>
        </p:nvSpPr>
        <p:spPr bwMode="auto">
          <a:xfrm rot="3044897">
            <a:off x="6309519" y="3980657"/>
            <a:ext cx="515937" cy="762000"/>
          </a:xfrm>
          <a:prstGeom prst="rightArrow">
            <a:avLst>
              <a:gd name="adj1" fmla="val 57620"/>
              <a:gd name="adj2" fmla="val 59245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TopRigh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4627FF"/>
            </a:extrusionClr>
          </a:sp3d>
        </p:spPr>
        <p:txBody>
          <a:bodyPr wrap="none" anchor="ctr">
            <a:flatTx/>
          </a:bodyPr>
          <a:lstStyle/>
          <a:p>
            <a:endParaRPr lang="it-IT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1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03" grpId="0" autoUpdateAnimBg="0"/>
      <p:bldP spid="819204" grpId="0" autoUpdateAnimBg="0"/>
      <p:bldP spid="819205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8382000" cy="528638"/>
          </a:xfrm>
          <a:noFill/>
        </p:spPr>
        <p:txBody>
          <a:bodyPr/>
          <a:lstStyle/>
          <a:p>
            <a:r>
              <a:rPr lang="it-IT" smtClean="0">
                <a:solidFill>
                  <a:srgbClr val="1313FF"/>
                </a:solidFill>
              </a:rPr>
              <a:t>Contenuti della relazione</a:t>
            </a:r>
            <a:endParaRPr lang="it-IT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8600" y="838200"/>
            <a:ext cx="9829800" cy="3581400"/>
          </a:xfrm>
        </p:spPr>
        <p:txBody>
          <a:bodyPr/>
          <a:lstStyle/>
          <a:p>
            <a:pPr lvl="1" algn="just">
              <a:lnSpc>
                <a:spcPct val="110000"/>
              </a:lnSpc>
              <a:buClr>
                <a:srgbClr val="FE0000"/>
              </a:buClr>
              <a:buSzTx/>
              <a:buFont typeface="Monotype Sorts" pitchFamily="2" charset="2"/>
              <a:buChar char="ç"/>
            </a:pPr>
            <a:r>
              <a:rPr lang="it-IT" sz="3200" b="1" smtClean="0">
                <a:solidFill>
                  <a:srgbClr val="4627FF"/>
                </a:solidFill>
              </a:rPr>
              <a:t>Corporate Responsibility e “</a:t>
            </a:r>
            <a:r>
              <a:rPr lang="it-IT" sz="3200" b="1" smtClean="0">
                <a:solidFill>
                  <a:srgbClr val="EC1600"/>
                </a:solidFill>
              </a:rPr>
              <a:t>New Management</a:t>
            </a:r>
            <a:r>
              <a:rPr lang="it-IT" sz="3200" b="1" smtClean="0">
                <a:solidFill>
                  <a:srgbClr val="4627FF"/>
                </a:solidFill>
              </a:rPr>
              <a:t>”: opportunità di crescita per le risorse umane e nuove prospettive di </a:t>
            </a:r>
            <a:r>
              <a:rPr lang="it-IT" sz="3200" b="1" smtClean="0">
                <a:solidFill>
                  <a:srgbClr val="EC1600"/>
                </a:solidFill>
              </a:rPr>
              <a:t>profitto</a:t>
            </a:r>
            <a:r>
              <a:rPr lang="it-IT" sz="3200" b="1" smtClean="0">
                <a:solidFill>
                  <a:srgbClr val="4627FF"/>
                </a:solidFill>
              </a:rPr>
              <a:t> per l’azienda</a:t>
            </a:r>
          </a:p>
          <a:p>
            <a:pPr lvl="1" algn="just">
              <a:lnSpc>
                <a:spcPct val="110000"/>
              </a:lnSpc>
              <a:buClr>
                <a:srgbClr val="FE0000"/>
              </a:buClr>
              <a:buSzTx/>
              <a:buFont typeface="Monotype Sorts" pitchFamily="2" charset="2"/>
              <a:buChar char="ç"/>
            </a:pPr>
            <a:r>
              <a:rPr lang="it-IT" sz="3200" b="1" smtClean="0">
                <a:solidFill>
                  <a:srgbClr val="4627FF"/>
                </a:solidFill>
              </a:rPr>
              <a:t>ERM: come trasformare </a:t>
            </a:r>
            <a:r>
              <a:rPr lang="it-IT" sz="3200" b="1" smtClean="0">
                <a:solidFill>
                  <a:srgbClr val="EC1600"/>
                </a:solidFill>
              </a:rPr>
              <a:t>obblighi</a:t>
            </a:r>
            <a:r>
              <a:rPr lang="it-IT" sz="3200" b="1" smtClean="0">
                <a:solidFill>
                  <a:srgbClr val="4627FF"/>
                </a:solidFill>
              </a:rPr>
              <a:t> normativi e/o di natura etico-sociale in opportunità di </a:t>
            </a:r>
            <a:r>
              <a:rPr lang="it-IT" sz="3200" b="1" smtClean="0">
                <a:solidFill>
                  <a:srgbClr val="EC1600"/>
                </a:solidFill>
              </a:rPr>
              <a:t>sviluppo</a:t>
            </a:r>
          </a:p>
          <a:p>
            <a:pPr lvl="1" algn="just">
              <a:lnSpc>
                <a:spcPct val="110000"/>
              </a:lnSpc>
              <a:buClr>
                <a:srgbClr val="FE0000"/>
              </a:buClr>
              <a:buSzTx/>
              <a:buFont typeface="Monotype Sorts" pitchFamily="2" charset="2"/>
              <a:buChar char="ç"/>
            </a:pPr>
            <a:r>
              <a:rPr lang="it-IT" sz="3200" b="1" smtClean="0">
                <a:solidFill>
                  <a:srgbClr val="4627FF"/>
                </a:solidFill>
              </a:rPr>
              <a:t>Il rispetto </a:t>
            </a:r>
            <a:r>
              <a:rPr lang="it-IT" sz="3200" b="1" smtClean="0">
                <a:solidFill>
                  <a:srgbClr val="EC1600"/>
                </a:solidFill>
              </a:rPr>
              <a:t>dell’ambiente</a:t>
            </a:r>
            <a:r>
              <a:rPr lang="it-IT" sz="3200" b="1" smtClean="0">
                <a:solidFill>
                  <a:srgbClr val="4627FF"/>
                </a:solidFill>
              </a:rPr>
              <a:t> e della </a:t>
            </a:r>
            <a:r>
              <a:rPr lang="it-IT" sz="3200" b="1" smtClean="0">
                <a:solidFill>
                  <a:srgbClr val="EC1600"/>
                </a:solidFill>
              </a:rPr>
              <a:t>sensibilità</a:t>
            </a:r>
            <a:r>
              <a:rPr lang="it-IT" sz="3200" b="1" smtClean="0">
                <a:solidFill>
                  <a:srgbClr val="4627FF"/>
                </a:solidFill>
              </a:rPr>
              <a:t> del consumatore: un confronto con  le esperienze </a:t>
            </a:r>
            <a:r>
              <a:rPr lang="it-IT" sz="3200" b="1" smtClean="0">
                <a:solidFill>
                  <a:srgbClr val="EC1600"/>
                </a:solidFill>
              </a:rPr>
              <a:t>internazionali</a:t>
            </a:r>
            <a:r>
              <a:rPr lang="it-IT" sz="3200" b="1" smtClean="0">
                <a:solidFill>
                  <a:srgbClr val="4627FF"/>
                </a:solidFill>
              </a:rPr>
              <a:t>  </a:t>
            </a:r>
          </a:p>
          <a:p>
            <a:pPr lvl="1" algn="just">
              <a:lnSpc>
                <a:spcPct val="110000"/>
              </a:lnSpc>
              <a:buClr>
                <a:srgbClr val="FE0000"/>
              </a:buClr>
              <a:buSzTx/>
              <a:buFont typeface="Monotype Sorts" pitchFamily="2" charset="2"/>
              <a:buChar char="ç"/>
            </a:pPr>
            <a:r>
              <a:rPr lang="it-IT" sz="3200" b="1" smtClean="0">
                <a:solidFill>
                  <a:srgbClr val="EC1600"/>
                </a:solidFill>
              </a:rPr>
              <a:t>Effetti</a:t>
            </a:r>
            <a:r>
              <a:rPr lang="it-IT" sz="3200" b="1" smtClean="0">
                <a:solidFill>
                  <a:srgbClr val="4627FF"/>
                </a:solidFill>
              </a:rPr>
              <a:t> della gestione etica nei diversi ambiti aziendali:   finanziaria, commerciale, manageriale</a:t>
            </a:r>
            <a:endParaRPr lang="it-IT" sz="2800" smtClean="0">
              <a:solidFill>
                <a:srgbClr val="1313FF"/>
              </a:solidFill>
            </a:endParaRPr>
          </a:p>
        </p:txBody>
      </p:sp>
      <p:sp>
        <p:nvSpPr>
          <p:cNvPr id="798724" name="AutoShape 4"/>
          <p:cNvSpPr>
            <a:spLocks noChangeArrowheads="1"/>
          </p:cNvSpPr>
          <p:nvPr/>
        </p:nvSpPr>
        <p:spPr bwMode="auto">
          <a:xfrm>
            <a:off x="228600" y="3962400"/>
            <a:ext cx="9448800" cy="1752600"/>
          </a:xfrm>
          <a:prstGeom prst="foldedCorner">
            <a:avLst>
              <a:gd name="adj" fmla="val 12500"/>
            </a:avLst>
          </a:prstGeom>
          <a:noFill/>
          <a:ln w="57150">
            <a:solidFill>
              <a:srgbClr val="FE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0488" tIns="44450" rIns="90488" bIns="44450" anchor="ctr">
            <a:spAutoFit/>
          </a:bodyPr>
          <a:lstStyle/>
          <a:p>
            <a:pPr>
              <a:defRPr/>
            </a:pPr>
            <a:endParaRPr lang="it-IT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568325"/>
          </a:xfrm>
          <a:noFill/>
        </p:spPr>
        <p:txBody>
          <a:bodyPr/>
          <a:lstStyle/>
          <a:p>
            <a:r>
              <a:rPr lang="it-IT" sz="3700" smtClean="0">
                <a:solidFill>
                  <a:srgbClr val="1313FF"/>
                </a:solidFill>
              </a:rPr>
              <a:t>Richieste del mercato</a:t>
            </a:r>
            <a:endParaRPr lang="it-IT" sz="2100" smtClean="0"/>
          </a:p>
        </p:txBody>
      </p:sp>
      <p:sp>
        <p:nvSpPr>
          <p:cNvPr id="164920" name="Text Box 56"/>
          <p:cNvSpPr txBox="1">
            <a:spLocks noChangeArrowheads="1"/>
          </p:cNvSpPr>
          <p:nvPr/>
        </p:nvSpPr>
        <p:spPr bwMode="auto">
          <a:xfrm>
            <a:off x="1108075" y="1676400"/>
            <a:ext cx="5429250" cy="4054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Monotype Sorts" pitchFamily="2" charset="2"/>
              <a:buChar char="4"/>
              <a:tabLst>
                <a:tab pos="476250" algn="l"/>
                <a:tab pos="571500" algn="l"/>
              </a:tabLst>
            </a:pPr>
            <a:r>
              <a:rPr lang="it-IT" sz="4000" b="0" i="1">
                <a:solidFill>
                  <a:srgbClr val="009900"/>
                </a:solidFill>
                <a:latin typeface="NewBaskerville" charset="0"/>
              </a:rPr>
              <a:t> </a:t>
            </a:r>
            <a:r>
              <a:rPr lang="it-IT" sz="4000" i="1">
                <a:solidFill>
                  <a:srgbClr val="009900"/>
                </a:solidFill>
                <a:latin typeface="NewBaskerville" charset="0"/>
              </a:rPr>
              <a:t>Quantità</a:t>
            </a:r>
            <a:r>
              <a:rPr lang="it-IT" sz="4000" b="0" i="1">
                <a:solidFill>
                  <a:srgbClr val="CC3300"/>
                </a:solidFill>
                <a:latin typeface="NewBaskerville" charset="0"/>
              </a:rPr>
              <a:t> </a:t>
            </a:r>
            <a:r>
              <a:rPr lang="it-IT" sz="3200" b="0" i="1">
                <a:solidFill>
                  <a:schemeClr val="bg2"/>
                </a:solidFill>
                <a:latin typeface="NewBaskerville" charset="0"/>
              </a:rPr>
              <a:t>[anni ‘60]</a:t>
            </a:r>
            <a:endParaRPr lang="it-IT" sz="4000" b="0" i="1">
              <a:solidFill>
                <a:srgbClr val="CC3300"/>
              </a:solidFill>
              <a:latin typeface="NewBaskerville" charset="0"/>
            </a:endParaRPr>
          </a:p>
          <a:p>
            <a:pPr>
              <a:spcBef>
                <a:spcPct val="50000"/>
              </a:spcBef>
              <a:buFont typeface="Monotype Sorts" pitchFamily="2" charset="2"/>
              <a:buChar char="4"/>
              <a:tabLst>
                <a:tab pos="476250" algn="l"/>
                <a:tab pos="571500" algn="l"/>
              </a:tabLst>
            </a:pPr>
            <a:r>
              <a:rPr lang="it-IT" sz="4000" b="0" i="1">
                <a:solidFill>
                  <a:srgbClr val="4627FF"/>
                </a:solidFill>
                <a:latin typeface="NewBaskerville" charset="0"/>
              </a:rPr>
              <a:t> </a:t>
            </a:r>
            <a:r>
              <a:rPr lang="it-IT" sz="4000" i="1">
                <a:solidFill>
                  <a:srgbClr val="4627FF"/>
                </a:solidFill>
                <a:latin typeface="NewBaskerville" charset="0"/>
              </a:rPr>
              <a:t>Qualità</a:t>
            </a:r>
            <a:r>
              <a:rPr lang="it-IT" sz="4000" b="0" i="1">
                <a:solidFill>
                  <a:srgbClr val="CC3300"/>
                </a:solidFill>
                <a:latin typeface="NewBaskerville" charset="0"/>
              </a:rPr>
              <a:t> </a:t>
            </a:r>
            <a:r>
              <a:rPr lang="it-IT" sz="3200" b="0" i="1">
                <a:solidFill>
                  <a:schemeClr val="bg2"/>
                </a:solidFill>
                <a:latin typeface="NewBaskerville" charset="0"/>
              </a:rPr>
              <a:t>[anni ‘70]</a:t>
            </a:r>
            <a:endParaRPr lang="it-IT" sz="4000" b="0" i="1">
              <a:solidFill>
                <a:srgbClr val="CC3300"/>
              </a:solidFill>
              <a:latin typeface="NewBaskerville" charset="0"/>
            </a:endParaRPr>
          </a:p>
          <a:p>
            <a:pPr>
              <a:spcBef>
                <a:spcPct val="50000"/>
              </a:spcBef>
              <a:buClr>
                <a:schemeClr val="tx2"/>
              </a:buClr>
              <a:buFont typeface="Monotype Sorts" pitchFamily="2" charset="2"/>
              <a:buChar char="4"/>
              <a:tabLst>
                <a:tab pos="476250" algn="l"/>
                <a:tab pos="571500" algn="l"/>
              </a:tabLst>
            </a:pPr>
            <a:r>
              <a:rPr lang="it-IT" sz="4000" b="0" i="1">
                <a:solidFill>
                  <a:schemeClr val="hlink"/>
                </a:solidFill>
                <a:latin typeface="NewBaskerville" charset="0"/>
              </a:rPr>
              <a:t>  </a:t>
            </a:r>
            <a:r>
              <a:rPr lang="it-IT" sz="4000" i="1">
                <a:solidFill>
                  <a:schemeClr val="hlink"/>
                </a:solidFill>
                <a:latin typeface="NewBaskerville" charset="0"/>
              </a:rPr>
              <a:t>Ambiente</a:t>
            </a:r>
            <a:r>
              <a:rPr lang="it-IT" sz="4000" b="0" i="1">
                <a:solidFill>
                  <a:srgbClr val="FFFF00"/>
                </a:solidFill>
                <a:latin typeface="NewBaskerville" charset="0"/>
              </a:rPr>
              <a:t> </a:t>
            </a:r>
            <a:r>
              <a:rPr lang="it-IT" sz="3200" b="0" i="1">
                <a:solidFill>
                  <a:schemeClr val="bg2"/>
                </a:solidFill>
                <a:latin typeface="NewBaskerville" charset="0"/>
              </a:rPr>
              <a:t>[anni ‘80]</a:t>
            </a:r>
            <a:endParaRPr lang="it-IT" sz="4000" b="0" i="1">
              <a:solidFill>
                <a:srgbClr val="CC3300"/>
              </a:solidFill>
              <a:latin typeface="NewBaskerville" charset="0"/>
            </a:endParaRPr>
          </a:p>
          <a:p>
            <a:pPr>
              <a:spcBef>
                <a:spcPct val="50000"/>
              </a:spcBef>
              <a:buClr>
                <a:srgbClr val="E5405D"/>
              </a:buClr>
              <a:buFont typeface="Monotype Sorts" pitchFamily="2" charset="2"/>
              <a:buChar char="4"/>
              <a:tabLst>
                <a:tab pos="476250" algn="l"/>
                <a:tab pos="571500" algn="l"/>
              </a:tabLst>
            </a:pPr>
            <a:r>
              <a:rPr lang="it-IT" sz="4000" i="1">
                <a:solidFill>
                  <a:schemeClr val="bg1"/>
                </a:solidFill>
                <a:latin typeface="NewBaskerville" charset="0"/>
              </a:rPr>
              <a:t>  </a:t>
            </a:r>
            <a:r>
              <a:rPr lang="it-IT" sz="4000" i="1">
                <a:solidFill>
                  <a:srgbClr val="E5405D"/>
                </a:solidFill>
                <a:latin typeface="NewBaskerville" charset="0"/>
              </a:rPr>
              <a:t>Responsabilità 		  Sociale</a:t>
            </a:r>
            <a:r>
              <a:rPr lang="it-IT" sz="4000" b="0" i="1">
                <a:solidFill>
                  <a:schemeClr val="bg1"/>
                </a:solidFill>
                <a:latin typeface="NewBaskerville" charset="0"/>
              </a:rPr>
              <a:t> </a:t>
            </a:r>
            <a:r>
              <a:rPr lang="it-IT" sz="3200" b="0" i="1">
                <a:solidFill>
                  <a:schemeClr val="bg2"/>
                </a:solidFill>
                <a:latin typeface="NewBaskerville" charset="0"/>
              </a:rPr>
              <a:t>[anni ‘90]</a:t>
            </a:r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6061075" y="3733800"/>
            <a:ext cx="2347913" cy="1905000"/>
            <a:chOff x="4248" y="2124"/>
            <a:chExt cx="1479" cy="1200"/>
          </a:xfrm>
        </p:grpSpPr>
        <p:sp>
          <p:nvSpPr>
            <p:cNvPr id="164922" name="Text Box 58"/>
            <p:cNvSpPr txBox="1">
              <a:spLocks noChangeArrowheads="1"/>
            </p:cNvSpPr>
            <p:nvPr/>
          </p:nvSpPr>
          <p:spPr bwMode="auto">
            <a:xfrm>
              <a:off x="4586" y="2460"/>
              <a:ext cx="1141" cy="36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200">
                  <a:solidFill>
                    <a:srgbClr val="EC1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NewBaskerville" charset="0"/>
                </a:rPr>
                <a:t>VALORI</a:t>
              </a:r>
              <a:endParaRPr lang="it-IT" sz="3200" b="0">
                <a:solidFill>
                  <a:schemeClr val="hlink"/>
                </a:solidFill>
                <a:latin typeface="NewBaskerville" charset="0"/>
              </a:endParaRPr>
            </a:p>
          </p:txBody>
        </p:sp>
        <p:sp>
          <p:nvSpPr>
            <p:cNvPr id="13324" name="AutoShape 59"/>
            <p:cNvSpPr>
              <a:spLocks/>
            </p:cNvSpPr>
            <p:nvPr/>
          </p:nvSpPr>
          <p:spPr bwMode="auto">
            <a:xfrm>
              <a:off x="4248" y="2124"/>
              <a:ext cx="252" cy="1200"/>
            </a:xfrm>
            <a:prstGeom prst="rightBrace">
              <a:avLst>
                <a:gd name="adj1" fmla="val 39683"/>
                <a:gd name="adj2" fmla="val 50000"/>
              </a:avLst>
            </a:prstGeom>
            <a:noFill/>
            <a:ln w="12700" cap="sq">
              <a:solidFill>
                <a:srgbClr val="FF3300"/>
              </a:solidFill>
              <a:round/>
              <a:headEnd type="none" w="sm" len="sm"/>
              <a:tailEnd type="none" w="sm" len="sm"/>
            </a:ln>
            <a:scene3d>
              <a:camera prst="legacyPerspectiveTopRight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3300"/>
              </a:extrusionClr>
            </a:sp3d>
          </p:spPr>
          <p:txBody>
            <a:bodyPr wrap="none" anchor="ctr">
              <a:flatTx/>
            </a:bodyPr>
            <a:lstStyle/>
            <a:p>
              <a:endParaRPr lang="it-IT"/>
            </a:p>
          </p:txBody>
        </p: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5984875" y="2667000"/>
            <a:ext cx="2854325" cy="579438"/>
            <a:chOff x="3768" y="1410"/>
            <a:chExt cx="1798" cy="365"/>
          </a:xfrm>
        </p:grpSpPr>
        <p:sp>
          <p:nvSpPr>
            <p:cNvPr id="164925" name="Text Box 61"/>
            <p:cNvSpPr txBox="1">
              <a:spLocks noChangeArrowheads="1"/>
            </p:cNvSpPr>
            <p:nvPr/>
          </p:nvSpPr>
          <p:spPr bwMode="auto">
            <a:xfrm>
              <a:off x="4034" y="1410"/>
              <a:ext cx="1532" cy="36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200">
                  <a:solidFill>
                    <a:srgbClr val="00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NewBaskerville" charset="0"/>
                </a:rPr>
                <a:t> </a:t>
              </a:r>
              <a:r>
                <a:rPr lang="it-IT" sz="3200">
                  <a:solidFill>
                    <a:srgbClr val="4627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NewBaskerville" charset="0"/>
                </a:rPr>
                <a:t>FUNZIONE</a:t>
              </a:r>
              <a:endParaRPr lang="it-IT" sz="3200" b="0">
                <a:latin typeface="NewBaskerville" charset="0"/>
              </a:endParaRPr>
            </a:p>
          </p:txBody>
        </p:sp>
        <p:sp>
          <p:nvSpPr>
            <p:cNvPr id="13322" name="AutoShape 62"/>
            <p:cNvSpPr>
              <a:spLocks noChangeArrowheads="1"/>
            </p:cNvSpPr>
            <p:nvPr/>
          </p:nvSpPr>
          <p:spPr bwMode="auto">
            <a:xfrm>
              <a:off x="3768" y="1500"/>
              <a:ext cx="252" cy="264"/>
            </a:xfrm>
            <a:prstGeom prst="leftArrow">
              <a:avLst>
                <a:gd name="adj1" fmla="val 50000"/>
                <a:gd name="adj2" fmla="val 25000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endParaRPr lang="it-IT"/>
            </a:p>
          </p:txBody>
        </p:sp>
      </p:grpSp>
      <p:grpSp>
        <p:nvGrpSpPr>
          <p:cNvPr id="4" name="Group 69"/>
          <p:cNvGrpSpPr>
            <a:grpSpLocks/>
          </p:cNvGrpSpPr>
          <p:nvPr/>
        </p:nvGrpSpPr>
        <p:grpSpPr bwMode="auto">
          <a:xfrm>
            <a:off x="5984875" y="1905000"/>
            <a:ext cx="2830513" cy="579438"/>
            <a:chOff x="3768" y="1410"/>
            <a:chExt cx="1783" cy="365"/>
          </a:xfrm>
        </p:grpSpPr>
        <p:sp>
          <p:nvSpPr>
            <p:cNvPr id="164934" name="Text Box 70"/>
            <p:cNvSpPr txBox="1">
              <a:spLocks noChangeArrowheads="1"/>
            </p:cNvSpPr>
            <p:nvPr/>
          </p:nvSpPr>
          <p:spPr bwMode="auto">
            <a:xfrm>
              <a:off x="4034" y="1410"/>
              <a:ext cx="1517" cy="36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200">
                  <a:solidFill>
                    <a:srgbClr val="4627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NewBaskerville" charset="0"/>
                </a:rPr>
                <a:t> </a:t>
              </a:r>
              <a:r>
                <a:rPr lang="it-IT" sz="3200">
                  <a:solidFill>
                    <a:srgbClr val="0099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NewBaskerville" charset="0"/>
                </a:rPr>
                <a:t>CONSUMO</a:t>
              </a:r>
              <a:endParaRPr lang="it-IT" sz="3200" b="0">
                <a:solidFill>
                  <a:srgbClr val="4627FF"/>
                </a:solidFill>
                <a:latin typeface="NewBaskerville" charset="0"/>
              </a:endParaRPr>
            </a:p>
          </p:txBody>
        </p:sp>
        <p:sp>
          <p:nvSpPr>
            <p:cNvPr id="13320" name="AutoShape 71"/>
            <p:cNvSpPr>
              <a:spLocks noChangeArrowheads="1"/>
            </p:cNvSpPr>
            <p:nvPr/>
          </p:nvSpPr>
          <p:spPr bwMode="auto">
            <a:xfrm>
              <a:off x="3768" y="1500"/>
              <a:ext cx="252" cy="264"/>
            </a:xfrm>
            <a:prstGeom prst="leftArrow">
              <a:avLst>
                <a:gd name="adj1" fmla="val 50000"/>
                <a:gd name="adj2" fmla="val 25000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4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9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49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49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920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4627FF"/>
                </a:solidFill>
              </a:rPr>
              <a:t>Evoluzione della cultura manageriale</a:t>
            </a:r>
          </a:p>
        </p:txBody>
      </p:sp>
      <p:sp>
        <p:nvSpPr>
          <p:cNvPr id="862211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8763000" cy="4968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4627FF"/>
              </a:buClr>
              <a:buFont typeface="Monotype Sorts" pitchFamily="2" charset="2"/>
              <a:buChar char="4"/>
              <a:tabLst>
                <a:tab pos="476250" algn="l"/>
                <a:tab pos="571500" algn="l"/>
              </a:tabLst>
            </a:pPr>
            <a:r>
              <a:rPr lang="it-IT" sz="4000" b="0" i="1">
                <a:solidFill>
                  <a:srgbClr val="4627FF"/>
                </a:solidFill>
                <a:latin typeface="NewBaskerville" charset="0"/>
              </a:rPr>
              <a:t> </a:t>
            </a:r>
            <a:r>
              <a:rPr lang="it-IT" sz="4000" i="1">
                <a:solidFill>
                  <a:srgbClr val="4627FF"/>
                </a:solidFill>
                <a:latin typeface="NewBaskerville" charset="0"/>
              </a:rPr>
              <a:t>Pragmatismo</a:t>
            </a:r>
            <a:r>
              <a:rPr lang="it-IT" sz="4000" b="0" i="1">
                <a:solidFill>
                  <a:srgbClr val="4627FF"/>
                </a:solidFill>
                <a:latin typeface="NewBaskerville" charset="0"/>
              </a:rPr>
              <a:t> 				</a:t>
            </a:r>
            <a:r>
              <a:rPr lang="it-IT" sz="3200" b="0" i="1">
                <a:solidFill>
                  <a:srgbClr val="4627FF"/>
                </a:solidFill>
                <a:latin typeface="NewBaskerville" charset="0"/>
              </a:rPr>
              <a:t>[inizio ‘900]</a:t>
            </a:r>
            <a:endParaRPr lang="it-IT" sz="4000" b="0" i="1">
              <a:solidFill>
                <a:srgbClr val="4627FF"/>
              </a:solidFill>
              <a:latin typeface="NewBaskerville" charset="0"/>
            </a:endParaRPr>
          </a:p>
          <a:p>
            <a:pPr>
              <a:spcBef>
                <a:spcPct val="50000"/>
              </a:spcBef>
              <a:buClr>
                <a:srgbClr val="4627FF"/>
              </a:buClr>
              <a:buFont typeface="Monotype Sorts" pitchFamily="2" charset="2"/>
              <a:buChar char="4"/>
              <a:tabLst>
                <a:tab pos="476250" algn="l"/>
                <a:tab pos="571500" algn="l"/>
              </a:tabLst>
            </a:pPr>
            <a:r>
              <a:rPr lang="it-IT" sz="4000" i="1">
                <a:solidFill>
                  <a:srgbClr val="4627FF"/>
                </a:solidFill>
                <a:latin typeface="NewBaskerville" charset="0"/>
              </a:rPr>
              <a:t> Controllo qualità</a:t>
            </a:r>
            <a:r>
              <a:rPr lang="it-IT" sz="4000" b="0" i="1">
                <a:solidFill>
                  <a:srgbClr val="4627FF"/>
                </a:solidFill>
                <a:latin typeface="NewBaskerville" charset="0"/>
              </a:rPr>
              <a:t> 			</a:t>
            </a:r>
            <a:r>
              <a:rPr lang="it-IT" sz="3200" b="0" i="1">
                <a:solidFill>
                  <a:srgbClr val="4627FF"/>
                </a:solidFill>
                <a:latin typeface="NewBaskerville" charset="0"/>
              </a:rPr>
              <a:t>[anni ‘40]</a:t>
            </a:r>
            <a:endParaRPr lang="it-IT" sz="4000" b="0" i="1">
              <a:solidFill>
                <a:srgbClr val="4627FF"/>
              </a:solidFill>
              <a:latin typeface="NewBaskerville" charset="0"/>
            </a:endParaRPr>
          </a:p>
          <a:p>
            <a:pPr>
              <a:spcBef>
                <a:spcPct val="50000"/>
              </a:spcBef>
              <a:buClr>
                <a:srgbClr val="4627FF"/>
              </a:buClr>
              <a:buFont typeface="Monotype Sorts" pitchFamily="2" charset="2"/>
              <a:buChar char="4"/>
              <a:tabLst>
                <a:tab pos="476250" algn="l"/>
                <a:tab pos="571500" algn="l"/>
              </a:tabLst>
            </a:pPr>
            <a:r>
              <a:rPr lang="it-IT" sz="4000" b="0" i="1">
                <a:solidFill>
                  <a:srgbClr val="4627FF"/>
                </a:solidFill>
                <a:latin typeface="NewBaskerville" charset="0"/>
              </a:rPr>
              <a:t> </a:t>
            </a:r>
            <a:r>
              <a:rPr lang="it-IT" sz="4000" i="1">
                <a:solidFill>
                  <a:srgbClr val="4627FF"/>
                </a:solidFill>
                <a:latin typeface="NewBaskerville" charset="0"/>
              </a:rPr>
              <a:t>Assicurazione qualità</a:t>
            </a:r>
            <a:r>
              <a:rPr lang="it-IT" sz="4000" b="0" i="1">
                <a:solidFill>
                  <a:srgbClr val="4627FF"/>
                </a:solidFill>
                <a:latin typeface="NewBaskerville" charset="0"/>
              </a:rPr>
              <a:t> 					(Giappone) 				</a:t>
            </a:r>
            <a:r>
              <a:rPr lang="it-IT" sz="3200" b="0" i="1">
                <a:solidFill>
                  <a:srgbClr val="4627FF"/>
                </a:solidFill>
                <a:latin typeface="NewBaskerville" charset="0"/>
              </a:rPr>
              <a:t>[anni ‘60]</a:t>
            </a:r>
            <a:r>
              <a:rPr lang="it-IT" sz="4000" b="0" i="1">
                <a:solidFill>
                  <a:srgbClr val="4627FF"/>
                </a:solidFill>
                <a:latin typeface="NewBaskerville" charset="0"/>
              </a:rPr>
              <a:t> </a:t>
            </a:r>
          </a:p>
          <a:p>
            <a:pPr>
              <a:spcBef>
                <a:spcPct val="50000"/>
              </a:spcBef>
              <a:buClr>
                <a:srgbClr val="4627FF"/>
              </a:buClr>
              <a:buFont typeface="Monotype Sorts" pitchFamily="2" charset="2"/>
              <a:buChar char="4"/>
              <a:tabLst>
                <a:tab pos="476250" algn="l"/>
                <a:tab pos="571500" algn="l"/>
              </a:tabLst>
            </a:pPr>
            <a:r>
              <a:rPr lang="it-IT" sz="4000" i="1">
                <a:solidFill>
                  <a:srgbClr val="4627FF"/>
                </a:solidFill>
                <a:latin typeface="NewBaskerville" charset="0"/>
              </a:rPr>
              <a:t>Pianificazione strategica </a:t>
            </a:r>
            <a:r>
              <a:rPr lang="it-IT" sz="4000" b="0" i="1">
                <a:solidFill>
                  <a:srgbClr val="4627FF"/>
                </a:solidFill>
                <a:latin typeface="NewBaskerville" charset="0"/>
              </a:rPr>
              <a:t> 	</a:t>
            </a:r>
            <a:r>
              <a:rPr lang="it-IT" sz="3200" b="0" i="1">
                <a:solidFill>
                  <a:srgbClr val="4627FF"/>
                </a:solidFill>
                <a:latin typeface="NewBaskerville" charset="0"/>
              </a:rPr>
              <a:t>[anni ‘70]</a:t>
            </a:r>
            <a:endParaRPr lang="it-IT" sz="4000" b="0" i="1">
              <a:solidFill>
                <a:srgbClr val="4627FF"/>
              </a:solidFill>
              <a:latin typeface="NewBaskerville" charset="0"/>
            </a:endParaRPr>
          </a:p>
          <a:p>
            <a:pPr>
              <a:spcBef>
                <a:spcPct val="50000"/>
              </a:spcBef>
              <a:buClr>
                <a:srgbClr val="4627FF"/>
              </a:buClr>
              <a:buFont typeface="Monotype Sorts" pitchFamily="2" charset="2"/>
              <a:buChar char="4"/>
              <a:tabLst>
                <a:tab pos="476250" algn="l"/>
                <a:tab pos="571500" algn="l"/>
              </a:tabLst>
            </a:pPr>
            <a:r>
              <a:rPr lang="it-IT" sz="4000" i="1">
                <a:solidFill>
                  <a:srgbClr val="4627FF"/>
                </a:solidFill>
                <a:latin typeface="NewBaskerville" charset="0"/>
              </a:rPr>
              <a:t> Business </a:t>
            </a:r>
            <a:r>
              <a:rPr lang="en-GB" sz="4000" i="1">
                <a:solidFill>
                  <a:srgbClr val="4627FF"/>
                </a:solidFill>
                <a:latin typeface="NewBaskerville" charset="0"/>
              </a:rPr>
              <a:t>ethics</a:t>
            </a:r>
            <a:r>
              <a:rPr lang="it-IT" sz="4000" b="0" i="1">
                <a:solidFill>
                  <a:schemeClr val="bg1"/>
                </a:solidFill>
                <a:latin typeface="NewBaskerville" charset="0"/>
              </a:rPr>
              <a:t> 			</a:t>
            </a:r>
            <a:r>
              <a:rPr lang="it-IT" sz="3200" b="0" i="1">
                <a:solidFill>
                  <a:schemeClr val="bg2"/>
                </a:solidFill>
                <a:latin typeface="NewBaskerville" charset="0"/>
              </a:rPr>
              <a:t>[anni ‘80]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2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62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6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6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6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2211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4627FF"/>
                </a:solidFill>
              </a:rPr>
              <a:t>Casi aziendali</a:t>
            </a:r>
            <a:endParaRPr lang="it-IT" sz="2100" smtClean="0"/>
          </a:p>
        </p:txBody>
      </p:sp>
      <p:sp>
        <p:nvSpPr>
          <p:cNvPr id="861187" name="Text Box 3"/>
          <p:cNvSpPr txBox="1">
            <a:spLocks noChangeArrowheads="1"/>
          </p:cNvSpPr>
          <p:nvPr/>
        </p:nvSpPr>
        <p:spPr bwMode="auto">
          <a:xfrm>
            <a:off x="609600" y="1600200"/>
            <a:ext cx="8054975" cy="4803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76250" indent="-476250">
              <a:spcBef>
                <a:spcPct val="50000"/>
              </a:spcBef>
              <a:buFont typeface="Monotype Sorts" pitchFamily="2" charset="2"/>
              <a:buChar char="4"/>
              <a:tabLst>
                <a:tab pos="1816100" algn="l"/>
              </a:tabLst>
              <a:defRPr/>
            </a:pPr>
            <a:r>
              <a:rPr lang="it-IT" sz="2800" b="0" i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Propter &amp; Gamble</a:t>
            </a:r>
          </a:p>
          <a:p>
            <a:pPr marL="666750" lvl="1" indent="3175">
              <a:lnSpc>
                <a:spcPct val="110000"/>
              </a:lnSpc>
              <a:spcBef>
                <a:spcPct val="50000"/>
              </a:spcBef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prima classificata Dow Jones </a:t>
            </a:r>
            <a:r>
              <a:rPr lang="en-GB" b="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Sustainability</a:t>
            </a:r>
            <a:endParaRPr lang="it-IT" b="0" i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666750" lvl="1" indent="3175">
              <a:lnSpc>
                <a:spcPct val="110000"/>
              </a:lnSpc>
              <a:spcBef>
                <a:spcPct val="50000"/>
              </a:spcBef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accordi UNICEF per bevande nutrienti (cecità, intelligenza)</a:t>
            </a:r>
          </a:p>
          <a:p>
            <a:pPr marL="476250" indent="-476250">
              <a:lnSpc>
                <a:spcPct val="110000"/>
              </a:lnSpc>
              <a:spcBef>
                <a:spcPct val="50000"/>
              </a:spcBef>
              <a:buFont typeface="Monotype Sorts" pitchFamily="2" charset="2"/>
              <a:buChar char="4"/>
              <a:tabLst>
                <a:tab pos="1816100" algn="l"/>
              </a:tabLst>
              <a:defRPr/>
            </a:pPr>
            <a:r>
              <a:rPr lang="it-IT" sz="2400" b="0" i="1" u="sng">
                <a:solidFill>
                  <a:srgbClr val="0024B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ST Microelectronics</a:t>
            </a:r>
            <a:endParaRPr lang="it-IT" sz="3600" b="0" i="1">
              <a:solidFill>
                <a:srgbClr val="0024B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666750" lvl="1" indent="3175"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rgbClr val="0024B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qualità: European Quality Award ‘97</a:t>
            </a:r>
          </a:p>
          <a:p>
            <a:pPr marL="666750" lvl="1" indent="3175"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rgbClr val="0024B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ambiente: 34 Premi, impatto ambientale zero (forestazione)</a:t>
            </a:r>
            <a:endParaRPr lang="it-IT" sz="2000" b="0" i="1">
              <a:solidFill>
                <a:srgbClr val="0024B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476250" indent="-476250">
              <a:lnSpc>
                <a:spcPct val="110000"/>
              </a:lnSpc>
              <a:spcBef>
                <a:spcPct val="50000"/>
              </a:spcBef>
              <a:buFont typeface="Monotype Sorts" pitchFamily="2" charset="2"/>
              <a:buChar char="4"/>
              <a:tabLst>
                <a:tab pos="1816100" algn="l"/>
              </a:tabLst>
              <a:defRPr/>
            </a:pPr>
            <a:r>
              <a:rPr lang="it-IT" sz="2800" b="0" i="1" u="sng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IBM </a:t>
            </a:r>
            <a:endParaRPr lang="it-IT" sz="3600" b="0" i="1">
              <a:solidFill>
                <a:srgbClr val="9966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666750" lvl="1" indent="3175">
              <a:lnSpc>
                <a:spcPct val="110000"/>
              </a:lnSpc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qualità</a:t>
            </a:r>
          </a:p>
          <a:p>
            <a:pPr marL="666750" lvl="1" indent="3175">
              <a:lnSpc>
                <a:spcPct val="110000"/>
              </a:lnSpc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programma di rispetto ambientale: riciclaggio rifiuti</a:t>
            </a:r>
          </a:p>
          <a:p>
            <a:pPr marL="476250" indent="-476250">
              <a:lnSpc>
                <a:spcPct val="160000"/>
              </a:lnSpc>
              <a:buFont typeface="Monotype Sorts" pitchFamily="2" charset="2"/>
              <a:buChar char="4"/>
              <a:tabLst>
                <a:tab pos="1816100" algn="l"/>
              </a:tabLst>
              <a:defRPr/>
            </a:pPr>
            <a:r>
              <a:rPr lang="it-IT" sz="2800" b="0" i="1" u="sng">
                <a:solidFill>
                  <a:srgbClr val="00009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Fondazione Cassa di Risparmio di Roma</a:t>
            </a:r>
          </a:p>
          <a:p>
            <a:pPr marL="666750" lvl="1" indent="3175">
              <a:lnSpc>
                <a:spcPct val="110000"/>
              </a:lnSpc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 u="sng">
                <a:solidFill>
                  <a:srgbClr val="00009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Cosis, Merchant Bank etica</a:t>
            </a:r>
            <a:endParaRPr lang="it-IT" sz="2800" b="0" i="1" u="sng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6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6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6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6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6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6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61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6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61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61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1187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Casi aziendali</a:t>
            </a:r>
            <a:endParaRPr lang="it-IT" sz="2900" smtClean="0"/>
          </a:p>
        </p:txBody>
      </p:sp>
      <p:sp>
        <p:nvSpPr>
          <p:cNvPr id="732163" name="Text Box 3"/>
          <p:cNvSpPr txBox="1">
            <a:spLocks noChangeArrowheads="1"/>
          </p:cNvSpPr>
          <p:nvPr/>
        </p:nvSpPr>
        <p:spPr bwMode="auto">
          <a:xfrm>
            <a:off x="304800" y="1600200"/>
            <a:ext cx="8874125" cy="46196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76250" indent="-476250">
              <a:spcBef>
                <a:spcPct val="50000"/>
              </a:spcBef>
              <a:buFont typeface="Monotype Sorts" pitchFamily="2" charset="2"/>
              <a:buChar char="4"/>
              <a:tabLst>
                <a:tab pos="1816100" algn="l"/>
              </a:tabLst>
              <a:defRPr/>
            </a:pPr>
            <a:r>
              <a:rPr lang="it-IT" sz="2800" b="0" i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Ford</a:t>
            </a:r>
          </a:p>
          <a:p>
            <a:pPr marL="666750" lvl="1" indent="3175">
              <a:lnSpc>
                <a:spcPct val="30000"/>
              </a:lnSpc>
              <a:spcBef>
                <a:spcPct val="50000"/>
              </a:spcBef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recupero aree dismesse di Detroit </a:t>
            </a:r>
            <a:endParaRPr lang="it-IT" sz="2800" b="0" i="1" u="sng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476250" indent="-476250">
              <a:lnSpc>
                <a:spcPct val="80000"/>
              </a:lnSpc>
              <a:spcBef>
                <a:spcPct val="50000"/>
              </a:spcBef>
              <a:buFont typeface="Monotype Sorts" pitchFamily="2" charset="2"/>
              <a:buChar char="4"/>
              <a:tabLst>
                <a:tab pos="1816100" algn="l"/>
              </a:tabLst>
              <a:defRPr/>
            </a:pPr>
            <a:r>
              <a:rPr lang="it-IT" sz="2800" b="0" i="1" u="sng">
                <a:solidFill>
                  <a:srgbClr val="0024B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Aenor </a:t>
            </a:r>
            <a:r>
              <a:rPr lang="it-IT" sz="2400" b="0" i="1" u="sng">
                <a:solidFill>
                  <a:srgbClr val="0024B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(Assicurazioni - Spagna)</a:t>
            </a:r>
            <a:endParaRPr lang="it-IT" sz="3600" b="0" i="1">
              <a:solidFill>
                <a:srgbClr val="0024B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666750" lvl="1" indent="3175"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rgbClr val="0024B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vacanze premio “sociali” (106 dipendenti scuola di Massai Mara, Kenia)</a:t>
            </a:r>
          </a:p>
          <a:p>
            <a:pPr marL="666750" lvl="1" indent="3175">
              <a:lnSpc>
                <a:spcPct val="40000"/>
              </a:lnSpc>
              <a:spcBef>
                <a:spcPct val="50000"/>
              </a:spcBef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rgbClr val="0024B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conto corrente volontario di sostegno alla scuola</a:t>
            </a:r>
            <a:endParaRPr lang="it-IT" sz="2000" b="0" i="1">
              <a:solidFill>
                <a:srgbClr val="0024B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476250" indent="-476250">
              <a:lnSpc>
                <a:spcPct val="90000"/>
              </a:lnSpc>
              <a:spcBef>
                <a:spcPct val="50000"/>
              </a:spcBef>
              <a:buFont typeface="Monotype Sorts" pitchFamily="2" charset="2"/>
              <a:buChar char="4"/>
              <a:tabLst>
                <a:tab pos="1816100" algn="l"/>
              </a:tabLst>
              <a:defRPr/>
            </a:pPr>
            <a:r>
              <a:rPr lang="it-IT" sz="2800" b="0" i="1" u="sng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Shell</a:t>
            </a:r>
            <a:endParaRPr lang="it-IT" sz="3600" b="0" i="1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666750" lvl="1" indent="3175"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programma “zero incidenti”</a:t>
            </a:r>
          </a:p>
          <a:p>
            <a:pPr marL="666750" lvl="1" indent="3175"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valutazione impatto ambientale dei nuovi progetti</a:t>
            </a:r>
            <a:endParaRPr lang="it-IT" b="0" i="1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476250" indent="-476250">
              <a:lnSpc>
                <a:spcPct val="80000"/>
              </a:lnSpc>
              <a:spcBef>
                <a:spcPct val="50000"/>
              </a:spcBef>
              <a:buFont typeface="Monotype Sorts" pitchFamily="2" charset="2"/>
              <a:buChar char="4"/>
              <a:tabLst>
                <a:tab pos="1816100" algn="l"/>
              </a:tabLst>
              <a:defRPr/>
            </a:pPr>
            <a:r>
              <a:rPr lang="it-IT" sz="2800" b="0" i="1" u="sng">
                <a:solidFill>
                  <a:srgbClr val="FE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Mercedes</a:t>
            </a:r>
            <a:endParaRPr lang="it-IT" sz="3600" b="0" i="1">
              <a:solidFill>
                <a:srgbClr val="FE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666750" lvl="1" indent="3175"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rgbClr val="FE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educazione stradale dei bambini: progetto MOBILE</a:t>
            </a:r>
            <a:r>
              <a:rPr lang="it-IT" b="0">
                <a:solidFill>
                  <a:srgbClr val="FE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KIDS</a:t>
            </a:r>
            <a:r>
              <a:rPr lang="it-IT" b="0" i="1">
                <a:solidFill>
                  <a:srgbClr val="FE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</a:p>
          <a:p>
            <a:pPr marL="666750" lvl="1" indent="3175"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rgbClr val="FE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campagna “Heart Truth” contro le malattie cardiache femminili </a:t>
            </a:r>
          </a:p>
          <a:p>
            <a:pPr marL="666750" lvl="1" indent="3175"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rgbClr val="FE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sponsorizzazioni sportive (North Atlantic Challenge) </a:t>
            </a:r>
          </a:p>
          <a:p>
            <a:pPr marL="666750" lvl="1" indent="3175"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rgbClr val="FE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mezzi di trasporto disabili</a:t>
            </a:r>
            <a:endParaRPr lang="it-IT" b="0" i="1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3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3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3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3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3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3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3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32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32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32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321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321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2163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Casi aziendali</a:t>
            </a:r>
            <a:endParaRPr lang="it-IT" sz="2900" smtClean="0"/>
          </a:p>
        </p:txBody>
      </p:sp>
      <p:sp>
        <p:nvSpPr>
          <p:cNvPr id="733187" name="Text Box 3"/>
          <p:cNvSpPr txBox="1">
            <a:spLocks noChangeArrowheads="1"/>
          </p:cNvSpPr>
          <p:nvPr/>
        </p:nvSpPr>
        <p:spPr bwMode="auto">
          <a:xfrm>
            <a:off x="269875" y="1524000"/>
            <a:ext cx="10017125" cy="4964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76250" indent="-476250">
              <a:spcBef>
                <a:spcPct val="50000"/>
              </a:spcBef>
              <a:buFont typeface="Monotype Sorts" pitchFamily="2" charset="2"/>
              <a:buChar char="4"/>
              <a:tabLst>
                <a:tab pos="1816100" algn="l"/>
              </a:tabLst>
              <a:defRPr/>
            </a:pPr>
            <a:r>
              <a:rPr lang="it-IT" sz="2800" b="0" i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Bracco</a:t>
            </a:r>
          </a:p>
          <a:p>
            <a:pPr marL="666750" lvl="1" indent="3175">
              <a:lnSpc>
                <a:spcPct val="70000"/>
              </a:lnSpc>
              <a:spcBef>
                <a:spcPct val="50000"/>
              </a:spcBef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conservazione del posto di lavoro (dal  1940)</a:t>
            </a:r>
          </a:p>
          <a:p>
            <a:pPr marL="666750" lvl="1" indent="3175">
              <a:lnSpc>
                <a:spcPct val="70000"/>
              </a:lnSpc>
              <a:spcBef>
                <a:spcPct val="50000"/>
              </a:spcBef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eventi culturali e recupero dei monumenti (Fontanevive)</a:t>
            </a:r>
          </a:p>
          <a:p>
            <a:pPr marL="666750" lvl="1" indent="3175">
              <a:lnSpc>
                <a:spcPct val="70000"/>
              </a:lnSpc>
              <a:spcBef>
                <a:spcPct val="50000"/>
              </a:spcBef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ecologia, salute e sicurezza dei dipendenti, dei clienti e dei cittadini</a:t>
            </a:r>
          </a:p>
          <a:p>
            <a:pPr marL="666750" lvl="1" indent="3175">
              <a:lnSpc>
                <a:spcPct val="70000"/>
              </a:lnSpc>
              <a:spcBef>
                <a:spcPct val="50000"/>
              </a:spcBef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sostegno del disagio giovanile </a:t>
            </a:r>
          </a:p>
          <a:p>
            <a:pPr marL="666750" lvl="1" indent="3175">
              <a:lnSpc>
                <a:spcPct val="70000"/>
              </a:lnSpc>
              <a:spcBef>
                <a:spcPct val="50000"/>
              </a:spcBef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bilancio sociale e ambientale</a:t>
            </a:r>
            <a:endParaRPr lang="it-IT" sz="2800" b="0" i="1" u="sng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476250" indent="-476250">
              <a:spcBef>
                <a:spcPct val="50000"/>
              </a:spcBef>
              <a:buFont typeface="Monotype Sorts" pitchFamily="2" charset="2"/>
              <a:buChar char="4"/>
              <a:tabLst>
                <a:tab pos="1816100" algn="l"/>
              </a:tabLst>
              <a:defRPr/>
            </a:pPr>
            <a:r>
              <a:rPr lang="it-IT" sz="2800" b="0" i="1" u="sng">
                <a:solidFill>
                  <a:srgbClr val="0024B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Citigroup</a:t>
            </a:r>
            <a:endParaRPr lang="it-IT" sz="3600" b="0" i="1">
              <a:solidFill>
                <a:srgbClr val="0024B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666750" lvl="1" indent="3175"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rgbClr val="0024B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partecipazione attiva alla vita delle Comunità locali (3.000 iniziative in 74 Paesi)</a:t>
            </a:r>
          </a:p>
          <a:p>
            <a:pPr marL="666750" lvl="1" indent="3175">
              <a:spcBef>
                <a:spcPct val="50000"/>
              </a:spcBef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rgbClr val="0024B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Day Challenge: giardino e arredo per Asilo dell’Ospedale Fatebenefratelli</a:t>
            </a:r>
            <a:endParaRPr lang="it-IT" sz="2000" b="0" i="1">
              <a:solidFill>
                <a:srgbClr val="0024B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476250" indent="-476250">
              <a:spcBef>
                <a:spcPct val="50000"/>
              </a:spcBef>
              <a:buFont typeface="Monotype Sorts" pitchFamily="2" charset="2"/>
              <a:buChar char="4"/>
              <a:tabLst>
                <a:tab pos="1816100" algn="l"/>
              </a:tabLst>
              <a:defRPr/>
            </a:pPr>
            <a:r>
              <a:rPr lang="it-IT" sz="2800" b="0" i="1" u="sng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Illy caffè</a:t>
            </a:r>
            <a:endParaRPr lang="it-IT" sz="3600" b="0" i="1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666750" lvl="1" indent="3175"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accordi con i coltivatori: prezzo superiore e stabile, trasferimento di tecnologia, contratto a lungo termine</a:t>
            </a:r>
          </a:p>
          <a:p>
            <a:pPr marL="666750" lvl="1" indent="3175"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premio Brasile: ai primi 50 coltivatori premi da $ 700 a $ 30.000</a:t>
            </a:r>
            <a:endParaRPr lang="it-IT" b="0" i="1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3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3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3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3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3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3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3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33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33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331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187" grpId="0" build="p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Casi aziendali</a:t>
            </a:r>
            <a:endParaRPr lang="it-IT" sz="2900" smtClean="0"/>
          </a:p>
        </p:txBody>
      </p:sp>
      <p:sp>
        <p:nvSpPr>
          <p:cNvPr id="734211" name="Text Box 3"/>
          <p:cNvSpPr txBox="1">
            <a:spLocks noChangeArrowheads="1"/>
          </p:cNvSpPr>
          <p:nvPr/>
        </p:nvSpPr>
        <p:spPr bwMode="auto">
          <a:xfrm>
            <a:off x="269875" y="1600200"/>
            <a:ext cx="9788525" cy="39925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76250" indent="-476250">
              <a:spcBef>
                <a:spcPct val="50000"/>
              </a:spcBef>
              <a:buFont typeface="Monotype Sorts" pitchFamily="2" charset="2"/>
              <a:buChar char="4"/>
              <a:tabLst>
                <a:tab pos="1816100" algn="l"/>
              </a:tabLst>
              <a:defRPr/>
            </a:pPr>
            <a:r>
              <a:rPr lang="it-IT" sz="2800" b="0" i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Siemens</a:t>
            </a:r>
          </a:p>
          <a:p>
            <a:pPr marL="666750" lvl="1" indent="3175">
              <a:lnSpc>
                <a:spcPct val="50000"/>
              </a:lnSpc>
              <a:spcBef>
                <a:spcPct val="50000"/>
              </a:spcBef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codice etico dei comportamenti dei dipendenti (interni / esterni)</a:t>
            </a:r>
          </a:p>
          <a:p>
            <a:pPr marL="666750" lvl="1" indent="3175">
              <a:lnSpc>
                <a:spcPct val="50000"/>
              </a:lnSpc>
              <a:spcBef>
                <a:spcPct val="50000"/>
              </a:spcBef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progetti di formazione: stage a studenti meritevoli</a:t>
            </a:r>
          </a:p>
          <a:p>
            <a:pPr marL="666750" lvl="1" indent="3175">
              <a:lnSpc>
                <a:spcPct val="80000"/>
              </a:lnSpc>
              <a:spcBef>
                <a:spcPct val="50000"/>
              </a:spcBef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progetti di solidarietà sociale: sostegno Avis, aula di musicoterapia al Gaetano Negri, parco giochi all’Asilo-nido di Cavenago Brianza, furgoncino alla Fondazione Don Gnocchi</a:t>
            </a:r>
            <a:endParaRPr lang="it-IT" sz="2800" b="0" i="1" u="sng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476250" indent="-476250">
              <a:spcBef>
                <a:spcPct val="50000"/>
              </a:spcBef>
              <a:buFont typeface="Monotype Sorts" pitchFamily="2" charset="2"/>
              <a:buChar char="4"/>
              <a:tabLst>
                <a:tab pos="1816100" algn="l"/>
              </a:tabLst>
              <a:defRPr/>
            </a:pPr>
            <a:r>
              <a:rPr lang="it-IT" sz="2800" b="0" i="1" u="sng">
                <a:solidFill>
                  <a:srgbClr val="0024B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Ras</a:t>
            </a:r>
            <a:endParaRPr lang="it-IT" sz="3600" b="0" i="1">
              <a:solidFill>
                <a:srgbClr val="0024B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666750" lvl="1" indent="3175"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rgbClr val="0024B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it-IT" b="0" i="1" u="sng">
                <a:solidFill>
                  <a:srgbClr val="0024B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Fondazione Umanamente</a:t>
            </a:r>
            <a:r>
              <a:rPr lang="it-IT" b="0" i="1">
                <a:solidFill>
                  <a:srgbClr val="0024B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: progetti socio assistenziali per soggetti svantaggiati (disagio minorile - progetto Sestante - 5 centri Caritas)- 2001 - di partecipazione - 2% utile (nel 2002  3,5 Mni) -  </a:t>
            </a:r>
            <a:r>
              <a:rPr lang="it-IT" b="0" u="sng">
                <a:solidFill>
                  <a:srgbClr val="0024B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www.umana-mente.it</a:t>
            </a:r>
            <a:endParaRPr lang="it-IT" b="0" i="1">
              <a:solidFill>
                <a:srgbClr val="0024B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666750" lvl="1" indent="3175">
              <a:lnSpc>
                <a:spcPct val="70000"/>
              </a:lnSpc>
              <a:spcBef>
                <a:spcPct val="50000"/>
              </a:spcBef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rgbClr val="0024B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Day Challenge: giardino e arredo per Asilo dell’Ospedale Fatebenefratelli</a:t>
            </a:r>
          </a:p>
          <a:p>
            <a:pPr marL="666750" lvl="1" indent="3175">
              <a:lnSpc>
                <a:spcPct val="70000"/>
              </a:lnSpc>
              <a:spcBef>
                <a:spcPct val="50000"/>
              </a:spcBef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rgbClr val="0024B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Controllo dei fornitori</a:t>
            </a:r>
            <a:endParaRPr lang="it-IT" b="0" i="1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3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3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3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3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3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3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3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4211" grpId="0" build="p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Casi aziendali</a:t>
            </a:r>
            <a:endParaRPr lang="it-IT" sz="2900" smtClean="0"/>
          </a:p>
        </p:txBody>
      </p:sp>
      <p:sp>
        <p:nvSpPr>
          <p:cNvPr id="735235" name="Text Box 3"/>
          <p:cNvSpPr txBox="1">
            <a:spLocks noChangeArrowheads="1"/>
          </p:cNvSpPr>
          <p:nvPr/>
        </p:nvSpPr>
        <p:spPr bwMode="auto">
          <a:xfrm>
            <a:off x="152400" y="1676400"/>
            <a:ext cx="9296400" cy="4686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76250" indent="-476250">
              <a:spcBef>
                <a:spcPct val="50000"/>
              </a:spcBef>
              <a:buFont typeface="Monotype Sorts" pitchFamily="2" charset="2"/>
              <a:buChar char="4"/>
              <a:tabLst>
                <a:tab pos="1816100" algn="l"/>
              </a:tabLst>
              <a:defRPr/>
            </a:pPr>
            <a:r>
              <a:rPr lang="it-IT" sz="2800" b="0" i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Unicredit</a:t>
            </a:r>
          </a:p>
          <a:p>
            <a:pPr marL="666750" lvl="1" indent="3175">
              <a:lnSpc>
                <a:spcPct val="110000"/>
              </a:lnSpc>
              <a:spcBef>
                <a:spcPct val="50000"/>
              </a:spcBef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Fondazione umanitaria Unidea: progetto “Dream” per la lotta all’AIDS in Mozambico (progetto Comunità Sant’Egidio)</a:t>
            </a:r>
          </a:p>
          <a:p>
            <a:pPr marL="666750" lvl="1" indent="3175">
              <a:lnSpc>
                <a:spcPct val="110000"/>
              </a:lnSpc>
              <a:spcBef>
                <a:spcPct val="50000"/>
              </a:spcBef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Reparto Ortopedia in Kossovo (protesi per bambini)</a:t>
            </a:r>
            <a:endParaRPr lang="it-IT" sz="2800" b="0" i="1" u="sng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476250" indent="-476250">
              <a:spcBef>
                <a:spcPct val="50000"/>
              </a:spcBef>
              <a:buFont typeface="Monotype Sorts" pitchFamily="2" charset="2"/>
              <a:buChar char="4"/>
              <a:tabLst>
                <a:tab pos="1816100" algn="l"/>
              </a:tabLst>
              <a:defRPr/>
            </a:pPr>
            <a:r>
              <a:rPr lang="it-IT" sz="2800" b="0" i="1" u="sng">
                <a:solidFill>
                  <a:srgbClr val="0024B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Festival Crociere</a:t>
            </a:r>
            <a:endParaRPr lang="it-IT" sz="3600" b="0" i="1">
              <a:solidFill>
                <a:srgbClr val="0024B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666750" lvl="1" indent="3175"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rgbClr val="0024B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Codice Etico, Bilancio Sociale, Certificazione Qualità e RS</a:t>
            </a:r>
          </a:p>
          <a:p>
            <a:pPr marL="666750" lvl="1" indent="3175">
              <a:lnSpc>
                <a:spcPct val="70000"/>
              </a:lnSpc>
              <a:spcBef>
                <a:spcPct val="50000"/>
              </a:spcBef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rgbClr val="0024B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it-IT" b="0" i="1" u="sng">
                <a:solidFill>
                  <a:srgbClr val="0024B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Fondazione Festival</a:t>
            </a:r>
            <a:r>
              <a:rPr lang="it-IT" b="0" i="1">
                <a:solidFill>
                  <a:srgbClr val="0024B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: Progetti culturali e di solidarietà</a:t>
            </a:r>
          </a:p>
          <a:p>
            <a:pPr marL="476250" indent="-476250">
              <a:spcBef>
                <a:spcPct val="50000"/>
              </a:spcBef>
              <a:buFont typeface="Monotype Sorts" pitchFamily="2" charset="2"/>
              <a:buChar char="4"/>
              <a:tabLst>
                <a:tab pos="1816100" algn="l"/>
              </a:tabLst>
              <a:defRPr/>
            </a:pPr>
            <a:r>
              <a:rPr lang="it-IT" sz="2800" b="0" i="1" u="sng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Vodafone</a:t>
            </a:r>
            <a:endParaRPr lang="it-IT" sz="3600" b="0" i="1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666750" lvl="1" indent="3175">
              <a:buFont typeface="Monotype Sorts" pitchFamily="2" charset="2"/>
              <a:buChar char="n"/>
              <a:tabLst>
                <a:tab pos="1816100" algn="l"/>
              </a:tabLst>
              <a:defRPr/>
            </a:pPr>
            <a:r>
              <a:rPr lang="it-IT" b="0" i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it-IT" b="0" i="1" u="sng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Fondazione Vodafone Italia</a:t>
            </a:r>
            <a:r>
              <a:rPr lang="it-IT" b="0" i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: risorse finanziarie, tecnologiche e di comunicazione - assistenza categorie deboli, tutela ambiente, valorizzazione beni artistici e culturali (data base informatizzato), povertà minorile (bambini sotto la soglia di povertà &gt; 1 Mne in I), recupero risorse idriche -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3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3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3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3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3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3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3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5235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Cultura</a:t>
            </a:r>
            <a:endParaRPr lang="it-IT" smtClean="0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304800" y="2438400"/>
            <a:ext cx="3276600" cy="2809875"/>
            <a:chOff x="192" y="1536"/>
            <a:chExt cx="2064" cy="1770"/>
          </a:xfrm>
        </p:grpSpPr>
        <p:pic>
          <p:nvPicPr>
            <p:cNvPr id="63502" name="Picture 24" descr="C:\RENZO\corsi\foto\mondo\mondo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2" y="2034"/>
              <a:ext cx="2016" cy="1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503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192" y="1536"/>
              <a:ext cx="2064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t-IT" sz="36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mercati chiusi</a:t>
              </a: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6172200" y="2438400"/>
            <a:ext cx="3276600" cy="2743200"/>
            <a:chOff x="3648" y="1536"/>
            <a:chExt cx="2064" cy="1728"/>
          </a:xfrm>
        </p:grpSpPr>
        <p:pic>
          <p:nvPicPr>
            <p:cNvPr id="63500" name="Picture 26" descr="C:\RENZO\corsi\foto\mondo\mondo9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48" y="2076"/>
              <a:ext cx="2064" cy="1188"/>
            </a:xfrm>
            <a:prstGeom prst="rect">
              <a:avLst/>
            </a:prstGeom>
            <a:noFill/>
            <a:ln w="9525">
              <a:solidFill>
                <a:srgbClr val="B285FB"/>
              </a:solidFill>
              <a:miter lim="800000"/>
              <a:headEnd/>
              <a:tailEnd/>
            </a:ln>
          </p:spPr>
        </p:pic>
        <p:sp>
          <p:nvSpPr>
            <p:cNvPr id="63501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3648" y="1536"/>
              <a:ext cx="2064" cy="3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t-IT" sz="3600" kern="10">
                  <a:ln w="12700">
                    <a:solidFill>
                      <a:srgbClr val="FF1B41"/>
                    </a:solidFill>
                    <a:round/>
                    <a:headEnd/>
                    <a:tailEnd/>
                  </a:ln>
                  <a:solidFill>
                    <a:schemeClr val="hlink">
                      <a:alpha val="50195"/>
                    </a:scheme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mercati aperti</a:t>
              </a: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4343400" y="1676400"/>
            <a:ext cx="1143000" cy="2057400"/>
            <a:chOff x="2640" y="1056"/>
            <a:chExt cx="720" cy="1296"/>
          </a:xfrm>
        </p:grpSpPr>
        <p:sp>
          <p:nvSpPr>
            <p:cNvPr id="458774" name="Rectangle 22"/>
            <p:cNvSpPr>
              <a:spLocks noChangeArrowheads="1"/>
            </p:cNvSpPr>
            <p:nvPr/>
          </p:nvSpPr>
          <p:spPr bwMode="auto">
            <a:xfrm rot="23028">
              <a:off x="2640" y="1440"/>
              <a:ext cx="639" cy="51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it-IT" sz="2400">
                  <a:solidFill>
                    <a:srgbClr val="FF1B4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Nuove</a:t>
              </a:r>
            </a:p>
            <a:p>
              <a:pPr algn="ctr">
                <a:defRPr/>
              </a:pPr>
              <a:r>
                <a:rPr lang="it-IT" sz="2400">
                  <a:solidFill>
                    <a:srgbClr val="FF1B4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regole</a:t>
              </a:r>
              <a:endParaRPr lang="it-IT" sz="2400" b="0">
                <a:solidFill>
                  <a:srgbClr val="CC3300"/>
                </a:solidFill>
                <a:latin typeface="Times New Roman" pitchFamily="18" charset="0"/>
              </a:endParaRPr>
            </a:p>
          </p:txBody>
        </p:sp>
        <p:sp>
          <p:nvSpPr>
            <p:cNvPr id="63499" name="AutoShape 28"/>
            <p:cNvSpPr>
              <a:spLocks noChangeArrowheads="1"/>
            </p:cNvSpPr>
            <p:nvPr/>
          </p:nvSpPr>
          <p:spPr bwMode="auto">
            <a:xfrm>
              <a:off x="2640" y="1056"/>
              <a:ext cx="720" cy="1296"/>
            </a:xfrm>
            <a:prstGeom prst="rightArrow">
              <a:avLst>
                <a:gd name="adj1" fmla="val 50000"/>
                <a:gd name="adj2" fmla="val 25000"/>
              </a:avLst>
            </a:prstGeom>
            <a:noFill/>
            <a:ln w="25400">
              <a:solidFill>
                <a:srgbClr val="FF1B4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4343400" y="3886200"/>
            <a:ext cx="1143000" cy="2057400"/>
            <a:chOff x="2640" y="2448"/>
            <a:chExt cx="720" cy="1296"/>
          </a:xfrm>
        </p:grpSpPr>
        <p:sp>
          <p:nvSpPr>
            <p:cNvPr id="458767" name="Text Box 15"/>
            <p:cNvSpPr txBox="1">
              <a:spLocks noChangeArrowheads="1"/>
            </p:cNvSpPr>
            <p:nvPr/>
          </p:nvSpPr>
          <p:spPr bwMode="auto">
            <a:xfrm rot="-9784">
              <a:off x="2640" y="2832"/>
              <a:ext cx="681" cy="51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it-IT" sz="2400">
                  <a:solidFill>
                    <a:srgbClr val="1313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Nuova</a:t>
              </a:r>
            </a:p>
            <a:p>
              <a:pPr algn="ctr">
                <a:defRPr/>
              </a:pPr>
              <a:r>
                <a:rPr lang="it-IT" sz="2400">
                  <a:solidFill>
                    <a:srgbClr val="1313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visione</a:t>
              </a:r>
              <a:endParaRPr lang="it-IT" sz="2400" b="0">
                <a:solidFill>
                  <a:srgbClr val="0000B6"/>
                </a:solidFill>
                <a:latin typeface="Times New Roman" pitchFamily="18" charset="0"/>
              </a:endParaRPr>
            </a:p>
          </p:txBody>
        </p:sp>
        <p:sp>
          <p:nvSpPr>
            <p:cNvPr id="63497" name="AutoShape 29"/>
            <p:cNvSpPr>
              <a:spLocks noChangeArrowheads="1"/>
            </p:cNvSpPr>
            <p:nvPr/>
          </p:nvSpPr>
          <p:spPr bwMode="auto">
            <a:xfrm>
              <a:off x="2640" y="2448"/>
              <a:ext cx="720" cy="1296"/>
            </a:xfrm>
            <a:prstGeom prst="rightArrow">
              <a:avLst>
                <a:gd name="adj1" fmla="val 50000"/>
                <a:gd name="adj2" fmla="val 25000"/>
              </a:avLst>
            </a:prstGeom>
            <a:noFill/>
            <a:ln w="25400">
              <a:solidFill>
                <a:srgbClr val="FF1B4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458775" name="Text Box 23"/>
          <p:cNvSpPr txBox="1">
            <a:spLocks noChangeArrowheads="1"/>
          </p:cNvSpPr>
          <p:nvPr/>
        </p:nvSpPr>
        <p:spPr bwMode="auto">
          <a:xfrm>
            <a:off x="6248400" y="3352800"/>
            <a:ext cx="3028950" cy="1800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Aziende</a:t>
            </a:r>
          </a:p>
          <a:p>
            <a:pPr algn="ctr">
              <a:defRPr/>
            </a:pPr>
            <a:r>
              <a:rPr lang="it-IT" sz="28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cooperative</a:t>
            </a:r>
            <a:endParaRPr lang="it-IT" sz="28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it-IT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organizz. no-profit</a:t>
            </a:r>
            <a:endParaRPr lang="it-IT" sz="28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it-IT" sz="280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enti pubblici</a:t>
            </a:r>
            <a:endParaRPr lang="it-IT" sz="2800" b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8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8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87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87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87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87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87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87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75" grpId="0" build="p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4627FF"/>
                </a:solidFill>
              </a:rPr>
              <a:t>Percorsi convergenti</a:t>
            </a:r>
            <a:endParaRPr lang="it-IT" sz="1900" smtClean="0"/>
          </a:p>
        </p:txBody>
      </p:sp>
      <p:sp>
        <p:nvSpPr>
          <p:cNvPr id="714755" name="Oval 3"/>
          <p:cNvSpPr>
            <a:spLocks noChangeArrowheads="1"/>
          </p:cNvSpPr>
          <p:nvPr/>
        </p:nvSpPr>
        <p:spPr bwMode="auto">
          <a:xfrm>
            <a:off x="3581400" y="5715000"/>
            <a:ext cx="2209800" cy="914400"/>
          </a:xfrm>
          <a:prstGeom prst="ellipse">
            <a:avLst/>
          </a:prstGeom>
          <a:solidFill>
            <a:srgbClr val="FF3300"/>
          </a:solidFill>
          <a:ln w="12700" cap="sq">
            <a:round/>
            <a:headEnd type="none" w="sm" len="sm"/>
            <a:tailEnd type="none" w="sm" len="sm"/>
          </a:ln>
          <a:effectLst/>
          <a:scene3d>
            <a:camera prst="legacyPerspectiveTopRight"/>
            <a:lightRig rig="legacyFlat1" dir="t"/>
          </a:scene3d>
          <a:sp3d extrusionH="8874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it-IT">
                <a:solidFill>
                  <a:schemeClr val="bg1"/>
                </a:solidFill>
                <a:latin typeface="Times New Roman" pitchFamily="18" charset="0"/>
              </a:rPr>
              <a:t>PROFITTO</a:t>
            </a:r>
            <a:endParaRPr lang="it-IT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71600" y="2133600"/>
            <a:ext cx="1885950" cy="1104900"/>
            <a:chOff x="1092" y="1416"/>
            <a:chExt cx="1104" cy="696"/>
          </a:xfrm>
        </p:grpSpPr>
        <p:sp>
          <p:nvSpPr>
            <p:cNvPr id="714757" name="Oval 5"/>
            <p:cNvSpPr>
              <a:spLocks noChangeArrowheads="1"/>
            </p:cNvSpPr>
            <p:nvPr/>
          </p:nvSpPr>
          <p:spPr bwMode="auto">
            <a:xfrm>
              <a:off x="1092" y="1416"/>
              <a:ext cx="1104" cy="480"/>
            </a:xfrm>
            <a:prstGeom prst="ellipse">
              <a:avLst/>
            </a:prstGeom>
            <a:solidFill>
              <a:srgbClr val="63B1FF"/>
            </a:solidFill>
            <a:ln w="12700" cap="sq">
              <a:round/>
              <a:headEnd type="none" w="sm" len="sm"/>
              <a:tailEnd type="none" w="sm" len="sm"/>
            </a:ln>
            <a:effectLst/>
            <a:scene3d>
              <a:camera prst="legacyPerspectiveTopRight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63B1FF"/>
              </a:extrusionClr>
            </a:sp3d>
          </p:spPr>
          <p:txBody>
            <a:bodyPr wrap="none" anchor="ctr">
              <a:flatTx/>
            </a:bodyPr>
            <a:lstStyle/>
            <a:p>
              <a:pPr algn="ctr">
                <a:defRPr/>
              </a:pPr>
              <a:endParaRPr lang="it-IT" sz="1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  <a:p>
              <a:pPr algn="ctr">
                <a:defRPr/>
              </a:pPr>
              <a:r>
                <a:rPr lang="it-IT" sz="1400">
                  <a:solidFill>
                    <a:srgbClr val="4627FF"/>
                  </a:solidFill>
                  <a:latin typeface="Times New Roman" pitchFamily="18" charset="0"/>
                </a:rPr>
                <a:t>COMPORTAMENTI</a:t>
              </a:r>
            </a:p>
            <a:p>
              <a:pPr algn="ctr">
                <a:defRPr/>
              </a:pPr>
              <a:r>
                <a:rPr lang="it-IT" sz="1400">
                  <a:solidFill>
                    <a:srgbClr val="4627FF"/>
                  </a:solidFill>
                  <a:latin typeface="Times New Roman" pitchFamily="18" charset="0"/>
                </a:rPr>
                <a:t>INTERNI</a:t>
              </a:r>
            </a:p>
          </p:txBody>
        </p:sp>
        <p:sp>
          <p:nvSpPr>
            <p:cNvPr id="64537" name="AutoShape 6"/>
            <p:cNvSpPr>
              <a:spLocks noChangeArrowheads="1"/>
            </p:cNvSpPr>
            <p:nvPr/>
          </p:nvSpPr>
          <p:spPr bwMode="auto">
            <a:xfrm rot="1056954">
              <a:off x="1104" y="1968"/>
              <a:ext cx="581" cy="14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63B1FF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1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63B1FF"/>
              </a:extrusionClr>
            </a:sp3d>
          </p:spPr>
          <p:txBody>
            <a:bodyPr wrap="none" anchor="ctr">
              <a:flatTx/>
            </a:bodyPr>
            <a:lstStyle/>
            <a:p>
              <a:endParaRPr lang="it-IT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553200" y="2133600"/>
            <a:ext cx="2362200" cy="1066800"/>
            <a:chOff x="4128" y="1440"/>
            <a:chExt cx="1200" cy="672"/>
          </a:xfrm>
        </p:grpSpPr>
        <p:sp>
          <p:nvSpPr>
            <p:cNvPr id="64534" name="Oval 8"/>
            <p:cNvSpPr>
              <a:spLocks noChangeArrowheads="1"/>
            </p:cNvSpPr>
            <p:nvPr/>
          </p:nvSpPr>
          <p:spPr bwMode="auto">
            <a:xfrm>
              <a:off x="4128" y="1440"/>
              <a:ext cx="1200" cy="480"/>
            </a:xfrm>
            <a:prstGeom prst="ellipse">
              <a:avLst/>
            </a:prstGeom>
            <a:solidFill>
              <a:srgbClr val="009900"/>
            </a:solidFill>
            <a:ln w="9525">
              <a:round/>
              <a:headEnd/>
              <a:tailEnd/>
            </a:ln>
            <a:scene3d>
              <a:camera prst="legacyPerspectiveTopRight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it-IT" sz="1400">
                  <a:solidFill>
                    <a:schemeClr val="folHlink"/>
                  </a:solidFill>
                  <a:latin typeface="Times New Roman" pitchFamily="18" charset="0"/>
                </a:rPr>
                <a:t>COMPORTAMENTI</a:t>
              </a:r>
            </a:p>
            <a:p>
              <a:pPr algn="ctr"/>
              <a:r>
                <a:rPr lang="it-IT" sz="1400">
                  <a:solidFill>
                    <a:schemeClr val="folHlink"/>
                  </a:solidFill>
                  <a:latin typeface="Times New Roman" pitchFamily="18" charset="0"/>
                </a:rPr>
                <a:t>ESTERNI</a:t>
              </a:r>
              <a:endParaRPr lang="it-IT" sz="1000">
                <a:solidFill>
                  <a:schemeClr val="folHlink"/>
                </a:solidFill>
                <a:latin typeface="Times New Roman" pitchFamily="18" charset="0"/>
              </a:endParaRPr>
            </a:p>
          </p:txBody>
        </p:sp>
        <p:sp>
          <p:nvSpPr>
            <p:cNvPr id="64535" name="AutoShape 9"/>
            <p:cNvSpPr>
              <a:spLocks noChangeArrowheads="1"/>
            </p:cNvSpPr>
            <p:nvPr/>
          </p:nvSpPr>
          <p:spPr bwMode="auto">
            <a:xfrm rot="-966272">
              <a:off x="4800" y="1968"/>
              <a:ext cx="480" cy="14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9900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1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it-IT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7315200" y="3581400"/>
            <a:ext cx="2057400" cy="1157288"/>
            <a:chOff x="4560" y="2247"/>
            <a:chExt cx="1056" cy="729"/>
          </a:xfrm>
        </p:grpSpPr>
        <p:sp>
          <p:nvSpPr>
            <p:cNvPr id="714763" name="Oval 11"/>
            <p:cNvSpPr>
              <a:spLocks noChangeArrowheads="1"/>
            </p:cNvSpPr>
            <p:nvPr/>
          </p:nvSpPr>
          <p:spPr bwMode="auto">
            <a:xfrm>
              <a:off x="4560" y="2247"/>
              <a:ext cx="1056" cy="441"/>
            </a:xfrm>
            <a:prstGeom prst="ellipse">
              <a:avLst/>
            </a:prstGeom>
            <a:solidFill>
              <a:srgbClr val="009900"/>
            </a:solidFill>
            <a:ln w="12700" cap="sq">
              <a:round/>
              <a:headEnd type="none" w="sm" len="sm"/>
              <a:tailEnd type="none" w="sm" len="sm"/>
            </a:ln>
            <a:effectLst/>
            <a:scene3d>
              <a:camera prst="legacyPerspectiveTopRight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pPr algn="ctr">
                <a:defRPr/>
              </a:pPr>
              <a:r>
                <a:rPr lang="it-IT" sz="1400">
                  <a:solidFill>
                    <a:schemeClr val="folHlink"/>
                  </a:solidFill>
                  <a:latin typeface="Times New Roman" pitchFamily="18" charset="0"/>
                </a:rPr>
                <a:t>REPUTAZIONE</a:t>
              </a:r>
              <a:endParaRPr lang="it-IT" sz="1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64533" name="AutoShape 12"/>
            <p:cNvSpPr>
              <a:spLocks noChangeArrowheads="1"/>
            </p:cNvSpPr>
            <p:nvPr/>
          </p:nvSpPr>
          <p:spPr bwMode="auto">
            <a:xfrm rot="1707784">
              <a:off x="4704" y="2832"/>
              <a:ext cx="480" cy="14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9900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1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it-IT"/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81000" y="3581400"/>
            <a:ext cx="1924050" cy="1004888"/>
            <a:chOff x="1152" y="2295"/>
            <a:chExt cx="1008" cy="633"/>
          </a:xfrm>
        </p:grpSpPr>
        <p:sp>
          <p:nvSpPr>
            <p:cNvPr id="64530" name="Oval 14"/>
            <p:cNvSpPr>
              <a:spLocks noChangeArrowheads="1"/>
            </p:cNvSpPr>
            <p:nvPr/>
          </p:nvSpPr>
          <p:spPr bwMode="auto">
            <a:xfrm>
              <a:off x="1152" y="2295"/>
              <a:ext cx="912" cy="441"/>
            </a:xfrm>
            <a:prstGeom prst="ellipse">
              <a:avLst/>
            </a:prstGeom>
            <a:solidFill>
              <a:srgbClr val="63B1FF"/>
            </a:solidFill>
            <a:ln w="9525">
              <a:round/>
              <a:headEnd/>
              <a:tailEnd/>
            </a:ln>
            <a:scene3d>
              <a:camera prst="legacyPerspectiveTopRight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63B1FF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it-IT" sz="1400">
                  <a:solidFill>
                    <a:srgbClr val="4627FF"/>
                  </a:solidFill>
                  <a:latin typeface="Times New Roman" pitchFamily="18" charset="0"/>
                </a:rPr>
                <a:t>COINVOLGIMENTO</a:t>
              </a:r>
              <a:endParaRPr lang="it-IT" sz="900">
                <a:solidFill>
                  <a:srgbClr val="E5405D"/>
                </a:solidFill>
                <a:latin typeface="Times New Roman" pitchFamily="18" charset="0"/>
              </a:endParaRPr>
            </a:p>
          </p:txBody>
        </p:sp>
        <p:sp>
          <p:nvSpPr>
            <p:cNvPr id="64531" name="AutoShape 15"/>
            <p:cNvSpPr>
              <a:spLocks noChangeArrowheads="1"/>
            </p:cNvSpPr>
            <p:nvPr/>
          </p:nvSpPr>
          <p:spPr bwMode="auto">
            <a:xfrm rot="-1990328">
              <a:off x="1680" y="2784"/>
              <a:ext cx="480" cy="14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63B1FF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1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63B1FF"/>
              </a:extrusionClr>
            </a:sp3d>
          </p:spPr>
          <p:txBody>
            <a:bodyPr wrap="none" anchor="ctr">
              <a:flatTx/>
            </a:bodyPr>
            <a:lstStyle/>
            <a:p>
              <a:endParaRPr lang="it-IT"/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1447800" y="5029200"/>
            <a:ext cx="2133600" cy="1143000"/>
            <a:chOff x="1776" y="3024"/>
            <a:chExt cx="960" cy="720"/>
          </a:xfrm>
        </p:grpSpPr>
        <p:sp>
          <p:nvSpPr>
            <p:cNvPr id="64528" name="Oval 17"/>
            <p:cNvSpPr>
              <a:spLocks noChangeArrowheads="1"/>
            </p:cNvSpPr>
            <p:nvPr/>
          </p:nvSpPr>
          <p:spPr bwMode="auto">
            <a:xfrm>
              <a:off x="1776" y="3024"/>
              <a:ext cx="816" cy="432"/>
            </a:xfrm>
            <a:prstGeom prst="ellipse">
              <a:avLst/>
            </a:prstGeom>
            <a:solidFill>
              <a:srgbClr val="63B1FF"/>
            </a:solidFill>
            <a:ln w="9525">
              <a:round/>
              <a:headEnd/>
              <a:tailEnd/>
            </a:ln>
            <a:scene3d>
              <a:camera prst="legacyPerspectiveTopRight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63B1FF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it-IT" sz="1400">
                  <a:solidFill>
                    <a:srgbClr val="4627FF"/>
                  </a:solidFill>
                  <a:latin typeface="Times New Roman" pitchFamily="18" charset="0"/>
                </a:rPr>
                <a:t>PRESTAZIONI</a:t>
              </a:r>
              <a:endParaRPr lang="it-IT" sz="1400">
                <a:solidFill>
                  <a:srgbClr val="E5405D"/>
                </a:solidFill>
                <a:latin typeface="Times New Roman" pitchFamily="18" charset="0"/>
              </a:endParaRPr>
            </a:p>
          </p:txBody>
        </p:sp>
        <p:sp>
          <p:nvSpPr>
            <p:cNvPr id="64529" name="AutoShape 18"/>
            <p:cNvSpPr>
              <a:spLocks noChangeArrowheads="1"/>
            </p:cNvSpPr>
            <p:nvPr/>
          </p:nvSpPr>
          <p:spPr bwMode="auto">
            <a:xfrm rot="-3532770">
              <a:off x="2424" y="3432"/>
              <a:ext cx="480" cy="14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63B1FF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1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63B1FF"/>
              </a:extrusionClr>
            </a:sp3d>
          </p:spPr>
          <p:txBody>
            <a:bodyPr wrap="none" anchor="ctr">
              <a:flatTx/>
            </a:bodyPr>
            <a:lstStyle/>
            <a:p>
              <a:endParaRPr lang="it-IT"/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6096000" y="5029200"/>
            <a:ext cx="2438400" cy="1219200"/>
            <a:chOff x="3888" y="3072"/>
            <a:chExt cx="1200" cy="768"/>
          </a:xfrm>
        </p:grpSpPr>
        <p:sp>
          <p:nvSpPr>
            <p:cNvPr id="714772" name="Oval 20"/>
            <p:cNvSpPr>
              <a:spLocks noChangeArrowheads="1"/>
            </p:cNvSpPr>
            <p:nvPr/>
          </p:nvSpPr>
          <p:spPr bwMode="auto">
            <a:xfrm>
              <a:off x="4128" y="3072"/>
              <a:ext cx="960" cy="576"/>
            </a:xfrm>
            <a:prstGeom prst="ellipse">
              <a:avLst/>
            </a:prstGeom>
            <a:solidFill>
              <a:srgbClr val="009900"/>
            </a:solidFill>
            <a:ln w="12700" cap="sq">
              <a:round/>
              <a:headEnd type="none" w="sm" len="sm"/>
              <a:tailEnd type="none" w="sm" len="sm"/>
            </a:ln>
            <a:effectLst/>
            <a:scene3d>
              <a:camera prst="legacyPerspectiveTopRight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pPr algn="ctr">
                <a:defRPr/>
              </a:pPr>
              <a:r>
                <a:rPr lang="it-IT" sz="1400">
                  <a:solidFill>
                    <a:schemeClr val="folHlink"/>
                  </a:solidFill>
                  <a:latin typeface="Times New Roman" pitchFamily="18" charset="0"/>
                </a:rPr>
                <a:t>POSIZIONE</a:t>
              </a:r>
            </a:p>
            <a:p>
              <a:pPr algn="ctr">
                <a:defRPr/>
              </a:pPr>
              <a:r>
                <a:rPr lang="it-IT" sz="1400">
                  <a:solidFill>
                    <a:schemeClr val="folHlink"/>
                  </a:solidFill>
                  <a:latin typeface="Times New Roman" pitchFamily="18" charset="0"/>
                </a:rPr>
                <a:t>DI MERCATO</a:t>
              </a:r>
              <a:endParaRPr lang="it-IT" sz="140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64527" name="AutoShape 21"/>
            <p:cNvSpPr>
              <a:spLocks noChangeArrowheads="1"/>
            </p:cNvSpPr>
            <p:nvPr/>
          </p:nvSpPr>
          <p:spPr bwMode="auto">
            <a:xfrm rot="3586212">
              <a:off x="3720" y="3528"/>
              <a:ext cx="480" cy="14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9900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1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it-IT"/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3486150" y="1066800"/>
            <a:ext cx="2533650" cy="1333500"/>
            <a:chOff x="2688" y="1056"/>
            <a:chExt cx="1440" cy="720"/>
          </a:xfrm>
        </p:grpSpPr>
        <p:sp>
          <p:nvSpPr>
            <p:cNvPr id="64523" name="AutoShape 23"/>
            <p:cNvSpPr>
              <a:spLocks noChangeArrowheads="1"/>
            </p:cNvSpPr>
            <p:nvPr/>
          </p:nvSpPr>
          <p:spPr bwMode="auto">
            <a:xfrm rot="-3903307">
              <a:off x="3816" y="1464"/>
              <a:ext cx="480" cy="14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009900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1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it-IT"/>
            </a:p>
          </p:txBody>
        </p:sp>
        <p:sp>
          <p:nvSpPr>
            <p:cNvPr id="64524" name="AutoShape 24"/>
            <p:cNvSpPr>
              <a:spLocks noChangeArrowheads="1"/>
            </p:cNvSpPr>
            <p:nvPr/>
          </p:nvSpPr>
          <p:spPr bwMode="auto">
            <a:xfrm rot="4108606">
              <a:off x="2520" y="1416"/>
              <a:ext cx="480" cy="14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63B1FF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1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63B1FF"/>
              </a:extrusionClr>
            </a:sp3d>
          </p:spPr>
          <p:txBody>
            <a:bodyPr wrap="none" anchor="ctr">
              <a:flatTx/>
            </a:bodyPr>
            <a:lstStyle/>
            <a:p>
              <a:endParaRPr lang="it-IT"/>
            </a:p>
          </p:txBody>
        </p:sp>
        <p:sp>
          <p:nvSpPr>
            <p:cNvPr id="714777" name="Oval 25"/>
            <p:cNvSpPr>
              <a:spLocks noChangeArrowheads="1"/>
            </p:cNvSpPr>
            <p:nvPr/>
          </p:nvSpPr>
          <p:spPr bwMode="auto">
            <a:xfrm>
              <a:off x="2880" y="1056"/>
              <a:ext cx="1103" cy="624"/>
            </a:xfrm>
            <a:prstGeom prst="ellipse">
              <a:avLst/>
            </a:prstGeom>
            <a:solidFill>
              <a:srgbClr val="FF3300"/>
            </a:solidFill>
            <a:ln w="12700" cap="sq">
              <a:round/>
              <a:headEnd type="none" w="sm" len="sm"/>
              <a:tailEnd type="none" w="sm" len="sm"/>
            </a:ln>
            <a:effectLst/>
            <a:scene3d>
              <a:camera prst="legacyPerspectiveTopRight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3300"/>
              </a:extrusionClr>
            </a:sp3d>
          </p:spPr>
          <p:txBody>
            <a:bodyPr wrap="none" anchor="ctr">
              <a:flatTx/>
            </a:bodyPr>
            <a:lstStyle/>
            <a:p>
              <a:pPr algn="ctr">
                <a:defRPr/>
              </a:pPr>
              <a:r>
                <a:rPr lang="it-IT" sz="1600">
                  <a:solidFill>
                    <a:schemeClr val="bg1"/>
                  </a:solidFill>
                  <a:latin typeface="Times New Roman" pitchFamily="18" charset="0"/>
                </a:rPr>
                <a:t>ORGANIZZAZIONE</a:t>
              </a:r>
              <a:endParaRPr lang="it-IT" sz="1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4755" grpId="0" animBg="1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382000" cy="528638"/>
          </a:xfrm>
        </p:spPr>
        <p:txBody>
          <a:bodyPr/>
          <a:lstStyle/>
          <a:p>
            <a:r>
              <a:rPr lang="it-IT" smtClean="0">
                <a:solidFill>
                  <a:srgbClr val="1313FF"/>
                </a:solidFill>
              </a:rPr>
              <a:t>Iter della SA 8000</a:t>
            </a:r>
            <a:endParaRPr lang="en-GB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991475" cy="4024313"/>
          </a:xfrm>
        </p:spPr>
        <p:txBody>
          <a:bodyPr/>
          <a:lstStyle/>
          <a:p>
            <a:pPr>
              <a:lnSpc>
                <a:spcPct val="75000"/>
              </a:lnSpc>
              <a:buFont typeface="Monotype Sorts" pitchFamily="2" charset="2"/>
              <a:buNone/>
            </a:pPr>
            <a:r>
              <a:rPr lang="en-GB" sz="2400" smtClean="0"/>
              <a:t>    </a:t>
            </a:r>
            <a:r>
              <a:rPr lang="it-IT" sz="2400" smtClean="0">
                <a:solidFill>
                  <a:srgbClr val="00007F"/>
                </a:solidFill>
              </a:rPr>
              <a:t>SA 8000 è stata elaborata dal </a:t>
            </a:r>
            <a:r>
              <a:rPr lang="en-GB" sz="2400" i="1" smtClean="0"/>
              <a:t>Council on Economics Priorities Accreditation Agency</a:t>
            </a:r>
            <a:r>
              <a:rPr lang="en-GB" sz="2400" smtClean="0"/>
              <a:t> </a:t>
            </a:r>
            <a:r>
              <a:rPr lang="it-IT" sz="2400" smtClean="0">
                <a:solidFill>
                  <a:srgbClr val="00007F"/>
                </a:solidFill>
              </a:rPr>
              <a:t>(CEPAA) e da altre 25 organizzazioni, come:</a:t>
            </a:r>
          </a:p>
          <a:p>
            <a:pPr>
              <a:lnSpc>
                <a:spcPct val="75000"/>
              </a:lnSpc>
              <a:buFont typeface="Monotype Sorts" pitchFamily="2" charset="2"/>
              <a:buNone/>
            </a:pPr>
            <a:r>
              <a:rPr lang="it-IT" sz="2400" smtClean="0">
                <a:solidFill>
                  <a:srgbClr val="00007F"/>
                </a:solidFill>
              </a:rPr>
              <a:t>	</a:t>
            </a:r>
          </a:p>
          <a:p>
            <a:pPr>
              <a:lnSpc>
                <a:spcPct val="75000"/>
              </a:lnSpc>
              <a:buFont typeface="Monotype Sorts" pitchFamily="2" charset="2"/>
              <a:buNone/>
            </a:pPr>
            <a:endParaRPr lang="en-GB" sz="2400" smtClean="0">
              <a:solidFill>
                <a:srgbClr val="00007F"/>
              </a:solidFill>
            </a:endParaRPr>
          </a:p>
        </p:txBody>
      </p:sp>
      <p:pic>
        <p:nvPicPr>
          <p:cNvPr id="5125" name="Picture 31"/>
          <p:cNvPicPr>
            <a:picLocks noChangeAspect="1" noChangeArrowheads="1"/>
          </p:cNvPicPr>
          <p:nvPr>
            <p:ph type="body" sz="half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8047038" y="1295400"/>
            <a:ext cx="792162" cy="1295400"/>
          </a:xfrm>
          <a:noFill/>
        </p:spPr>
      </p:pic>
      <p:grpSp>
        <p:nvGrpSpPr>
          <p:cNvPr id="5126" name="Group 47"/>
          <p:cNvGrpSpPr>
            <a:grpSpLocks/>
          </p:cNvGrpSpPr>
          <p:nvPr/>
        </p:nvGrpSpPr>
        <p:grpSpPr bwMode="auto">
          <a:xfrm>
            <a:off x="1828800" y="2819400"/>
            <a:ext cx="4495800" cy="3048000"/>
            <a:chOff x="1200" y="1984"/>
            <a:chExt cx="2832" cy="1920"/>
          </a:xfrm>
        </p:grpSpPr>
        <p:pic>
          <p:nvPicPr>
            <p:cNvPr id="5127" name="Picture 3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04" y="2016"/>
              <a:ext cx="166" cy="24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</p:spPr>
        </p:pic>
        <p:sp>
          <p:nvSpPr>
            <p:cNvPr id="5128" name="Text Box 35"/>
            <p:cNvSpPr txBox="1">
              <a:spLocks noChangeArrowheads="1"/>
            </p:cNvSpPr>
            <p:nvPr/>
          </p:nvSpPr>
          <p:spPr bwMode="auto">
            <a:xfrm>
              <a:off x="2198" y="1984"/>
              <a:ext cx="1834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2400" b="0">
                  <a:latin typeface="NewBaskerville" charset="0"/>
                </a:rPr>
                <a:t>Amnesty International</a:t>
              </a:r>
            </a:p>
          </p:txBody>
        </p:sp>
        <p:pic>
          <p:nvPicPr>
            <p:cNvPr id="5129" name="Picture 3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792" y="2304"/>
              <a:ext cx="288" cy="28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</p:spPr>
        </p:pic>
        <p:sp>
          <p:nvSpPr>
            <p:cNvPr id="5130" name="Text Box 37"/>
            <p:cNvSpPr txBox="1">
              <a:spLocks noChangeArrowheads="1"/>
            </p:cNvSpPr>
            <p:nvPr/>
          </p:nvSpPr>
          <p:spPr bwMode="auto">
            <a:xfrm>
              <a:off x="2208" y="2280"/>
              <a:ext cx="177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2400" b="0">
                  <a:latin typeface="Times New Roman" pitchFamily="18" charset="0"/>
                </a:rPr>
                <a:t>Human Rights Watch</a:t>
              </a:r>
            </a:p>
          </p:txBody>
        </p:sp>
        <p:graphicFrame>
          <p:nvGraphicFramePr>
            <p:cNvPr id="5122" name="Object 38"/>
            <p:cNvGraphicFramePr>
              <a:graphicFrameLocks noChangeAspect="1"/>
            </p:cNvGraphicFramePr>
            <p:nvPr/>
          </p:nvGraphicFramePr>
          <p:xfrm>
            <a:off x="1440" y="2640"/>
            <a:ext cx="624" cy="130"/>
          </p:xfrm>
          <a:graphic>
            <a:graphicData uri="http://schemas.openxmlformats.org/presentationml/2006/ole">
              <p:oleObj spid="_x0000_s5122" name="Photo Editor Photo" r:id="rId7" imgW="1914286" imgH="400000" progId="MSPhotoEd.3">
                <p:embed/>
              </p:oleObj>
            </a:graphicData>
          </a:graphic>
        </p:graphicFrame>
        <p:sp>
          <p:nvSpPr>
            <p:cNvPr id="5131" name="Text Box 39"/>
            <p:cNvSpPr txBox="1">
              <a:spLocks noChangeArrowheads="1"/>
            </p:cNvSpPr>
            <p:nvPr/>
          </p:nvSpPr>
          <p:spPr bwMode="auto">
            <a:xfrm>
              <a:off x="2208" y="2544"/>
              <a:ext cx="1261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2400" b="0">
                  <a:latin typeface="Times New Roman" pitchFamily="18" charset="0"/>
                </a:rPr>
                <a:t>Avon Products</a:t>
              </a:r>
            </a:p>
          </p:txBody>
        </p:sp>
        <p:pic>
          <p:nvPicPr>
            <p:cNvPr id="5132" name="Picture 40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248" y="2880"/>
              <a:ext cx="840" cy="155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</p:spPr>
        </p:pic>
        <p:sp>
          <p:nvSpPr>
            <p:cNvPr id="5133" name="Text Box 41"/>
            <p:cNvSpPr txBox="1">
              <a:spLocks noChangeArrowheads="1"/>
            </p:cNvSpPr>
            <p:nvPr/>
          </p:nvSpPr>
          <p:spPr bwMode="auto">
            <a:xfrm>
              <a:off x="2208" y="2800"/>
              <a:ext cx="93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2400" b="0">
                  <a:latin typeface="Times New Roman" pitchFamily="18" charset="0"/>
                </a:rPr>
                <a:t>Toys R Us</a:t>
              </a:r>
            </a:p>
          </p:txBody>
        </p:sp>
        <p:pic>
          <p:nvPicPr>
            <p:cNvPr id="5134" name="Picture 4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248" y="3168"/>
              <a:ext cx="843" cy="126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</p:spPr>
        </p:pic>
        <p:sp>
          <p:nvSpPr>
            <p:cNvPr id="5135" name="Text Box 43"/>
            <p:cNvSpPr txBox="1">
              <a:spLocks noChangeArrowheads="1"/>
            </p:cNvSpPr>
            <p:nvPr/>
          </p:nvSpPr>
          <p:spPr bwMode="auto">
            <a:xfrm>
              <a:off x="2208" y="3074"/>
              <a:ext cx="1319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2400" b="0">
                  <a:latin typeface="Times New Roman" pitchFamily="18" charset="0"/>
                </a:rPr>
                <a:t>The Body Shop</a:t>
              </a:r>
            </a:p>
          </p:txBody>
        </p:sp>
        <p:pic>
          <p:nvPicPr>
            <p:cNvPr id="5136" name="Picture 44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200" y="3456"/>
              <a:ext cx="900" cy="13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</p:spPr>
        </p:pic>
        <p:sp>
          <p:nvSpPr>
            <p:cNvPr id="5137" name="Text Box 45"/>
            <p:cNvSpPr txBox="1">
              <a:spLocks noChangeArrowheads="1"/>
            </p:cNvSpPr>
            <p:nvPr/>
          </p:nvSpPr>
          <p:spPr bwMode="auto">
            <a:xfrm>
              <a:off x="2208" y="3360"/>
              <a:ext cx="700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GB" sz="2400" b="0">
                  <a:latin typeface="Times New Roman" pitchFamily="18" charset="0"/>
                </a:rPr>
                <a:t>Reebok</a:t>
              </a:r>
            </a:p>
          </p:txBody>
        </p:sp>
        <p:sp>
          <p:nvSpPr>
            <p:cNvPr id="5138" name="Text Box 46"/>
            <p:cNvSpPr txBox="1">
              <a:spLocks noChangeArrowheads="1"/>
            </p:cNvSpPr>
            <p:nvPr/>
          </p:nvSpPr>
          <p:spPr bwMode="auto">
            <a:xfrm>
              <a:off x="2208" y="3618"/>
              <a:ext cx="422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it-IT" sz="2400" b="0">
                  <a:latin typeface="Times New Roman" pitchFamily="18" charset="0"/>
                </a:rPr>
                <a:t>altri</a:t>
              </a:r>
            </a:p>
          </p:txBody>
        </p:sp>
      </p:grpSp>
    </p:spTree>
  </p:cSld>
  <p:clrMapOvr>
    <a:masterClrMapping/>
  </p:clrMapOvr>
  <p:transition>
    <p:wipe dir="d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62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Siti certificati - 20.02.2004</a:t>
            </a:r>
            <a:endParaRPr lang="it-IT" sz="3800" smtClean="0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228600" y="782638"/>
            <a:ext cx="9448800" cy="6075362"/>
          </a:xfrm>
          <a:prstGeom prst="rect">
            <a:avLst/>
          </a:prstGeom>
          <a:noFill/>
          <a:ln w="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-25400" y="1039813"/>
          <a:ext cx="9880600" cy="5843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733800" y="2133600"/>
            <a:ext cx="2286000" cy="363538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NewBaskerville" charset="0"/>
              </a:rPr>
              <a:t>Totale = 353</a:t>
            </a: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14400" y="112713"/>
            <a:ext cx="7759700" cy="515937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Evoluzione del target</a:t>
            </a:r>
            <a:endParaRPr lang="it-IT" sz="2100" smtClean="0">
              <a:latin typeface="Comic Sans MS" pitchFamily="66" charset="0"/>
            </a:endParaRPr>
          </a:p>
        </p:txBody>
      </p:sp>
      <p:sp>
        <p:nvSpPr>
          <p:cNvPr id="266250" name="Text Box 1034"/>
          <p:cNvSpPr txBox="1">
            <a:spLocks noChangeArrowheads="1"/>
          </p:cNvSpPr>
          <p:nvPr/>
        </p:nvSpPr>
        <p:spPr bwMode="auto">
          <a:xfrm>
            <a:off x="2019300" y="1371600"/>
            <a:ext cx="5295900" cy="1311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Monotype Sorts" pitchFamily="2" charset="2"/>
              <a:buNone/>
              <a:tabLst>
                <a:tab pos="476250" algn="l"/>
                <a:tab pos="571500" algn="l"/>
              </a:tabLst>
            </a:pPr>
            <a:r>
              <a:rPr lang="it-IT" sz="4000" b="0" i="1">
                <a:solidFill>
                  <a:srgbClr val="0000B6"/>
                </a:solidFill>
                <a:latin typeface="Times New Roman" pitchFamily="18" charset="0"/>
              </a:rPr>
              <a:t>  </a:t>
            </a:r>
            <a:r>
              <a:rPr lang="it-IT" sz="4000" i="1">
                <a:solidFill>
                  <a:srgbClr val="0000B6"/>
                </a:solidFill>
                <a:latin typeface="Comic Sans MS" pitchFamily="66" charset="0"/>
              </a:rPr>
              <a:t>consumatore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  <a:buFont typeface="Monotype Sorts" pitchFamily="2" charset="2"/>
              <a:buNone/>
              <a:tabLst>
                <a:tab pos="476250" algn="l"/>
                <a:tab pos="571500" algn="l"/>
              </a:tabLst>
            </a:pPr>
            <a:r>
              <a:rPr lang="it-IT" sz="4000" i="1">
                <a:solidFill>
                  <a:srgbClr val="0000B6"/>
                </a:solidFill>
                <a:latin typeface="Comic Sans MS" pitchFamily="66" charset="0"/>
              </a:rPr>
              <a:t>(prodotti)</a:t>
            </a:r>
            <a:endParaRPr lang="it-IT" sz="4000" b="0" i="1">
              <a:solidFill>
                <a:srgbClr val="0000B6"/>
              </a:solidFill>
              <a:latin typeface="Times New Roman" pitchFamily="18" charset="0"/>
            </a:endParaRPr>
          </a:p>
        </p:txBody>
      </p:sp>
      <p:sp>
        <p:nvSpPr>
          <p:cNvPr id="14340" name="AutoShape 1035"/>
          <p:cNvSpPr>
            <a:spLocks noChangeArrowheads="1"/>
          </p:cNvSpPr>
          <p:nvPr/>
        </p:nvSpPr>
        <p:spPr bwMode="auto">
          <a:xfrm>
            <a:off x="3352800" y="3105150"/>
            <a:ext cx="2838450" cy="100965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it-IT">
              <a:solidFill>
                <a:srgbClr val="8F1549"/>
              </a:solidFill>
              <a:latin typeface="NewBaskerville" charset="0"/>
            </a:endParaRPr>
          </a:p>
        </p:txBody>
      </p:sp>
      <p:sp>
        <p:nvSpPr>
          <p:cNvPr id="266252" name="Text Box 1036"/>
          <p:cNvSpPr txBox="1">
            <a:spLocks noChangeArrowheads="1"/>
          </p:cNvSpPr>
          <p:nvPr/>
        </p:nvSpPr>
        <p:spPr bwMode="auto">
          <a:xfrm>
            <a:off x="1981200" y="4552950"/>
            <a:ext cx="5734050" cy="1371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buFont typeface="Monotype Sorts" pitchFamily="2" charset="2"/>
              <a:buNone/>
              <a:tabLst>
                <a:tab pos="476250" algn="l"/>
                <a:tab pos="571500" algn="l"/>
              </a:tabLst>
            </a:pPr>
            <a:r>
              <a:rPr lang="it-IT" sz="4000" b="0" i="1">
                <a:solidFill>
                  <a:srgbClr val="8F1549"/>
                </a:solidFill>
                <a:latin typeface="Times New Roman" pitchFamily="18" charset="0"/>
              </a:rPr>
              <a:t>  </a:t>
            </a:r>
            <a:r>
              <a:rPr lang="it-IT" sz="4000" i="1">
                <a:solidFill>
                  <a:srgbClr val="FE0000"/>
                </a:solidFill>
                <a:latin typeface="Comic Sans MS" pitchFamily="66" charset="0"/>
              </a:rPr>
              <a:t>persona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  <a:buFont typeface="Monotype Sorts" pitchFamily="2" charset="2"/>
              <a:buNone/>
              <a:tabLst>
                <a:tab pos="476250" algn="l"/>
                <a:tab pos="571500" algn="l"/>
              </a:tabLst>
            </a:pPr>
            <a:r>
              <a:rPr lang="it-IT" sz="4000" i="1">
                <a:solidFill>
                  <a:srgbClr val="FE0000"/>
                </a:solidFill>
                <a:latin typeface="Comic Sans MS" pitchFamily="66" charset="0"/>
              </a:rPr>
              <a:t>(bisogni e valori)</a:t>
            </a:r>
          </a:p>
        </p:txBody>
      </p:sp>
      <p:sp>
        <p:nvSpPr>
          <p:cNvPr id="266253" name="Text Box 1037"/>
          <p:cNvSpPr txBox="1">
            <a:spLocks noChangeArrowheads="1"/>
          </p:cNvSpPr>
          <p:nvPr/>
        </p:nvSpPr>
        <p:spPr bwMode="auto">
          <a:xfrm>
            <a:off x="4022725" y="3190875"/>
            <a:ext cx="1458913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anni 90</a:t>
            </a:r>
            <a:endParaRPr lang="it-IT" sz="3200" b="0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0" grpId="0" autoUpdateAnimBg="0"/>
      <p:bldP spid="266252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Industrie certificate - 20.02.2004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228600" y="782638"/>
            <a:ext cx="9448800" cy="6075362"/>
          </a:xfrm>
          <a:prstGeom prst="rect">
            <a:avLst/>
          </a:prstGeom>
          <a:noFill/>
          <a:ln w="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31800" y="1133475"/>
          <a:ext cx="9118600" cy="551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382000" cy="452438"/>
          </a:xfrm>
          <a:noFill/>
        </p:spPr>
        <p:txBody>
          <a:bodyPr/>
          <a:lstStyle/>
          <a:p>
            <a:r>
              <a:rPr lang="it-IT" sz="2800" smtClean="0">
                <a:solidFill>
                  <a:srgbClr val="1313FF"/>
                </a:solidFill>
              </a:rPr>
              <a:t>Dipendenti industrie certificate - 20.02.2004</a:t>
            </a:r>
            <a:endParaRPr lang="it-IT" sz="3300" smtClean="0">
              <a:solidFill>
                <a:srgbClr val="1313FF"/>
              </a:solidFill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228600" y="782638"/>
            <a:ext cx="9448800" cy="6075362"/>
          </a:xfrm>
          <a:prstGeom prst="rect">
            <a:avLst/>
          </a:prstGeom>
          <a:noFill/>
          <a:ln w="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84300" y="1697038"/>
          <a:ext cx="7138988" cy="3462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382000" cy="528638"/>
          </a:xfrm>
          <a:noFill/>
        </p:spPr>
        <p:txBody>
          <a:bodyPr/>
          <a:lstStyle/>
          <a:p>
            <a:r>
              <a:rPr lang="it-IT" smtClean="0">
                <a:solidFill>
                  <a:srgbClr val="1313FF"/>
                </a:solidFill>
              </a:rPr>
              <a:t>Contenuti della relazione</a:t>
            </a:r>
            <a:endParaRPr lang="it-IT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8600" y="838200"/>
            <a:ext cx="9829800" cy="3581400"/>
          </a:xfrm>
        </p:spPr>
        <p:txBody>
          <a:bodyPr/>
          <a:lstStyle/>
          <a:p>
            <a:pPr lvl="1" algn="just">
              <a:lnSpc>
                <a:spcPct val="110000"/>
              </a:lnSpc>
              <a:buClr>
                <a:srgbClr val="FE0000"/>
              </a:buClr>
              <a:buSzTx/>
              <a:buFont typeface="Monotype Sorts" pitchFamily="2" charset="2"/>
              <a:buChar char="ç"/>
            </a:pPr>
            <a:r>
              <a:rPr lang="it-IT" sz="3200" b="1" smtClean="0">
                <a:solidFill>
                  <a:srgbClr val="4627FF"/>
                </a:solidFill>
              </a:rPr>
              <a:t>Corporate Responsibility e “</a:t>
            </a:r>
            <a:r>
              <a:rPr lang="it-IT" sz="3200" b="1" smtClean="0">
                <a:solidFill>
                  <a:srgbClr val="EC1600"/>
                </a:solidFill>
              </a:rPr>
              <a:t>New Management</a:t>
            </a:r>
            <a:r>
              <a:rPr lang="it-IT" sz="3200" b="1" smtClean="0">
                <a:solidFill>
                  <a:srgbClr val="4627FF"/>
                </a:solidFill>
              </a:rPr>
              <a:t>”: opportunità di crescita per le risorse umane e nuove prospettive di </a:t>
            </a:r>
            <a:r>
              <a:rPr lang="it-IT" sz="3200" b="1" smtClean="0">
                <a:solidFill>
                  <a:srgbClr val="EC1600"/>
                </a:solidFill>
              </a:rPr>
              <a:t>profitto</a:t>
            </a:r>
            <a:r>
              <a:rPr lang="it-IT" sz="3200" b="1" smtClean="0">
                <a:solidFill>
                  <a:srgbClr val="4627FF"/>
                </a:solidFill>
              </a:rPr>
              <a:t> per l’azienda</a:t>
            </a:r>
          </a:p>
          <a:p>
            <a:pPr lvl="1" algn="just">
              <a:lnSpc>
                <a:spcPct val="110000"/>
              </a:lnSpc>
              <a:buClr>
                <a:srgbClr val="FE0000"/>
              </a:buClr>
              <a:buSzTx/>
              <a:buFont typeface="Monotype Sorts" pitchFamily="2" charset="2"/>
              <a:buChar char="ç"/>
            </a:pPr>
            <a:r>
              <a:rPr lang="it-IT" sz="3200" b="1" smtClean="0">
                <a:solidFill>
                  <a:srgbClr val="4627FF"/>
                </a:solidFill>
              </a:rPr>
              <a:t>ERM: come trasformare </a:t>
            </a:r>
            <a:r>
              <a:rPr lang="it-IT" sz="3200" b="1" smtClean="0">
                <a:solidFill>
                  <a:srgbClr val="EC1600"/>
                </a:solidFill>
              </a:rPr>
              <a:t>obblighi</a:t>
            </a:r>
            <a:r>
              <a:rPr lang="it-IT" sz="3200" b="1" smtClean="0">
                <a:solidFill>
                  <a:srgbClr val="4627FF"/>
                </a:solidFill>
              </a:rPr>
              <a:t> normativi e/o di natura etico-sociale in opportunità di </a:t>
            </a:r>
            <a:r>
              <a:rPr lang="it-IT" sz="3200" b="1" smtClean="0">
                <a:solidFill>
                  <a:srgbClr val="EC1600"/>
                </a:solidFill>
              </a:rPr>
              <a:t>sviluppo</a:t>
            </a:r>
          </a:p>
          <a:p>
            <a:pPr lvl="1" algn="just">
              <a:lnSpc>
                <a:spcPct val="110000"/>
              </a:lnSpc>
              <a:buClr>
                <a:srgbClr val="FE0000"/>
              </a:buClr>
              <a:buSzTx/>
              <a:buFont typeface="Monotype Sorts" pitchFamily="2" charset="2"/>
              <a:buChar char="ç"/>
            </a:pPr>
            <a:r>
              <a:rPr lang="it-IT" sz="3200" b="1" smtClean="0">
                <a:solidFill>
                  <a:srgbClr val="4627FF"/>
                </a:solidFill>
              </a:rPr>
              <a:t>Il rispetto </a:t>
            </a:r>
            <a:r>
              <a:rPr lang="it-IT" sz="3200" b="1" smtClean="0">
                <a:solidFill>
                  <a:srgbClr val="EC1600"/>
                </a:solidFill>
              </a:rPr>
              <a:t>dell’ambiente</a:t>
            </a:r>
            <a:r>
              <a:rPr lang="it-IT" sz="3200" b="1" smtClean="0">
                <a:solidFill>
                  <a:srgbClr val="4627FF"/>
                </a:solidFill>
              </a:rPr>
              <a:t> e della </a:t>
            </a:r>
            <a:r>
              <a:rPr lang="it-IT" sz="3200" b="1" smtClean="0">
                <a:solidFill>
                  <a:srgbClr val="EC1600"/>
                </a:solidFill>
              </a:rPr>
              <a:t>sensibilità</a:t>
            </a:r>
            <a:r>
              <a:rPr lang="it-IT" sz="3200" b="1" smtClean="0">
                <a:solidFill>
                  <a:srgbClr val="4627FF"/>
                </a:solidFill>
              </a:rPr>
              <a:t> del consumatore: un confronto con  le esperienze </a:t>
            </a:r>
            <a:r>
              <a:rPr lang="it-IT" sz="3200" b="1" smtClean="0">
                <a:solidFill>
                  <a:srgbClr val="EC1600"/>
                </a:solidFill>
              </a:rPr>
              <a:t>internazionali</a:t>
            </a:r>
            <a:r>
              <a:rPr lang="it-IT" sz="3200" b="1" smtClean="0">
                <a:solidFill>
                  <a:srgbClr val="4627FF"/>
                </a:solidFill>
              </a:rPr>
              <a:t>  </a:t>
            </a:r>
          </a:p>
          <a:p>
            <a:pPr lvl="1" algn="just">
              <a:lnSpc>
                <a:spcPct val="110000"/>
              </a:lnSpc>
              <a:buClr>
                <a:srgbClr val="FE0000"/>
              </a:buClr>
              <a:buSzTx/>
              <a:buFont typeface="Monotype Sorts" pitchFamily="2" charset="2"/>
              <a:buChar char="ç"/>
            </a:pPr>
            <a:r>
              <a:rPr lang="it-IT" sz="3200" b="1" smtClean="0">
                <a:solidFill>
                  <a:srgbClr val="EC1600"/>
                </a:solidFill>
              </a:rPr>
              <a:t>Effetti</a:t>
            </a:r>
            <a:r>
              <a:rPr lang="it-IT" sz="3200" b="1" smtClean="0">
                <a:solidFill>
                  <a:srgbClr val="4627FF"/>
                </a:solidFill>
              </a:rPr>
              <a:t> della gestione etica nei diversi ambiti aziendali:   finanziaria, commerciale, manageriale</a:t>
            </a:r>
            <a:endParaRPr lang="it-IT" sz="2800" smtClean="0">
              <a:solidFill>
                <a:srgbClr val="1313FF"/>
              </a:solidFill>
            </a:endParaRPr>
          </a:p>
        </p:txBody>
      </p:sp>
      <p:sp>
        <p:nvSpPr>
          <p:cNvPr id="800772" name="AutoShape 4"/>
          <p:cNvSpPr>
            <a:spLocks noChangeArrowheads="1"/>
          </p:cNvSpPr>
          <p:nvPr/>
        </p:nvSpPr>
        <p:spPr bwMode="auto">
          <a:xfrm>
            <a:off x="228600" y="5638800"/>
            <a:ext cx="9448800" cy="1219200"/>
          </a:xfrm>
          <a:prstGeom prst="foldedCorner">
            <a:avLst>
              <a:gd name="adj" fmla="val 12500"/>
            </a:avLst>
          </a:prstGeom>
          <a:noFill/>
          <a:ln w="57150">
            <a:solidFill>
              <a:srgbClr val="FE0000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0488" tIns="44450" rIns="90488" bIns="44450" anchor="ctr">
            <a:spAutoFit/>
          </a:bodyPr>
          <a:lstStyle/>
          <a:p>
            <a:pPr>
              <a:defRPr/>
            </a:pPr>
            <a:endParaRPr lang="it-IT"/>
          </a:p>
        </p:txBody>
      </p:sp>
    </p:spTree>
  </p:cSld>
  <p:clrMapOvr>
    <a:masterClrMapping/>
  </p:clrMapOvr>
  <p:transition>
    <p:wipe dir="d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4627FF"/>
                </a:solidFill>
              </a:rPr>
              <a:t>Vantaggi d’immagine</a:t>
            </a:r>
            <a:endParaRPr lang="it-IT" sz="2100" smtClean="0"/>
          </a:p>
        </p:txBody>
      </p:sp>
      <p:sp>
        <p:nvSpPr>
          <p:cNvPr id="234499" name="Text Box 1027"/>
          <p:cNvSpPr txBox="1">
            <a:spLocks noChangeArrowheads="1"/>
          </p:cNvSpPr>
          <p:nvPr/>
        </p:nvSpPr>
        <p:spPr bwMode="auto">
          <a:xfrm>
            <a:off x="3952875" y="1752600"/>
            <a:ext cx="5191125" cy="3509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230000"/>
              </a:lnSpc>
              <a:spcBef>
                <a:spcPct val="50000"/>
              </a:spcBef>
              <a:buClr>
                <a:schemeClr val="hlink"/>
              </a:buClr>
              <a:buFont typeface="Monotype Sorts" pitchFamily="2" charset="2"/>
              <a:buChar char="4"/>
            </a:pPr>
            <a:r>
              <a:rPr lang="it-IT" sz="4400" i="1">
                <a:latin typeface="Times New Roman" pitchFamily="18" charset="0"/>
              </a:rPr>
              <a:t> </a:t>
            </a:r>
            <a:r>
              <a:rPr lang="it-IT" sz="4400" i="1">
                <a:solidFill>
                  <a:srgbClr val="E5405D"/>
                </a:solidFill>
                <a:latin typeface="Times New Roman" pitchFamily="18" charset="0"/>
              </a:rPr>
              <a:t>Esterna</a:t>
            </a:r>
          </a:p>
          <a:p>
            <a:pPr>
              <a:lnSpc>
                <a:spcPct val="230000"/>
              </a:lnSpc>
              <a:spcBef>
                <a:spcPct val="50000"/>
              </a:spcBef>
              <a:buClr>
                <a:srgbClr val="0000B6"/>
              </a:buClr>
              <a:buFont typeface="Monotype Sorts" pitchFamily="2" charset="2"/>
              <a:buChar char="4"/>
            </a:pPr>
            <a:r>
              <a:rPr lang="it-IT" sz="4400" i="1">
                <a:solidFill>
                  <a:srgbClr val="0000B6"/>
                </a:solidFill>
                <a:latin typeface="Times New Roman" pitchFamily="18" charset="0"/>
              </a:rPr>
              <a:t>Interna</a:t>
            </a:r>
            <a:endParaRPr lang="it-IT" sz="2400" i="1">
              <a:solidFill>
                <a:srgbClr val="4FA912"/>
              </a:solidFill>
              <a:latin typeface="Times New Roman" pitchFamily="18" charset="0"/>
            </a:endParaRPr>
          </a:p>
        </p:txBody>
      </p:sp>
      <p:grpSp>
        <p:nvGrpSpPr>
          <p:cNvPr id="66564" name="Group 1043"/>
          <p:cNvGrpSpPr>
            <a:grpSpLocks/>
          </p:cNvGrpSpPr>
          <p:nvPr/>
        </p:nvGrpSpPr>
        <p:grpSpPr bwMode="auto">
          <a:xfrm>
            <a:off x="1295400" y="2057400"/>
            <a:ext cx="2438400" cy="3962400"/>
            <a:chOff x="336" y="1296"/>
            <a:chExt cx="1536" cy="2496"/>
          </a:xfrm>
        </p:grpSpPr>
        <p:sp>
          <p:nvSpPr>
            <p:cNvPr id="66565" name="AutoShape 1044"/>
            <p:cNvSpPr>
              <a:spLocks/>
            </p:cNvSpPr>
            <p:nvPr/>
          </p:nvSpPr>
          <p:spPr bwMode="auto">
            <a:xfrm flipH="1">
              <a:off x="1392" y="1440"/>
              <a:ext cx="480" cy="2160"/>
            </a:xfrm>
            <a:prstGeom prst="rightBrace">
              <a:avLst>
                <a:gd name="adj1" fmla="val 37500"/>
                <a:gd name="adj2" fmla="val 50000"/>
              </a:avLst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scene3d>
              <a:camera prst="legacyPerspectiveTopRight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anchor="ctr">
              <a:flatTx/>
            </a:bodyPr>
            <a:lstStyle/>
            <a:p>
              <a:pPr algn="ctr">
                <a:buFont typeface="CommonBullets" pitchFamily="34" charset="2"/>
                <a:buChar char="["/>
              </a:pPr>
              <a:endParaRPr lang="it-IT" sz="2400" b="0">
                <a:solidFill>
                  <a:srgbClr val="FF7C80"/>
                </a:solidFill>
                <a:latin typeface="Times New Roman" pitchFamily="18" charset="0"/>
              </a:endParaRPr>
            </a:p>
          </p:txBody>
        </p:sp>
        <p:grpSp>
          <p:nvGrpSpPr>
            <p:cNvPr id="66566" name="Group 1045"/>
            <p:cNvGrpSpPr>
              <a:grpSpLocks/>
            </p:cNvGrpSpPr>
            <p:nvPr/>
          </p:nvGrpSpPr>
          <p:grpSpPr bwMode="auto">
            <a:xfrm>
              <a:off x="336" y="1296"/>
              <a:ext cx="864" cy="2496"/>
              <a:chOff x="336" y="1104"/>
              <a:chExt cx="864" cy="2496"/>
            </a:xfrm>
          </p:grpSpPr>
          <p:sp>
            <p:nvSpPr>
              <p:cNvPr id="234518" name="AutoShape 1046"/>
              <p:cNvSpPr>
                <a:spLocks noChangeArrowheads="1"/>
              </p:cNvSpPr>
              <p:nvPr/>
            </p:nvSpPr>
            <p:spPr bwMode="auto">
              <a:xfrm>
                <a:off x="336" y="1104"/>
                <a:ext cx="864" cy="2496"/>
              </a:xfrm>
              <a:prstGeom prst="can">
                <a:avLst>
                  <a:gd name="adj" fmla="val 41434"/>
                </a:avLst>
              </a:prstGeom>
              <a:solidFill>
                <a:srgbClr val="4627FF"/>
              </a:solidFill>
              <a:ln w="25400">
                <a:noFill/>
                <a:round/>
                <a:headEnd/>
                <a:tailEnd/>
              </a:ln>
              <a:effectLst>
                <a:outerShdw dist="28398" dir="20006097" algn="ctr" rotWithShape="0">
                  <a:schemeClr val="bg2"/>
                </a:outerShdw>
              </a:effectLst>
            </p:spPr>
            <p:txBody>
              <a:bodyPr lIns="90488" tIns="44450" rIns="90488" bIns="44450" anchor="ctr">
                <a:spAutoFit/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66568" name="WordArt 1047"/>
              <p:cNvSpPr>
                <a:spLocks noChangeArrowheads="1" noChangeShapeType="1" noTextEdit="1"/>
              </p:cNvSpPr>
              <p:nvPr/>
            </p:nvSpPr>
            <p:spPr bwMode="auto">
              <a:xfrm rot="-5400000">
                <a:off x="-195" y="2307"/>
                <a:ext cx="1950" cy="40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49435"/>
                  </a:avLst>
                </a:prstTxWarp>
              </a:bodyPr>
              <a:lstStyle/>
              <a:p>
                <a:pPr algn="ctr"/>
                <a:r>
                  <a:rPr lang="it-IT" sz="3600" kern="10">
                    <a:ln w="9525">
                      <a:solidFill>
                        <a:schemeClr val="tx2"/>
                      </a:solidFill>
                      <a:round/>
                      <a:headEnd/>
                      <a:tailEnd/>
                    </a:ln>
                    <a:solidFill>
                      <a:srgbClr val="EC1600"/>
                    </a:solidFill>
                    <a:effectLst>
                      <a:outerShdw dist="107763" dir="18900000" algn="ctr" rotWithShape="0">
                        <a:schemeClr val="bg2">
                          <a:alpha val="50000"/>
                        </a:schemeClr>
                      </a:outerShdw>
                    </a:effectLst>
                    <a:latin typeface="Arial Black"/>
                  </a:rPr>
                  <a:t>Reputazione</a:t>
                </a:r>
              </a:p>
            </p:txBody>
          </p:sp>
        </p:grp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build="p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4627FF"/>
                </a:solidFill>
              </a:rPr>
              <a:t>Vantaggi di sistema</a:t>
            </a:r>
            <a:endParaRPr lang="it-IT" sz="2100" smtClean="0"/>
          </a:p>
        </p:txBody>
      </p:sp>
      <p:sp>
        <p:nvSpPr>
          <p:cNvPr id="838659" name="Text Box 3"/>
          <p:cNvSpPr txBox="1">
            <a:spLocks noChangeArrowheads="1"/>
          </p:cNvSpPr>
          <p:nvPr/>
        </p:nvSpPr>
        <p:spPr bwMode="auto">
          <a:xfrm>
            <a:off x="2971800" y="1905000"/>
            <a:ext cx="6324600" cy="3832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  <a:buClr>
                <a:schemeClr val="hlink"/>
              </a:buClr>
              <a:buFont typeface="Monotype Sorts" pitchFamily="2" charset="2"/>
              <a:buChar char="4"/>
            </a:pPr>
            <a:r>
              <a:rPr lang="it-IT" sz="4400" i="1">
                <a:latin typeface="Times New Roman" pitchFamily="18" charset="0"/>
              </a:rPr>
              <a:t> </a:t>
            </a:r>
            <a:r>
              <a:rPr lang="it-IT" sz="4400" i="1">
                <a:solidFill>
                  <a:srgbClr val="E5405D"/>
                </a:solidFill>
                <a:latin typeface="Times New Roman" pitchFamily="18" charset="0"/>
              </a:rPr>
              <a:t>Coesione stakeholders</a:t>
            </a:r>
          </a:p>
          <a:p>
            <a:pPr>
              <a:lnSpc>
                <a:spcPct val="140000"/>
              </a:lnSpc>
              <a:spcBef>
                <a:spcPct val="50000"/>
              </a:spcBef>
              <a:buClr>
                <a:srgbClr val="4627FF"/>
              </a:buClr>
              <a:buFont typeface="Monotype Sorts" pitchFamily="2" charset="2"/>
              <a:buChar char="4"/>
            </a:pPr>
            <a:r>
              <a:rPr lang="it-IT" sz="4400" i="1">
                <a:solidFill>
                  <a:srgbClr val="4627FF"/>
                </a:solidFill>
                <a:latin typeface="Times New Roman" pitchFamily="18" charset="0"/>
              </a:rPr>
              <a:t>Efficienza</a:t>
            </a:r>
          </a:p>
          <a:p>
            <a:pPr>
              <a:lnSpc>
                <a:spcPct val="140000"/>
              </a:lnSpc>
              <a:spcBef>
                <a:spcPct val="50000"/>
              </a:spcBef>
              <a:buClr>
                <a:srgbClr val="497475"/>
              </a:buClr>
              <a:buFont typeface="Monotype Sorts" pitchFamily="2" charset="2"/>
              <a:buChar char="4"/>
            </a:pPr>
            <a:r>
              <a:rPr lang="it-IT" sz="4400" i="1">
                <a:solidFill>
                  <a:srgbClr val="497475"/>
                </a:solidFill>
                <a:latin typeface="Times New Roman" pitchFamily="18" charset="0"/>
              </a:rPr>
              <a:t>Protezione boicottaggi</a:t>
            </a:r>
            <a:endParaRPr lang="it-IT" sz="3200" i="1">
              <a:solidFill>
                <a:srgbClr val="E5405D"/>
              </a:solidFill>
              <a:latin typeface="Times New Roman" pitchFamily="18" charset="0"/>
            </a:endParaRPr>
          </a:p>
          <a:p>
            <a:pPr lvl="1">
              <a:lnSpc>
                <a:spcPct val="20000"/>
              </a:lnSpc>
              <a:spcBef>
                <a:spcPct val="50000"/>
              </a:spcBef>
              <a:buClr>
                <a:schemeClr val="hlink"/>
              </a:buClr>
              <a:buFont typeface="Monotype Sorts" pitchFamily="2" charset="2"/>
              <a:buNone/>
            </a:pPr>
            <a:endParaRPr lang="it-IT" sz="2400" i="1">
              <a:solidFill>
                <a:srgbClr val="4FA912"/>
              </a:solidFill>
              <a:latin typeface="Times New Roman" pitchFamily="18" charset="0"/>
            </a:endParaRPr>
          </a:p>
        </p:txBody>
      </p:sp>
      <p:grpSp>
        <p:nvGrpSpPr>
          <p:cNvPr id="67588" name="Group 11"/>
          <p:cNvGrpSpPr>
            <a:grpSpLocks/>
          </p:cNvGrpSpPr>
          <p:nvPr/>
        </p:nvGrpSpPr>
        <p:grpSpPr bwMode="auto">
          <a:xfrm>
            <a:off x="533400" y="2057400"/>
            <a:ext cx="2438400" cy="3962400"/>
            <a:chOff x="336" y="1296"/>
            <a:chExt cx="1536" cy="2496"/>
          </a:xfrm>
        </p:grpSpPr>
        <p:sp>
          <p:nvSpPr>
            <p:cNvPr id="67589" name="AutoShape 6"/>
            <p:cNvSpPr>
              <a:spLocks/>
            </p:cNvSpPr>
            <p:nvPr/>
          </p:nvSpPr>
          <p:spPr bwMode="auto">
            <a:xfrm flipH="1">
              <a:off x="1392" y="1440"/>
              <a:ext cx="480" cy="2160"/>
            </a:xfrm>
            <a:prstGeom prst="rightBrace">
              <a:avLst>
                <a:gd name="adj1" fmla="val 37500"/>
                <a:gd name="adj2" fmla="val 50000"/>
              </a:avLst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scene3d>
              <a:camera prst="legacyPerspectiveTopRight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anchor="ctr">
              <a:flatTx/>
            </a:bodyPr>
            <a:lstStyle/>
            <a:p>
              <a:pPr algn="ctr">
                <a:buFont typeface="CommonBullets" pitchFamily="34" charset="2"/>
                <a:buChar char="["/>
              </a:pPr>
              <a:endParaRPr lang="it-IT" sz="2400" b="0">
                <a:solidFill>
                  <a:srgbClr val="FF7C80"/>
                </a:solidFill>
                <a:latin typeface="Times New Roman" pitchFamily="18" charset="0"/>
              </a:endParaRPr>
            </a:p>
          </p:txBody>
        </p:sp>
        <p:grpSp>
          <p:nvGrpSpPr>
            <p:cNvPr id="67590" name="Group 10"/>
            <p:cNvGrpSpPr>
              <a:grpSpLocks/>
            </p:cNvGrpSpPr>
            <p:nvPr/>
          </p:nvGrpSpPr>
          <p:grpSpPr bwMode="auto">
            <a:xfrm>
              <a:off x="336" y="1296"/>
              <a:ext cx="864" cy="2496"/>
              <a:chOff x="336" y="1104"/>
              <a:chExt cx="864" cy="2496"/>
            </a:xfrm>
          </p:grpSpPr>
          <p:sp>
            <p:nvSpPr>
              <p:cNvPr id="838665" name="AutoShape 9"/>
              <p:cNvSpPr>
                <a:spLocks noChangeArrowheads="1"/>
              </p:cNvSpPr>
              <p:nvPr/>
            </p:nvSpPr>
            <p:spPr bwMode="auto">
              <a:xfrm>
                <a:off x="336" y="1104"/>
                <a:ext cx="864" cy="2496"/>
              </a:xfrm>
              <a:prstGeom prst="can">
                <a:avLst>
                  <a:gd name="adj" fmla="val 41434"/>
                </a:avLst>
              </a:prstGeom>
              <a:solidFill>
                <a:srgbClr val="4627FF"/>
              </a:solidFill>
              <a:ln w="25400">
                <a:noFill/>
                <a:round/>
                <a:headEnd/>
                <a:tailEnd/>
              </a:ln>
              <a:effectLst>
                <a:outerShdw dist="28398" dir="20006097" algn="ctr" rotWithShape="0">
                  <a:schemeClr val="bg2"/>
                </a:outerShdw>
              </a:effectLst>
            </p:spPr>
            <p:txBody>
              <a:bodyPr lIns="90488" tIns="44450" rIns="90488" bIns="44450" anchor="ctr">
                <a:spAutoFit/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67592" name="WordArt 8"/>
              <p:cNvSpPr>
                <a:spLocks noChangeArrowheads="1" noChangeShapeType="1" noTextEdit="1"/>
              </p:cNvSpPr>
              <p:nvPr/>
            </p:nvSpPr>
            <p:spPr bwMode="auto">
              <a:xfrm rot="-5400000">
                <a:off x="-195" y="2307"/>
                <a:ext cx="1950" cy="40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49435"/>
                  </a:avLst>
                </a:prstTxWarp>
              </a:bodyPr>
              <a:lstStyle/>
              <a:p>
                <a:pPr algn="ctr"/>
                <a:r>
                  <a:rPr lang="it-IT" sz="3600" kern="10">
                    <a:ln w="9525">
                      <a:solidFill>
                        <a:schemeClr val="tx2"/>
                      </a:solidFill>
                      <a:round/>
                      <a:headEnd/>
                      <a:tailEnd/>
                    </a:ln>
                    <a:solidFill>
                      <a:srgbClr val="EC1600"/>
                    </a:solidFill>
                    <a:effectLst>
                      <a:outerShdw dist="107763" dir="18900000" algn="ctr" rotWithShape="0">
                        <a:schemeClr val="bg2">
                          <a:alpha val="50000"/>
                        </a:schemeClr>
                      </a:outerShdw>
                    </a:effectLst>
                    <a:latin typeface="Arial Black"/>
                  </a:rPr>
                  <a:t>Reputazione</a:t>
                </a:r>
              </a:p>
            </p:txBody>
          </p:sp>
        </p:grp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3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3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8659" grpId="0" build="p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4627FF"/>
                </a:solidFill>
              </a:rPr>
              <a:t>Vantaggi economici</a:t>
            </a:r>
            <a:endParaRPr lang="it-IT" sz="2100" smtClean="0"/>
          </a:p>
        </p:txBody>
      </p:sp>
      <p:sp>
        <p:nvSpPr>
          <p:cNvPr id="763907" name="Text Box 3"/>
          <p:cNvSpPr txBox="1">
            <a:spLocks noChangeArrowheads="1"/>
          </p:cNvSpPr>
          <p:nvPr/>
        </p:nvSpPr>
        <p:spPr bwMode="auto">
          <a:xfrm>
            <a:off x="3810000" y="1524000"/>
            <a:ext cx="5562600" cy="4318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Clr>
                <a:srgbClr val="EC1600"/>
              </a:buClr>
              <a:buFont typeface="Monotype Sorts" pitchFamily="2" charset="2"/>
              <a:buChar char="4"/>
            </a:pPr>
            <a:r>
              <a:rPr lang="it-IT" sz="3600" i="1">
                <a:solidFill>
                  <a:srgbClr val="4627FF"/>
                </a:solidFill>
                <a:latin typeface="Times New Roman" pitchFamily="18" charset="0"/>
              </a:rPr>
              <a:t> Costi del marketing 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EC1600"/>
              </a:buClr>
              <a:buFont typeface="Monotype Sorts" pitchFamily="2" charset="2"/>
              <a:buChar char="4"/>
            </a:pPr>
            <a:r>
              <a:rPr lang="it-IT" sz="3600" i="1">
                <a:solidFill>
                  <a:srgbClr val="4627FF"/>
                </a:solidFill>
                <a:latin typeface="Times New Roman" pitchFamily="18" charset="0"/>
              </a:rPr>
              <a:t>Spese legali</a:t>
            </a:r>
          </a:p>
          <a:p>
            <a:pPr>
              <a:lnSpc>
                <a:spcPct val="120000"/>
              </a:lnSpc>
              <a:spcBef>
                <a:spcPct val="50000"/>
              </a:spcBef>
              <a:buClr>
                <a:srgbClr val="EC1600"/>
              </a:buClr>
              <a:buFont typeface="Monotype Sorts" pitchFamily="2" charset="2"/>
              <a:buChar char="4"/>
            </a:pPr>
            <a:r>
              <a:rPr lang="it-IT" sz="3600" i="1">
                <a:solidFill>
                  <a:srgbClr val="4627FF"/>
                </a:solidFill>
                <a:latin typeface="Times New Roman" pitchFamily="18" charset="0"/>
              </a:rPr>
              <a:t> Banche (solidità)</a:t>
            </a:r>
          </a:p>
          <a:p>
            <a:pPr lvl="1">
              <a:lnSpc>
                <a:spcPct val="60000"/>
              </a:lnSpc>
              <a:spcBef>
                <a:spcPct val="50000"/>
              </a:spcBef>
              <a:buClr>
                <a:srgbClr val="EC1600"/>
              </a:buClr>
              <a:buFont typeface="Monotype Sorts" pitchFamily="2" charset="2"/>
              <a:buNone/>
            </a:pPr>
            <a:r>
              <a:rPr lang="it-IT" sz="2400" i="1">
                <a:solidFill>
                  <a:srgbClr val="4627FF"/>
                </a:solidFill>
                <a:latin typeface="Times New Roman" pitchFamily="18" charset="0"/>
              </a:rPr>
              <a:t>[Finanziamenti]</a:t>
            </a:r>
          </a:p>
          <a:p>
            <a:pPr>
              <a:lnSpc>
                <a:spcPct val="60000"/>
              </a:lnSpc>
              <a:spcBef>
                <a:spcPct val="50000"/>
              </a:spcBef>
              <a:buClr>
                <a:srgbClr val="EC1600"/>
              </a:buClr>
              <a:buFont typeface="Monotype Sorts" pitchFamily="2" charset="2"/>
              <a:buChar char="4"/>
            </a:pPr>
            <a:r>
              <a:rPr lang="it-IT" sz="3600" i="1">
                <a:solidFill>
                  <a:srgbClr val="4627FF"/>
                </a:solidFill>
                <a:latin typeface="Times New Roman" pitchFamily="18" charset="0"/>
              </a:rPr>
              <a:t> Assicurazioni (rischio)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Clr>
                <a:srgbClr val="EC1600"/>
              </a:buClr>
              <a:buFont typeface="Monotype Sorts" pitchFamily="2" charset="2"/>
              <a:buNone/>
            </a:pPr>
            <a:r>
              <a:rPr lang="it-IT" sz="2400" i="1">
                <a:solidFill>
                  <a:srgbClr val="4627FF"/>
                </a:solidFill>
                <a:latin typeface="Times New Roman" pitchFamily="18" charset="0"/>
              </a:rPr>
              <a:t>[- 20%dei premi]</a:t>
            </a:r>
            <a:endParaRPr lang="it-IT" sz="2400" i="1">
              <a:solidFill>
                <a:srgbClr val="4FA912"/>
              </a:solidFill>
              <a:latin typeface="Times New Roman" pitchFamily="18" charset="0"/>
            </a:endParaRPr>
          </a:p>
          <a:p>
            <a:pPr lvl="1">
              <a:lnSpc>
                <a:spcPct val="20000"/>
              </a:lnSpc>
              <a:spcBef>
                <a:spcPct val="50000"/>
              </a:spcBef>
              <a:buClr>
                <a:schemeClr val="hlink"/>
              </a:buClr>
              <a:buFont typeface="Monotype Sorts" pitchFamily="2" charset="2"/>
              <a:buNone/>
            </a:pPr>
            <a:endParaRPr lang="it-IT" sz="2400" i="1">
              <a:solidFill>
                <a:srgbClr val="4FA912"/>
              </a:solidFill>
              <a:latin typeface="Times New Roman" pitchFamily="18" charset="0"/>
            </a:endParaRPr>
          </a:p>
        </p:txBody>
      </p:sp>
      <p:grpSp>
        <p:nvGrpSpPr>
          <p:cNvPr id="68612" name="Group 9"/>
          <p:cNvGrpSpPr>
            <a:grpSpLocks/>
          </p:cNvGrpSpPr>
          <p:nvPr/>
        </p:nvGrpSpPr>
        <p:grpSpPr bwMode="auto">
          <a:xfrm>
            <a:off x="990600" y="1704975"/>
            <a:ext cx="2438400" cy="3962400"/>
            <a:chOff x="336" y="1296"/>
            <a:chExt cx="1536" cy="2496"/>
          </a:xfrm>
        </p:grpSpPr>
        <p:sp>
          <p:nvSpPr>
            <p:cNvPr id="68613" name="AutoShape 10"/>
            <p:cNvSpPr>
              <a:spLocks/>
            </p:cNvSpPr>
            <p:nvPr/>
          </p:nvSpPr>
          <p:spPr bwMode="auto">
            <a:xfrm flipH="1">
              <a:off x="1392" y="1440"/>
              <a:ext cx="480" cy="2160"/>
            </a:xfrm>
            <a:prstGeom prst="rightBrace">
              <a:avLst>
                <a:gd name="adj1" fmla="val 37500"/>
                <a:gd name="adj2" fmla="val 50000"/>
              </a:avLst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scene3d>
              <a:camera prst="legacyPerspectiveTopRight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anchor="ctr">
              <a:flatTx/>
            </a:bodyPr>
            <a:lstStyle/>
            <a:p>
              <a:pPr algn="ctr">
                <a:buFont typeface="CommonBullets" pitchFamily="34" charset="2"/>
                <a:buChar char="["/>
              </a:pPr>
              <a:endParaRPr lang="it-IT" sz="2400" b="0">
                <a:solidFill>
                  <a:srgbClr val="FF7C80"/>
                </a:solidFill>
                <a:latin typeface="Times New Roman" pitchFamily="18" charset="0"/>
              </a:endParaRPr>
            </a:p>
          </p:txBody>
        </p:sp>
        <p:grpSp>
          <p:nvGrpSpPr>
            <p:cNvPr id="68614" name="Group 11"/>
            <p:cNvGrpSpPr>
              <a:grpSpLocks/>
            </p:cNvGrpSpPr>
            <p:nvPr/>
          </p:nvGrpSpPr>
          <p:grpSpPr bwMode="auto">
            <a:xfrm>
              <a:off x="336" y="1296"/>
              <a:ext cx="864" cy="2496"/>
              <a:chOff x="336" y="1104"/>
              <a:chExt cx="864" cy="2496"/>
            </a:xfrm>
          </p:grpSpPr>
          <p:sp>
            <p:nvSpPr>
              <p:cNvPr id="763916" name="AutoShape 12"/>
              <p:cNvSpPr>
                <a:spLocks noChangeArrowheads="1"/>
              </p:cNvSpPr>
              <p:nvPr/>
            </p:nvSpPr>
            <p:spPr bwMode="auto">
              <a:xfrm>
                <a:off x="336" y="1104"/>
                <a:ext cx="864" cy="2496"/>
              </a:xfrm>
              <a:prstGeom prst="can">
                <a:avLst>
                  <a:gd name="adj" fmla="val 41434"/>
                </a:avLst>
              </a:prstGeom>
              <a:solidFill>
                <a:srgbClr val="4627FF"/>
              </a:solidFill>
              <a:ln w="25400">
                <a:noFill/>
                <a:round/>
                <a:headEnd/>
                <a:tailEnd/>
              </a:ln>
              <a:effectLst>
                <a:outerShdw dist="28398" dir="20006097" algn="ctr" rotWithShape="0">
                  <a:schemeClr val="bg2"/>
                </a:outerShdw>
              </a:effectLst>
            </p:spPr>
            <p:txBody>
              <a:bodyPr lIns="90488" tIns="44450" rIns="90488" bIns="44450" anchor="ctr">
                <a:spAutoFit/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68616" name="WordArt 13"/>
              <p:cNvSpPr>
                <a:spLocks noChangeArrowheads="1" noChangeShapeType="1" noTextEdit="1"/>
              </p:cNvSpPr>
              <p:nvPr/>
            </p:nvSpPr>
            <p:spPr bwMode="auto">
              <a:xfrm rot="-5400000">
                <a:off x="-195" y="2307"/>
                <a:ext cx="1950" cy="40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49435"/>
                  </a:avLst>
                </a:prstTxWarp>
              </a:bodyPr>
              <a:lstStyle/>
              <a:p>
                <a:pPr algn="ctr"/>
                <a:r>
                  <a:rPr lang="it-IT" sz="3600" kern="10">
                    <a:ln w="9525">
                      <a:solidFill>
                        <a:schemeClr val="tx2"/>
                      </a:solidFill>
                      <a:round/>
                      <a:headEnd/>
                      <a:tailEnd/>
                    </a:ln>
                    <a:solidFill>
                      <a:srgbClr val="EC1600"/>
                    </a:solidFill>
                    <a:effectLst>
                      <a:outerShdw dist="107763" dir="18900000" algn="ctr" rotWithShape="0">
                        <a:schemeClr val="bg2">
                          <a:alpha val="50000"/>
                        </a:schemeClr>
                      </a:outerShdw>
                    </a:effectLst>
                    <a:latin typeface="Arial Black"/>
                  </a:rPr>
                  <a:t>Reputazione</a:t>
                </a:r>
              </a:p>
            </p:txBody>
          </p:sp>
        </p:grp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6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6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6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6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6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3907" grpId="0" build="p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4627FF"/>
                </a:solidFill>
              </a:rPr>
              <a:t>Vantaggi finanziari</a:t>
            </a:r>
            <a:endParaRPr lang="it-IT" sz="2100" smtClean="0"/>
          </a:p>
        </p:txBody>
      </p:sp>
      <p:sp>
        <p:nvSpPr>
          <p:cNvPr id="764931" name="Text Box 3"/>
          <p:cNvSpPr txBox="1">
            <a:spLocks noChangeArrowheads="1"/>
          </p:cNvSpPr>
          <p:nvPr/>
        </p:nvSpPr>
        <p:spPr bwMode="auto">
          <a:xfrm>
            <a:off x="3352800" y="1600200"/>
            <a:ext cx="6248400" cy="3435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lvl="1">
              <a:lnSpc>
                <a:spcPct val="20000"/>
              </a:lnSpc>
              <a:spcBef>
                <a:spcPct val="50000"/>
              </a:spcBef>
              <a:buClr>
                <a:schemeClr val="hlink"/>
              </a:buClr>
              <a:buFont typeface="Monotype Sorts" pitchFamily="2" charset="2"/>
              <a:buNone/>
            </a:pPr>
            <a:endParaRPr lang="it-IT" sz="3200" i="1">
              <a:solidFill>
                <a:srgbClr val="E5405D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buClr>
                <a:schemeClr val="hlink"/>
              </a:buClr>
              <a:buFont typeface="Monotype Sorts" pitchFamily="2" charset="2"/>
              <a:buChar char="4"/>
            </a:pPr>
            <a:r>
              <a:rPr lang="it-IT" sz="3600" i="1">
                <a:solidFill>
                  <a:srgbClr val="4627FF"/>
                </a:solidFill>
                <a:latin typeface="Times New Roman" pitchFamily="18" charset="0"/>
              </a:rPr>
              <a:t>Investitori  governance)</a:t>
            </a:r>
            <a:endParaRPr lang="it-IT" sz="3200" i="1">
              <a:solidFill>
                <a:srgbClr val="4627FF"/>
              </a:solidFill>
              <a:latin typeface="Times New Roman" pitchFamily="18" charset="0"/>
            </a:endParaRPr>
          </a:p>
          <a:p>
            <a:pPr lvl="1">
              <a:lnSpc>
                <a:spcPct val="50000"/>
              </a:lnSpc>
              <a:spcBef>
                <a:spcPct val="50000"/>
              </a:spcBef>
              <a:buClr>
                <a:schemeClr val="hlink"/>
              </a:buClr>
              <a:buFont typeface="Monotype Sorts" pitchFamily="2" charset="2"/>
              <a:buNone/>
            </a:pPr>
            <a:r>
              <a:rPr lang="it-IT" sz="2000" i="1">
                <a:solidFill>
                  <a:srgbClr val="4627FF"/>
                </a:solidFill>
                <a:latin typeface="Times New Roman" pitchFamily="18" charset="0"/>
              </a:rPr>
              <a:t> [Dow Jones Sustainability Group Index]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Clr>
                <a:schemeClr val="hlink"/>
              </a:buClr>
              <a:buFont typeface="Monotype Sorts" pitchFamily="2" charset="2"/>
              <a:buNone/>
            </a:pPr>
            <a:r>
              <a:rPr lang="it-IT" sz="2000" i="1">
                <a:solidFill>
                  <a:srgbClr val="4627FF"/>
                </a:solidFill>
                <a:latin typeface="Times New Roman" pitchFamily="18" charset="0"/>
              </a:rPr>
              <a:t> [Istituto Avanzi]</a:t>
            </a:r>
          </a:p>
          <a:p>
            <a:pPr>
              <a:lnSpc>
                <a:spcPct val="280000"/>
              </a:lnSpc>
              <a:spcBef>
                <a:spcPct val="50000"/>
              </a:spcBef>
              <a:buClr>
                <a:schemeClr val="hlink"/>
              </a:buClr>
              <a:buFont typeface="Monotype Sorts" pitchFamily="2" charset="2"/>
              <a:buChar char="4"/>
            </a:pPr>
            <a:r>
              <a:rPr lang="it-IT" sz="3600" i="1">
                <a:solidFill>
                  <a:srgbClr val="4627FF"/>
                </a:solidFill>
                <a:latin typeface="Times New Roman" pitchFamily="18" charset="0"/>
              </a:rPr>
              <a:t>  Valore degli Asset aziendali</a:t>
            </a:r>
            <a:endParaRPr lang="it-IT" sz="3600" i="1">
              <a:solidFill>
                <a:srgbClr val="0000B6"/>
              </a:solidFill>
              <a:latin typeface="Times New Roman" pitchFamily="18" charset="0"/>
            </a:endParaRPr>
          </a:p>
        </p:txBody>
      </p:sp>
      <p:grpSp>
        <p:nvGrpSpPr>
          <p:cNvPr id="69636" name="Group 9"/>
          <p:cNvGrpSpPr>
            <a:grpSpLocks/>
          </p:cNvGrpSpPr>
          <p:nvPr/>
        </p:nvGrpSpPr>
        <p:grpSpPr bwMode="auto">
          <a:xfrm>
            <a:off x="685800" y="1752600"/>
            <a:ext cx="2438400" cy="3962400"/>
            <a:chOff x="336" y="1296"/>
            <a:chExt cx="1536" cy="2496"/>
          </a:xfrm>
        </p:grpSpPr>
        <p:sp>
          <p:nvSpPr>
            <p:cNvPr id="69637" name="AutoShape 10"/>
            <p:cNvSpPr>
              <a:spLocks/>
            </p:cNvSpPr>
            <p:nvPr/>
          </p:nvSpPr>
          <p:spPr bwMode="auto">
            <a:xfrm flipH="1">
              <a:off x="1392" y="1440"/>
              <a:ext cx="480" cy="2160"/>
            </a:xfrm>
            <a:prstGeom prst="rightBrace">
              <a:avLst>
                <a:gd name="adj1" fmla="val 37500"/>
                <a:gd name="adj2" fmla="val 50000"/>
              </a:avLst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scene3d>
              <a:camera prst="legacyPerspectiveTopRight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anchor="ctr">
              <a:flatTx/>
            </a:bodyPr>
            <a:lstStyle/>
            <a:p>
              <a:pPr algn="ctr">
                <a:buFont typeface="CommonBullets" pitchFamily="34" charset="2"/>
                <a:buChar char="["/>
              </a:pPr>
              <a:endParaRPr lang="it-IT" sz="2400" b="0">
                <a:solidFill>
                  <a:srgbClr val="FF7C80"/>
                </a:solidFill>
                <a:latin typeface="Times New Roman" pitchFamily="18" charset="0"/>
              </a:endParaRPr>
            </a:p>
          </p:txBody>
        </p:sp>
        <p:grpSp>
          <p:nvGrpSpPr>
            <p:cNvPr id="69638" name="Group 11"/>
            <p:cNvGrpSpPr>
              <a:grpSpLocks/>
            </p:cNvGrpSpPr>
            <p:nvPr/>
          </p:nvGrpSpPr>
          <p:grpSpPr bwMode="auto">
            <a:xfrm>
              <a:off x="336" y="1296"/>
              <a:ext cx="864" cy="2496"/>
              <a:chOff x="336" y="1104"/>
              <a:chExt cx="864" cy="2496"/>
            </a:xfrm>
          </p:grpSpPr>
          <p:sp>
            <p:nvSpPr>
              <p:cNvPr id="764940" name="AutoShape 12"/>
              <p:cNvSpPr>
                <a:spLocks noChangeArrowheads="1"/>
              </p:cNvSpPr>
              <p:nvPr/>
            </p:nvSpPr>
            <p:spPr bwMode="auto">
              <a:xfrm>
                <a:off x="336" y="1104"/>
                <a:ext cx="864" cy="2496"/>
              </a:xfrm>
              <a:prstGeom prst="can">
                <a:avLst>
                  <a:gd name="adj" fmla="val 41434"/>
                </a:avLst>
              </a:prstGeom>
              <a:solidFill>
                <a:srgbClr val="4627FF"/>
              </a:solidFill>
              <a:ln w="25400">
                <a:noFill/>
                <a:round/>
                <a:headEnd/>
                <a:tailEnd/>
              </a:ln>
              <a:effectLst>
                <a:outerShdw dist="28398" dir="20006097" algn="ctr" rotWithShape="0">
                  <a:schemeClr val="bg2"/>
                </a:outerShdw>
              </a:effectLst>
            </p:spPr>
            <p:txBody>
              <a:bodyPr lIns="90488" tIns="44450" rIns="90488" bIns="44450" anchor="ctr">
                <a:spAutoFit/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69640" name="WordArt 13"/>
              <p:cNvSpPr>
                <a:spLocks noChangeArrowheads="1" noChangeShapeType="1" noTextEdit="1"/>
              </p:cNvSpPr>
              <p:nvPr/>
            </p:nvSpPr>
            <p:spPr bwMode="auto">
              <a:xfrm rot="-5400000">
                <a:off x="-195" y="2307"/>
                <a:ext cx="1950" cy="40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49435"/>
                  </a:avLst>
                </a:prstTxWarp>
              </a:bodyPr>
              <a:lstStyle/>
              <a:p>
                <a:pPr algn="ctr"/>
                <a:r>
                  <a:rPr lang="it-IT" sz="3600" kern="10">
                    <a:ln w="9525">
                      <a:solidFill>
                        <a:schemeClr val="tx2"/>
                      </a:solidFill>
                      <a:round/>
                      <a:headEnd/>
                      <a:tailEnd/>
                    </a:ln>
                    <a:solidFill>
                      <a:srgbClr val="EC1600"/>
                    </a:solidFill>
                    <a:effectLst>
                      <a:outerShdw dist="107763" dir="18900000" algn="ctr" rotWithShape="0">
                        <a:schemeClr val="bg2">
                          <a:alpha val="50000"/>
                        </a:schemeClr>
                      </a:outerShdw>
                    </a:effectLst>
                    <a:latin typeface="Arial Black"/>
                  </a:rPr>
                  <a:t>Reputazione</a:t>
                </a:r>
              </a:p>
            </p:txBody>
          </p:sp>
        </p:grp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6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6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6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4931" grpId="0" build="p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4627FF"/>
                </a:solidFill>
              </a:rPr>
              <a:t>Vantaggi commerciali</a:t>
            </a:r>
            <a:endParaRPr lang="it-IT" smtClean="0"/>
          </a:p>
        </p:txBody>
      </p:sp>
      <p:sp>
        <p:nvSpPr>
          <p:cNvPr id="235523" name="Text Box 3"/>
          <p:cNvSpPr txBox="1">
            <a:spLocks noChangeArrowheads="1"/>
          </p:cNvSpPr>
          <p:nvPr/>
        </p:nvSpPr>
        <p:spPr bwMode="auto">
          <a:xfrm>
            <a:off x="3657600" y="1447800"/>
            <a:ext cx="6096000" cy="4237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Clr>
                <a:srgbClr val="4627FF"/>
              </a:buClr>
              <a:buFont typeface="Monotype Sorts" pitchFamily="2" charset="2"/>
              <a:buChar char="4"/>
            </a:pPr>
            <a:r>
              <a:rPr lang="it-IT" sz="3200" i="1">
                <a:solidFill>
                  <a:srgbClr val="B285FB"/>
                </a:solidFill>
                <a:latin typeface="Times New Roman" pitchFamily="18" charset="0"/>
              </a:rPr>
              <a:t> </a:t>
            </a:r>
            <a:r>
              <a:rPr lang="it-IT" sz="3200" i="1">
                <a:solidFill>
                  <a:srgbClr val="4627FF"/>
                </a:solidFill>
                <a:latin typeface="Times New Roman" pitchFamily="18" charset="0"/>
              </a:rPr>
              <a:t>Clienti (fidelizzazione)</a:t>
            </a:r>
            <a:endParaRPr lang="it-IT" sz="3200" i="1">
              <a:solidFill>
                <a:srgbClr val="FF3300"/>
              </a:solidFill>
              <a:latin typeface="Times New Roman" pitchFamily="18" charset="0"/>
            </a:endParaRPr>
          </a:p>
          <a:p>
            <a:pPr>
              <a:lnSpc>
                <a:spcPct val="130000"/>
              </a:lnSpc>
              <a:spcBef>
                <a:spcPct val="50000"/>
              </a:spcBef>
              <a:buClr>
                <a:srgbClr val="EC1600"/>
              </a:buClr>
              <a:buFont typeface="Monotype Sorts" pitchFamily="2" charset="2"/>
              <a:buChar char="4"/>
            </a:pPr>
            <a:r>
              <a:rPr lang="it-IT" sz="3200" i="1">
                <a:solidFill>
                  <a:srgbClr val="FF3300"/>
                </a:solidFill>
                <a:latin typeface="Times New Roman" pitchFamily="18" charset="0"/>
              </a:rPr>
              <a:t> Appalti pubblici (punteggi)</a:t>
            </a:r>
          </a:p>
          <a:p>
            <a:pPr>
              <a:lnSpc>
                <a:spcPct val="130000"/>
              </a:lnSpc>
              <a:spcBef>
                <a:spcPct val="50000"/>
              </a:spcBef>
              <a:buClr>
                <a:schemeClr val="accent2"/>
              </a:buClr>
              <a:buFont typeface="Monotype Sorts" pitchFamily="2" charset="2"/>
              <a:buChar char="4"/>
            </a:pPr>
            <a:r>
              <a:rPr lang="it-IT" sz="3200" i="1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it-IT" sz="3200" i="1">
                <a:solidFill>
                  <a:schemeClr val="accent2"/>
                </a:solidFill>
                <a:latin typeface="Times New Roman" pitchFamily="18" charset="0"/>
              </a:rPr>
              <a:t>Fornitori (disponibilità)</a:t>
            </a:r>
          </a:p>
          <a:p>
            <a:pPr>
              <a:lnSpc>
                <a:spcPct val="130000"/>
              </a:lnSpc>
              <a:spcBef>
                <a:spcPct val="50000"/>
              </a:spcBef>
              <a:buClr>
                <a:schemeClr val="accent1"/>
              </a:buClr>
              <a:buFont typeface="Monotype Sorts" pitchFamily="2" charset="2"/>
              <a:buChar char="4"/>
            </a:pPr>
            <a:r>
              <a:rPr lang="it-IT" sz="3200" i="1">
                <a:solidFill>
                  <a:schemeClr val="accent1"/>
                </a:solidFill>
                <a:latin typeface="Times New Roman" pitchFamily="18" charset="0"/>
              </a:rPr>
              <a:t> Partners (affidabilità)</a:t>
            </a:r>
          </a:p>
          <a:p>
            <a:pPr>
              <a:lnSpc>
                <a:spcPct val="130000"/>
              </a:lnSpc>
              <a:spcBef>
                <a:spcPct val="50000"/>
              </a:spcBef>
              <a:buClr>
                <a:srgbClr val="000414"/>
              </a:buClr>
              <a:buFont typeface="Monotype Sorts" pitchFamily="2" charset="2"/>
              <a:buChar char="4"/>
            </a:pPr>
            <a:r>
              <a:rPr lang="it-IT" sz="3200" i="1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it-IT" sz="3200" i="1">
                <a:latin typeface="Times New Roman" pitchFamily="18" charset="0"/>
              </a:rPr>
              <a:t>Concorrenti (rispetto)</a:t>
            </a:r>
          </a:p>
        </p:txBody>
      </p:sp>
      <p:grpSp>
        <p:nvGrpSpPr>
          <p:cNvPr id="70660" name="Group 16"/>
          <p:cNvGrpSpPr>
            <a:grpSpLocks/>
          </p:cNvGrpSpPr>
          <p:nvPr/>
        </p:nvGrpSpPr>
        <p:grpSpPr bwMode="auto">
          <a:xfrm>
            <a:off x="914400" y="1700213"/>
            <a:ext cx="2438400" cy="4267200"/>
            <a:chOff x="336" y="1296"/>
            <a:chExt cx="1536" cy="2496"/>
          </a:xfrm>
        </p:grpSpPr>
        <p:sp>
          <p:nvSpPr>
            <p:cNvPr id="70661" name="AutoShape 17"/>
            <p:cNvSpPr>
              <a:spLocks/>
            </p:cNvSpPr>
            <p:nvPr/>
          </p:nvSpPr>
          <p:spPr bwMode="auto">
            <a:xfrm flipH="1">
              <a:off x="1392" y="1440"/>
              <a:ext cx="480" cy="2160"/>
            </a:xfrm>
            <a:prstGeom prst="rightBrace">
              <a:avLst>
                <a:gd name="adj1" fmla="val 37500"/>
                <a:gd name="adj2" fmla="val 50000"/>
              </a:avLst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scene3d>
              <a:camera prst="legacyPerspectiveTopRight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anchor="ctr">
              <a:flatTx/>
            </a:bodyPr>
            <a:lstStyle/>
            <a:p>
              <a:pPr algn="ctr">
                <a:buFont typeface="CommonBullets" pitchFamily="34" charset="2"/>
                <a:buChar char="["/>
              </a:pPr>
              <a:endParaRPr lang="it-IT" sz="2400" b="0">
                <a:solidFill>
                  <a:srgbClr val="FF7C80"/>
                </a:solidFill>
                <a:latin typeface="Times New Roman" pitchFamily="18" charset="0"/>
              </a:endParaRPr>
            </a:p>
          </p:txBody>
        </p:sp>
        <p:grpSp>
          <p:nvGrpSpPr>
            <p:cNvPr id="70662" name="Group 18"/>
            <p:cNvGrpSpPr>
              <a:grpSpLocks/>
            </p:cNvGrpSpPr>
            <p:nvPr/>
          </p:nvGrpSpPr>
          <p:grpSpPr bwMode="auto">
            <a:xfrm>
              <a:off x="336" y="1296"/>
              <a:ext cx="864" cy="2496"/>
              <a:chOff x="336" y="1104"/>
              <a:chExt cx="864" cy="2496"/>
            </a:xfrm>
          </p:grpSpPr>
          <p:sp>
            <p:nvSpPr>
              <p:cNvPr id="235539" name="AutoShape 19"/>
              <p:cNvSpPr>
                <a:spLocks noChangeArrowheads="1"/>
              </p:cNvSpPr>
              <p:nvPr/>
            </p:nvSpPr>
            <p:spPr bwMode="auto">
              <a:xfrm>
                <a:off x="336" y="1104"/>
                <a:ext cx="864" cy="2496"/>
              </a:xfrm>
              <a:prstGeom prst="can">
                <a:avLst>
                  <a:gd name="adj" fmla="val 41434"/>
                </a:avLst>
              </a:prstGeom>
              <a:solidFill>
                <a:srgbClr val="4627FF"/>
              </a:solidFill>
              <a:ln w="25400">
                <a:noFill/>
                <a:round/>
                <a:headEnd/>
                <a:tailEnd/>
              </a:ln>
              <a:effectLst>
                <a:outerShdw dist="28398" dir="20006097" algn="ctr" rotWithShape="0">
                  <a:schemeClr val="bg2"/>
                </a:outerShdw>
              </a:effectLst>
            </p:spPr>
            <p:txBody>
              <a:bodyPr lIns="90488" tIns="44450" rIns="90488" bIns="44450" anchor="ctr">
                <a:spAutoFit/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70664" name="WordArt 20"/>
              <p:cNvSpPr>
                <a:spLocks noChangeArrowheads="1" noChangeShapeType="1" noTextEdit="1"/>
              </p:cNvSpPr>
              <p:nvPr/>
            </p:nvSpPr>
            <p:spPr bwMode="auto">
              <a:xfrm rot="-5400000">
                <a:off x="-195" y="2307"/>
                <a:ext cx="1950" cy="40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49435"/>
                  </a:avLst>
                </a:prstTxWarp>
              </a:bodyPr>
              <a:lstStyle/>
              <a:p>
                <a:pPr algn="ctr"/>
                <a:r>
                  <a:rPr lang="it-IT" sz="3600" kern="10">
                    <a:ln w="9525">
                      <a:solidFill>
                        <a:schemeClr val="tx2"/>
                      </a:solidFill>
                      <a:round/>
                      <a:headEnd/>
                      <a:tailEnd/>
                    </a:ln>
                    <a:solidFill>
                      <a:srgbClr val="EC1600"/>
                    </a:solidFill>
                    <a:effectLst>
                      <a:outerShdw dist="107763" dir="18900000" algn="ctr" rotWithShape="0">
                        <a:schemeClr val="bg2">
                          <a:alpha val="50000"/>
                        </a:schemeClr>
                      </a:outerShdw>
                    </a:effectLst>
                    <a:latin typeface="Arial Black"/>
                  </a:rPr>
                  <a:t>Reputazione</a:t>
                </a:r>
              </a:p>
            </p:txBody>
          </p:sp>
        </p:grp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build="p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4627FF"/>
                </a:solidFill>
              </a:rPr>
              <a:t>Vantaggi fiscali</a:t>
            </a:r>
            <a:endParaRPr lang="it-IT" sz="3800" smtClean="0"/>
          </a:p>
        </p:txBody>
      </p:sp>
      <p:sp>
        <p:nvSpPr>
          <p:cNvPr id="236547" name="Text Box 3"/>
          <p:cNvSpPr txBox="1">
            <a:spLocks noChangeArrowheads="1"/>
          </p:cNvSpPr>
          <p:nvPr/>
        </p:nvSpPr>
        <p:spPr bwMode="auto">
          <a:xfrm>
            <a:off x="4030663" y="1658938"/>
            <a:ext cx="5418137" cy="36036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87350" indent="-387350">
              <a:lnSpc>
                <a:spcPct val="280000"/>
              </a:lnSpc>
              <a:spcBef>
                <a:spcPct val="50000"/>
              </a:spcBef>
              <a:buClr>
                <a:srgbClr val="497475"/>
              </a:buClr>
              <a:buFont typeface="Monotype Sorts" pitchFamily="2" charset="2"/>
              <a:buChar char="4"/>
            </a:pPr>
            <a:r>
              <a:rPr lang="it-IT" sz="3200" i="1">
                <a:solidFill>
                  <a:schemeClr val="accent2"/>
                </a:solidFill>
                <a:latin typeface="Times New Roman" pitchFamily="18" charset="0"/>
              </a:rPr>
              <a:t> Sgravi fiscali</a:t>
            </a:r>
            <a:endParaRPr lang="it-IT" sz="3200" i="1">
              <a:latin typeface="Times New Roman" pitchFamily="18" charset="0"/>
            </a:endParaRPr>
          </a:p>
          <a:p>
            <a:pPr marL="387350" indent="-387350">
              <a:lnSpc>
                <a:spcPct val="80000"/>
              </a:lnSpc>
              <a:spcBef>
                <a:spcPct val="50000"/>
              </a:spcBef>
              <a:buClr>
                <a:schemeClr val="accent1"/>
              </a:buClr>
              <a:buFont typeface="Monotype Sorts" pitchFamily="2" charset="2"/>
              <a:buChar char="4"/>
            </a:pPr>
            <a:r>
              <a:rPr lang="it-IT" sz="3200" i="1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it-IT" sz="3200" i="1">
                <a:solidFill>
                  <a:srgbClr val="0000B6"/>
                </a:solidFill>
                <a:latin typeface="Times New Roman" pitchFamily="18" charset="0"/>
              </a:rPr>
              <a:t>Conversione TFR/Fondi pensione etici</a:t>
            </a:r>
          </a:p>
          <a:p>
            <a:pPr marL="387350" indent="-387350">
              <a:lnSpc>
                <a:spcPct val="90000"/>
              </a:lnSpc>
              <a:spcBef>
                <a:spcPct val="50000"/>
              </a:spcBef>
              <a:buClr>
                <a:srgbClr val="EC1600"/>
              </a:buClr>
              <a:buFont typeface="Monotype Sorts" pitchFamily="2" charset="2"/>
              <a:buChar char="4"/>
            </a:pPr>
            <a:r>
              <a:rPr lang="it-IT" sz="3200" i="1">
                <a:solidFill>
                  <a:srgbClr val="EC1600"/>
                </a:solidFill>
                <a:latin typeface="Times New Roman" pitchFamily="18" charset="0"/>
              </a:rPr>
              <a:t> Rapporti con il Fisco (credibilità)</a:t>
            </a:r>
            <a:endParaRPr lang="it-IT" sz="3200" i="1">
              <a:solidFill>
                <a:srgbClr val="FF3300"/>
              </a:solidFill>
              <a:latin typeface="Times New Roman" pitchFamily="18" charset="0"/>
            </a:endParaRPr>
          </a:p>
        </p:txBody>
      </p:sp>
      <p:grpSp>
        <p:nvGrpSpPr>
          <p:cNvPr id="71684" name="Group 21"/>
          <p:cNvGrpSpPr>
            <a:grpSpLocks/>
          </p:cNvGrpSpPr>
          <p:nvPr/>
        </p:nvGrpSpPr>
        <p:grpSpPr bwMode="auto">
          <a:xfrm>
            <a:off x="1371600" y="1981200"/>
            <a:ext cx="2438400" cy="3962400"/>
            <a:chOff x="336" y="1296"/>
            <a:chExt cx="1536" cy="2496"/>
          </a:xfrm>
        </p:grpSpPr>
        <p:sp>
          <p:nvSpPr>
            <p:cNvPr id="71685" name="AutoShape 22"/>
            <p:cNvSpPr>
              <a:spLocks/>
            </p:cNvSpPr>
            <p:nvPr/>
          </p:nvSpPr>
          <p:spPr bwMode="auto">
            <a:xfrm flipH="1">
              <a:off x="1392" y="1440"/>
              <a:ext cx="480" cy="2160"/>
            </a:xfrm>
            <a:prstGeom prst="rightBrace">
              <a:avLst>
                <a:gd name="adj1" fmla="val 37500"/>
                <a:gd name="adj2" fmla="val 50000"/>
              </a:avLst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scene3d>
              <a:camera prst="legacyPerspectiveTopRight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anchor="ctr">
              <a:flatTx/>
            </a:bodyPr>
            <a:lstStyle/>
            <a:p>
              <a:pPr algn="ctr">
                <a:buFont typeface="CommonBullets" pitchFamily="34" charset="2"/>
                <a:buChar char="["/>
              </a:pPr>
              <a:endParaRPr lang="it-IT" sz="2400" b="0">
                <a:solidFill>
                  <a:srgbClr val="FF7C80"/>
                </a:solidFill>
                <a:latin typeface="Times New Roman" pitchFamily="18" charset="0"/>
              </a:endParaRPr>
            </a:p>
          </p:txBody>
        </p:sp>
        <p:grpSp>
          <p:nvGrpSpPr>
            <p:cNvPr id="71686" name="Group 23"/>
            <p:cNvGrpSpPr>
              <a:grpSpLocks/>
            </p:cNvGrpSpPr>
            <p:nvPr/>
          </p:nvGrpSpPr>
          <p:grpSpPr bwMode="auto">
            <a:xfrm>
              <a:off x="336" y="1296"/>
              <a:ext cx="864" cy="2496"/>
              <a:chOff x="336" y="1104"/>
              <a:chExt cx="864" cy="2496"/>
            </a:xfrm>
          </p:grpSpPr>
          <p:sp>
            <p:nvSpPr>
              <p:cNvPr id="236568" name="AutoShape 24"/>
              <p:cNvSpPr>
                <a:spLocks noChangeArrowheads="1"/>
              </p:cNvSpPr>
              <p:nvPr/>
            </p:nvSpPr>
            <p:spPr bwMode="auto">
              <a:xfrm>
                <a:off x="336" y="1104"/>
                <a:ext cx="864" cy="2496"/>
              </a:xfrm>
              <a:prstGeom prst="can">
                <a:avLst>
                  <a:gd name="adj" fmla="val 41434"/>
                </a:avLst>
              </a:prstGeom>
              <a:solidFill>
                <a:srgbClr val="4627FF"/>
              </a:solidFill>
              <a:ln w="25400">
                <a:noFill/>
                <a:round/>
                <a:headEnd/>
                <a:tailEnd/>
              </a:ln>
              <a:effectLst>
                <a:outerShdw dist="28398" dir="20006097" algn="ctr" rotWithShape="0">
                  <a:schemeClr val="bg2"/>
                </a:outerShdw>
              </a:effectLst>
            </p:spPr>
            <p:txBody>
              <a:bodyPr lIns="90488" tIns="44450" rIns="90488" bIns="44450" anchor="ctr">
                <a:spAutoFit/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71688" name="WordArt 25"/>
              <p:cNvSpPr>
                <a:spLocks noChangeArrowheads="1" noChangeShapeType="1" noTextEdit="1"/>
              </p:cNvSpPr>
              <p:nvPr/>
            </p:nvSpPr>
            <p:spPr bwMode="auto">
              <a:xfrm rot="-5400000">
                <a:off x="-195" y="2307"/>
                <a:ext cx="1950" cy="40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49435"/>
                  </a:avLst>
                </a:prstTxWarp>
              </a:bodyPr>
              <a:lstStyle/>
              <a:p>
                <a:pPr algn="ctr"/>
                <a:r>
                  <a:rPr lang="it-IT" sz="3600" kern="10">
                    <a:ln w="9525">
                      <a:solidFill>
                        <a:schemeClr val="tx2"/>
                      </a:solidFill>
                      <a:round/>
                      <a:headEnd/>
                      <a:tailEnd/>
                    </a:ln>
                    <a:solidFill>
                      <a:srgbClr val="EC1600"/>
                    </a:solidFill>
                    <a:effectLst>
                      <a:outerShdw dist="107763" dir="18900000" algn="ctr" rotWithShape="0">
                        <a:schemeClr val="bg2">
                          <a:alpha val="50000"/>
                        </a:schemeClr>
                      </a:outerShdw>
                    </a:effectLst>
                    <a:latin typeface="Arial Black"/>
                  </a:rPr>
                  <a:t>Reputazione</a:t>
                </a:r>
              </a:p>
            </p:txBody>
          </p:sp>
        </p:grp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build="p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4627FF"/>
                </a:solidFill>
              </a:rPr>
              <a:t>Vantaggi amministrativi</a:t>
            </a:r>
            <a:endParaRPr lang="it-IT" sz="3800" smtClean="0"/>
          </a:p>
        </p:txBody>
      </p:sp>
      <p:sp>
        <p:nvSpPr>
          <p:cNvPr id="765955" name="Text Box 3"/>
          <p:cNvSpPr txBox="1">
            <a:spLocks noChangeArrowheads="1"/>
          </p:cNvSpPr>
          <p:nvPr/>
        </p:nvSpPr>
        <p:spPr bwMode="auto">
          <a:xfrm>
            <a:off x="4038600" y="2209800"/>
            <a:ext cx="5418138" cy="3162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87350" indent="-387350">
              <a:lnSpc>
                <a:spcPct val="90000"/>
              </a:lnSpc>
              <a:spcBef>
                <a:spcPct val="50000"/>
              </a:spcBef>
              <a:buClr>
                <a:srgbClr val="E5405D"/>
              </a:buClr>
              <a:buFont typeface="Monotype Sorts" pitchFamily="2" charset="2"/>
              <a:buChar char="4"/>
            </a:pPr>
            <a:r>
              <a:rPr lang="it-IT" sz="3200" i="1">
                <a:latin typeface="Times New Roman" pitchFamily="18" charset="0"/>
              </a:rPr>
              <a:t> </a:t>
            </a:r>
            <a:r>
              <a:rPr lang="it-IT" sz="3200" i="1">
                <a:solidFill>
                  <a:srgbClr val="FF3300"/>
                </a:solidFill>
                <a:latin typeface="Times New Roman" pitchFamily="18" charset="0"/>
              </a:rPr>
              <a:t>Enti pubblici: </a:t>
            </a:r>
            <a:r>
              <a:rPr lang="it-IT" sz="3200" i="1">
                <a:solidFill>
                  <a:srgbClr val="4627FF"/>
                </a:solidFill>
                <a:latin typeface="Times New Roman" pitchFamily="18" charset="0"/>
              </a:rPr>
              <a:t>INPS, INAIL, Ispettorato del Lavoro</a:t>
            </a:r>
            <a:endParaRPr lang="it-IT" sz="3200" i="1">
              <a:solidFill>
                <a:srgbClr val="FF3300"/>
              </a:solidFill>
              <a:latin typeface="Times New Roman" pitchFamily="18" charset="0"/>
            </a:endParaRPr>
          </a:p>
          <a:p>
            <a:pPr marL="387350" indent="-3873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Monotype Sorts" pitchFamily="2" charset="2"/>
              <a:buChar char="4"/>
            </a:pPr>
            <a:r>
              <a:rPr lang="it-IT" sz="3200" i="1">
                <a:solidFill>
                  <a:schemeClr val="accent2"/>
                </a:solidFill>
                <a:latin typeface="Times New Roman" pitchFamily="18" charset="0"/>
              </a:rPr>
              <a:t> Amministrazioni pubbliche</a:t>
            </a:r>
            <a:endParaRPr lang="it-IT" sz="3200" i="1">
              <a:latin typeface="Times New Roman" pitchFamily="18" charset="0"/>
            </a:endParaRPr>
          </a:p>
          <a:p>
            <a:pPr marL="387350" indent="-387350">
              <a:lnSpc>
                <a:spcPct val="170000"/>
              </a:lnSpc>
              <a:spcBef>
                <a:spcPct val="50000"/>
              </a:spcBef>
              <a:buClr>
                <a:schemeClr val="accent1"/>
              </a:buClr>
              <a:buFont typeface="Monotype Sorts" pitchFamily="2" charset="2"/>
              <a:buChar char="4"/>
            </a:pPr>
            <a:r>
              <a:rPr lang="it-IT" sz="3200" i="1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it-IT" sz="3200" i="1">
                <a:solidFill>
                  <a:srgbClr val="0000B6"/>
                </a:solidFill>
                <a:latin typeface="Times New Roman" pitchFamily="18" charset="0"/>
              </a:rPr>
              <a:t>Asl (registrazioni)</a:t>
            </a:r>
          </a:p>
        </p:txBody>
      </p:sp>
      <p:grpSp>
        <p:nvGrpSpPr>
          <p:cNvPr id="72708" name="Group 9"/>
          <p:cNvGrpSpPr>
            <a:grpSpLocks/>
          </p:cNvGrpSpPr>
          <p:nvPr/>
        </p:nvGrpSpPr>
        <p:grpSpPr bwMode="auto">
          <a:xfrm>
            <a:off x="1295400" y="1905000"/>
            <a:ext cx="2438400" cy="3962400"/>
            <a:chOff x="336" y="1296"/>
            <a:chExt cx="1536" cy="2496"/>
          </a:xfrm>
        </p:grpSpPr>
        <p:sp>
          <p:nvSpPr>
            <p:cNvPr id="72709" name="AutoShape 10"/>
            <p:cNvSpPr>
              <a:spLocks/>
            </p:cNvSpPr>
            <p:nvPr/>
          </p:nvSpPr>
          <p:spPr bwMode="auto">
            <a:xfrm flipH="1">
              <a:off x="1392" y="1440"/>
              <a:ext cx="480" cy="2160"/>
            </a:xfrm>
            <a:prstGeom prst="rightBrace">
              <a:avLst>
                <a:gd name="adj1" fmla="val 37500"/>
                <a:gd name="adj2" fmla="val 50000"/>
              </a:avLst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scene3d>
              <a:camera prst="legacyPerspectiveTopRight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anchor="ctr">
              <a:flatTx/>
            </a:bodyPr>
            <a:lstStyle/>
            <a:p>
              <a:pPr algn="ctr">
                <a:buFont typeface="CommonBullets" pitchFamily="34" charset="2"/>
                <a:buChar char="["/>
              </a:pPr>
              <a:endParaRPr lang="it-IT" sz="2400" b="0">
                <a:solidFill>
                  <a:srgbClr val="FF7C80"/>
                </a:solidFill>
                <a:latin typeface="Times New Roman" pitchFamily="18" charset="0"/>
              </a:endParaRPr>
            </a:p>
          </p:txBody>
        </p:sp>
        <p:grpSp>
          <p:nvGrpSpPr>
            <p:cNvPr id="72710" name="Group 11"/>
            <p:cNvGrpSpPr>
              <a:grpSpLocks/>
            </p:cNvGrpSpPr>
            <p:nvPr/>
          </p:nvGrpSpPr>
          <p:grpSpPr bwMode="auto">
            <a:xfrm>
              <a:off x="336" y="1296"/>
              <a:ext cx="864" cy="2496"/>
              <a:chOff x="336" y="1104"/>
              <a:chExt cx="864" cy="2496"/>
            </a:xfrm>
          </p:grpSpPr>
          <p:sp>
            <p:nvSpPr>
              <p:cNvPr id="765964" name="AutoShape 12"/>
              <p:cNvSpPr>
                <a:spLocks noChangeArrowheads="1"/>
              </p:cNvSpPr>
              <p:nvPr/>
            </p:nvSpPr>
            <p:spPr bwMode="auto">
              <a:xfrm>
                <a:off x="336" y="1104"/>
                <a:ext cx="864" cy="2496"/>
              </a:xfrm>
              <a:prstGeom prst="can">
                <a:avLst>
                  <a:gd name="adj" fmla="val 41434"/>
                </a:avLst>
              </a:prstGeom>
              <a:solidFill>
                <a:srgbClr val="4627FF"/>
              </a:solidFill>
              <a:ln w="25400">
                <a:noFill/>
                <a:round/>
                <a:headEnd/>
                <a:tailEnd/>
              </a:ln>
              <a:effectLst>
                <a:outerShdw dist="28398" dir="20006097" algn="ctr" rotWithShape="0">
                  <a:schemeClr val="bg2"/>
                </a:outerShdw>
              </a:effectLst>
            </p:spPr>
            <p:txBody>
              <a:bodyPr lIns="90488" tIns="44450" rIns="90488" bIns="44450" anchor="ctr">
                <a:spAutoFit/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72712" name="WordArt 13"/>
              <p:cNvSpPr>
                <a:spLocks noChangeArrowheads="1" noChangeShapeType="1" noTextEdit="1"/>
              </p:cNvSpPr>
              <p:nvPr/>
            </p:nvSpPr>
            <p:spPr bwMode="auto">
              <a:xfrm rot="-5400000">
                <a:off x="-195" y="2307"/>
                <a:ext cx="1950" cy="40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49435"/>
                  </a:avLst>
                </a:prstTxWarp>
              </a:bodyPr>
              <a:lstStyle/>
              <a:p>
                <a:pPr algn="ctr"/>
                <a:r>
                  <a:rPr lang="it-IT" sz="3600" kern="10">
                    <a:ln w="9525">
                      <a:solidFill>
                        <a:schemeClr val="tx2"/>
                      </a:solidFill>
                      <a:round/>
                      <a:headEnd/>
                      <a:tailEnd/>
                    </a:ln>
                    <a:solidFill>
                      <a:srgbClr val="EC1600"/>
                    </a:solidFill>
                    <a:effectLst>
                      <a:outerShdw dist="107763" dir="18900000" algn="ctr" rotWithShape="0">
                        <a:schemeClr val="bg2">
                          <a:alpha val="50000"/>
                        </a:schemeClr>
                      </a:outerShdw>
                    </a:effectLst>
                    <a:latin typeface="Arial Black"/>
                  </a:rPr>
                  <a:t>Reputazione</a:t>
                </a:r>
              </a:p>
            </p:txBody>
          </p:sp>
        </p:grp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6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6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595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2713"/>
            <a:ext cx="7759700" cy="515937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4627FF"/>
                </a:solidFill>
              </a:rPr>
              <a:t>Richieste del sistema</a:t>
            </a:r>
            <a:endParaRPr lang="it-IT" sz="2100" smtClean="0"/>
          </a:p>
        </p:txBody>
      </p:sp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3352800" cy="16462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98450" indent="-298450">
              <a:lnSpc>
                <a:spcPct val="90000"/>
              </a:lnSpc>
              <a:spcBef>
                <a:spcPct val="50000"/>
              </a:spcBef>
              <a:buFont typeface="Monotype Sorts" pitchFamily="2" charset="2"/>
              <a:buChar char="4"/>
            </a:pPr>
            <a:r>
              <a:rPr lang="it-IT" sz="4000" i="1">
                <a:solidFill>
                  <a:srgbClr val="EC1600"/>
                </a:solidFill>
                <a:latin typeface="Times New Roman" pitchFamily="18" charset="0"/>
              </a:rPr>
              <a:t>Sicurezza </a:t>
            </a:r>
          </a:p>
          <a:p>
            <a:pPr marL="488950" lvl="1">
              <a:lnSpc>
                <a:spcPct val="90000"/>
              </a:lnSpc>
              <a:buFont typeface="Marlett" pitchFamily="2" charset="2"/>
              <a:buChar char="n"/>
            </a:pPr>
            <a:r>
              <a:rPr lang="it-IT" sz="2000" i="1">
                <a:solidFill>
                  <a:srgbClr val="EC1600"/>
                </a:solidFill>
                <a:latin typeface="Times New Roman" pitchFamily="18" charset="0"/>
              </a:rPr>
              <a:t> Dl 626/94</a:t>
            </a:r>
          </a:p>
          <a:p>
            <a:pPr marL="488950" lvl="1">
              <a:lnSpc>
                <a:spcPct val="70000"/>
              </a:lnSpc>
              <a:spcBef>
                <a:spcPct val="50000"/>
              </a:spcBef>
              <a:buFont typeface="Marlett" pitchFamily="2" charset="2"/>
              <a:buChar char="n"/>
            </a:pPr>
            <a:r>
              <a:rPr lang="it-IT" sz="2000" i="1">
                <a:solidFill>
                  <a:srgbClr val="EC1600"/>
                </a:solidFill>
                <a:latin typeface="Times New Roman" pitchFamily="18" charset="0"/>
              </a:rPr>
              <a:t> Dl 494/96</a:t>
            </a:r>
          </a:p>
          <a:p>
            <a:pPr marL="488950" lvl="1">
              <a:lnSpc>
                <a:spcPct val="70000"/>
              </a:lnSpc>
              <a:spcBef>
                <a:spcPct val="50000"/>
              </a:spcBef>
              <a:buFont typeface="Marlett" pitchFamily="2" charset="2"/>
              <a:buChar char="n"/>
            </a:pPr>
            <a:r>
              <a:rPr lang="it-IT" sz="2000" i="1">
                <a:solidFill>
                  <a:srgbClr val="EC1600"/>
                </a:solidFill>
                <a:latin typeface="Times New Roman" pitchFamily="18" charset="0"/>
              </a:rPr>
              <a:t> Direttive CEE</a:t>
            </a:r>
            <a:endParaRPr lang="it-IT" sz="4000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5257800" y="4908550"/>
            <a:ext cx="4203700" cy="1949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 typeface="Monotype Sorts" pitchFamily="2" charset="2"/>
              <a:buChar char="4"/>
            </a:pPr>
            <a:r>
              <a:rPr lang="it-IT" sz="4000" i="1">
                <a:solidFill>
                  <a:srgbClr val="0A8A00"/>
                </a:solidFill>
                <a:latin typeface="Times New Roman" pitchFamily="18" charset="0"/>
              </a:rPr>
              <a:t>Tutela del lavoro</a:t>
            </a:r>
          </a:p>
          <a:p>
            <a:pPr lvl="1">
              <a:lnSpc>
                <a:spcPct val="110000"/>
              </a:lnSpc>
              <a:buFont typeface="Marlett" pitchFamily="2" charset="2"/>
              <a:buChar char="n"/>
            </a:pPr>
            <a:r>
              <a:rPr lang="it-IT" sz="2000" i="1">
                <a:solidFill>
                  <a:srgbClr val="0A8A00"/>
                </a:solidFill>
                <a:latin typeface="Times New Roman" pitchFamily="18" charset="0"/>
              </a:rPr>
              <a:t> Legislazione</a:t>
            </a:r>
          </a:p>
          <a:p>
            <a:pPr lvl="1">
              <a:lnSpc>
                <a:spcPct val="120000"/>
              </a:lnSpc>
              <a:buFont typeface="Marlett" pitchFamily="2" charset="2"/>
              <a:buChar char="n"/>
            </a:pPr>
            <a:r>
              <a:rPr lang="it-IT" sz="2000" i="1">
                <a:solidFill>
                  <a:srgbClr val="0A8A00"/>
                </a:solidFill>
                <a:latin typeface="Times New Roman" pitchFamily="18" charset="0"/>
              </a:rPr>
              <a:t> SA8000 </a:t>
            </a:r>
          </a:p>
          <a:p>
            <a:pPr lvl="1">
              <a:lnSpc>
                <a:spcPct val="120000"/>
              </a:lnSpc>
              <a:buFont typeface="Marlett" pitchFamily="2" charset="2"/>
              <a:buChar char="n"/>
            </a:pPr>
            <a:r>
              <a:rPr lang="it-IT" sz="2000" i="1">
                <a:solidFill>
                  <a:srgbClr val="0A8A00"/>
                </a:solidFill>
                <a:latin typeface="Times New Roman" pitchFamily="18" charset="0"/>
              </a:rPr>
              <a:t> Dl Lavoro Minorile</a:t>
            </a:r>
            <a:endParaRPr lang="it-IT" sz="3600" i="1">
              <a:solidFill>
                <a:schemeClr val="hlink"/>
              </a:solidFill>
              <a:latin typeface="Times New Roman" pitchFamily="18" charset="0"/>
            </a:endParaRPr>
          </a:p>
          <a:p>
            <a:endParaRPr lang="it-IT" sz="2400" b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3124200" y="2971800"/>
            <a:ext cx="2490788" cy="1584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 typeface="Monotype Sorts" pitchFamily="2" charset="2"/>
              <a:buChar char="4"/>
            </a:pPr>
            <a:r>
              <a:rPr lang="it-IT" sz="4000" i="1">
                <a:solidFill>
                  <a:srgbClr val="4627FF"/>
                </a:solidFill>
                <a:latin typeface="Times New Roman" pitchFamily="18" charset="0"/>
              </a:rPr>
              <a:t>Salute </a:t>
            </a:r>
          </a:p>
          <a:p>
            <a:pPr lvl="1">
              <a:lnSpc>
                <a:spcPct val="90000"/>
              </a:lnSpc>
              <a:buFont typeface="Marlett" pitchFamily="2" charset="2"/>
              <a:buChar char="n"/>
            </a:pPr>
            <a:r>
              <a:rPr lang="it-IT" sz="2000" i="1">
                <a:solidFill>
                  <a:srgbClr val="4627FF"/>
                </a:solidFill>
                <a:latin typeface="Times New Roman" pitchFamily="18" charset="0"/>
              </a:rPr>
              <a:t> ISO 14001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Font typeface="Marlett" pitchFamily="2" charset="2"/>
              <a:buChar char="n"/>
            </a:pPr>
            <a:r>
              <a:rPr lang="it-IT" sz="2000" i="1">
                <a:solidFill>
                  <a:srgbClr val="4627FF"/>
                </a:solidFill>
                <a:latin typeface="Times New Roman" pitchFamily="18" charset="0"/>
              </a:rPr>
              <a:t> EMAS</a:t>
            </a:r>
          </a:p>
          <a:p>
            <a:pPr lvl="1">
              <a:lnSpc>
                <a:spcPct val="70000"/>
              </a:lnSpc>
              <a:spcBef>
                <a:spcPct val="50000"/>
              </a:spcBef>
              <a:buFont typeface="Marlett" pitchFamily="2" charset="2"/>
              <a:buChar char="n"/>
            </a:pPr>
            <a:r>
              <a:rPr lang="it-IT" sz="2000" i="1">
                <a:solidFill>
                  <a:srgbClr val="4627FF"/>
                </a:solidFill>
                <a:latin typeface="Times New Roman" pitchFamily="18" charset="0"/>
              </a:rPr>
              <a:t> OHSAS 18001</a:t>
            </a:r>
            <a:endParaRPr lang="it-IT" sz="2400" b="0">
              <a:solidFill>
                <a:srgbClr val="0024BE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8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8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8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8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8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8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8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68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autoUpdateAnimBg="0"/>
      <p:bldP spid="168964" grpId="0" build="p" autoUpdateAnimBg="0"/>
      <p:bldP spid="168965" grpId="0" build="p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4627FF"/>
                </a:solidFill>
              </a:rPr>
              <a:t>Vantaggi manageriali</a:t>
            </a:r>
            <a:endParaRPr lang="it-IT" smtClean="0"/>
          </a:p>
        </p:txBody>
      </p:sp>
      <p:grpSp>
        <p:nvGrpSpPr>
          <p:cNvPr id="73731" name="Group 9"/>
          <p:cNvGrpSpPr>
            <a:grpSpLocks/>
          </p:cNvGrpSpPr>
          <p:nvPr/>
        </p:nvGrpSpPr>
        <p:grpSpPr bwMode="auto">
          <a:xfrm>
            <a:off x="533400" y="1828800"/>
            <a:ext cx="2438400" cy="3962400"/>
            <a:chOff x="336" y="1296"/>
            <a:chExt cx="1536" cy="2496"/>
          </a:xfrm>
        </p:grpSpPr>
        <p:sp>
          <p:nvSpPr>
            <p:cNvPr id="73733" name="AutoShape 10"/>
            <p:cNvSpPr>
              <a:spLocks/>
            </p:cNvSpPr>
            <p:nvPr/>
          </p:nvSpPr>
          <p:spPr bwMode="auto">
            <a:xfrm flipH="1">
              <a:off x="1392" y="1440"/>
              <a:ext cx="480" cy="2160"/>
            </a:xfrm>
            <a:prstGeom prst="rightBrace">
              <a:avLst>
                <a:gd name="adj1" fmla="val 37500"/>
                <a:gd name="adj2" fmla="val 50000"/>
              </a:avLst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scene3d>
              <a:camera prst="legacyPerspectiveTopRight"/>
              <a:lightRig rig="legacyFlat1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anchor="ctr">
              <a:flatTx/>
            </a:bodyPr>
            <a:lstStyle/>
            <a:p>
              <a:pPr algn="ctr">
                <a:buFont typeface="CommonBullets" pitchFamily="34" charset="2"/>
                <a:buChar char="["/>
              </a:pPr>
              <a:endParaRPr lang="it-IT" sz="2400" b="0">
                <a:solidFill>
                  <a:srgbClr val="FF7C80"/>
                </a:solidFill>
                <a:latin typeface="Times New Roman" pitchFamily="18" charset="0"/>
              </a:endParaRPr>
            </a:p>
          </p:txBody>
        </p:sp>
        <p:grpSp>
          <p:nvGrpSpPr>
            <p:cNvPr id="73734" name="Group 11"/>
            <p:cNvGrpSpPr>
              <a:grpSpLocks/>
            </p:cNvGrpSpPr>
            <p:nvPr/>
          </p:nvGrpSpPr>
          <p:grpSpPr bwMode="auto">
            <a:xfrm>
              <a:off x="336" y="1296"/>
              <a:ext cx="864" cy="2496"/>
              <a:chOff x="336" y="1104"/>
              <a:chExt cx="864" cy="2496"/>
            </a:xfrm>
          </p:grpSpPr>
          <p:sp>
            <p:nvSpPr>
              <p:cNvPr id="766988" name="AutoShape 12"/>
              <p:cNvSpPr>
                <a:spLocks noChangeArrowheads="1"/>
              </p:cNvSpPr>
              <p:nvPr/>
            </p:nvSpPr>
            <p:spPr bwMode="auto">
              <a:xfrm>
                <a:off x="336" y="1104"/>
                <a:ext cx="864" cy="2496"/>
              </a:xfrm>
              <a:prstGeom prst="can">
                <a:avLst>
                  <a:gd name="adj" fmla="val 41434"/>
                </a:avLst>
              </a:prstGeom>
              <a:solidFill>
                <a:srgbClr val="4627FF"/>
              </a:solidFill>
              <a:ln w="25400">
                <a:noFill/>
                <a:round/>
                <a:headEnd/>
                <a:tailEnd/>
              </a:ln>
              <a:effectLst>
                <a:outerShdw dist="28398" dir="20006097" algn="ctr" rotWithShape="0">
                  <a:schemeClr val="bg2"/>
                </a:outerShdw>
              </a:effectLst>
            </p:spPr>
            <p:txBody>
              <a:bodyPr lIns="90488" tIns="44450" rIns="90488" bIns="44450" anchor="ctr">
                <a:spAutoFit/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73736" name="WordArt 13"/>
              <p:cNvSpPr>
                <a:spLocks noChangeArrowheads="1" noChangeShapeType="1" noTextEdit="1"/>
              </p:cNvSpPr>
              <p:nvPr/>
            </p:nvSpPr>
            <p:spPr bwMode="auto">
              <a:xfrm rot="-5400000">
                <a:off x="-195" y="2307"/>
                <a:ext cx="1950" cy="40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49435"/>
                  </a:avLst>
                </a:prstTxWarp>
              </a:bodyPr>
              <a:lstStyle/>
              <a:p>
                <a:pPr algn="ctr"/>
                <a:r>
                  <a:rPr lang="it-IT" sz="3600" kern="10">
                    <a:ln w="9525">
                      <a:solidFill>
                        <a:schemeClr val="tx2"/>
                      </a:solidFill>
                      <a:round/>
                      <a:headEnd/>
                      <a:tailEnd/>
                    </a:ln>
                    <a:solidFill>
                      <a:srgbClr val="EC1600"/>
                    </a:solidFill>
                    <a:effectLst>
                      <a:outerShdw dist="107763" dir="18900000" algn="ctr" rotWithShape="0">
                        <a:schemeClr val="bg2">
                          <a:alpha val="50000"/>
                        </a:schemeClr>
                      </a:outerShdw>
                    </a:effectLst>
                    <a:latin typeface="Arial Black"/>
                  </a:rPr>
                  <a:t>Reputazione</a:t>
                </a:r>
              </a:p>
            </p:txBody>
          </p:sp>
        </p:grpSp>
      </p:grpSp>
      <p:sp>
        <p:nvSpPr>
          <p:cNvPr id="766979" name="Text Box 3"/>
          <p:cNvSpPr txBox="1">
            <a:spLocks noChangeArrowheads="1"/>
          </p:cNvSpPr>
          <p:nvPr/>
        </p:nvSpPr>
        <p:spPr bwMode="auto">
          <a:xfrm>
            <a:off x="2971800" y="1828800"/>
            <a:ext cx="6553200" cy="3556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87350" indent="-298450">
              <a:lnSpc>
                <a:spcPct val="140000"/>
              </a:lnSpc>
              <a:spcBef>
                <a:spcPct val="50000"/>
              </a:spcBef>
              <a:buFont typeface="Monotype Sorts" pitchFamily="2" charset="2"/>
              <a:buChar char="4"/>
            </a:pPr>
            <a:r>
              <a:rPr lang="it-IT" sz="3200" i="1">
                <a:solidFill>
                  <a:srgbClr val="FF3300"/>
                </a:solidFill>
                <a:latin typeface="Times New Roman" pitchFamily="18" charset="0"/>
              </a:rPr>
              <a:t>Gestione del rischio d’impresa</a:t>
            </a:r>
            <a:endParaRPr lang="it-IT" sz="3200" i="1">
              <a:solidFill>
                <a:schemeClr val="accent2"/>
              </a:solidFill>
              <a:latin typeface="Times New Roman" pitchFamily="18" charset="0"/>
            </a:endParaRPr>
          </a:p>
          <a:p>
            <a:pPr marL="387350" indent="-298450">
              <a:lnSpc>
                <a:spcPct val="140000"/>
              </a:lnSpc>
              <a:spcBef>
                <a:spcPct val="50000"/>
              </a:spcBef>
              <a:buFont typeface="Monotype Sorts" pitchFamily="2" charset="2"/>
              <a:buChar char="4"/>
            </a:pPr>
            <a:r>
              <a:rPr lang="it-IT" sz="3200" i="1">
                <a:solidFill>
                  <a:schemeClr val="accent2"/>
                </a:solidFill>
                <a:latin typeface="Times New Roman" pitchFamily="18" charset="0"/>
              </a:rPr>
              <a:t>Relazioni industriali</a:t>
            </a:r>
            <a:endParaRPr lang="it-IT" sz="3200" i="1">
              <a:latin typeface="Times New Roman" pitchFamily="18" charset="0"/>
            </a:endParaRPr>
          </a:p>
          <a:p>
            <a:pPr marL="387350" indent="-298450">
              <a:lnSpc>
                <a:spcPct val="140000"/>
              </a:lnSpc>
              <a:spcBef>
                <a:spcPct val="50000"/>
              </a:spcBef>
              <a:buFont typeface="Monotype Sorts" pitchFamily="2" charset="2"/>
              <a:buChar char="4"/>
            </a:pPr>
            <a:r>
              <a:rPr lang="it-IT" sz="3200" i="1">
                <a:solidFill>
                  <a:srgbClr val="0024BE"/>
                </a:solidFill>
                <a:latin typeface="Times New Roman" pitchFamily="18" charset="0"/>
              </a:rPr>
              <a:t>Leadership</a:t>
            </a:r>
          </a:p>
          <a:p>
            <a:pPr marL="387350" indent="-298450">
              <a:lnSpc>
                <a:spcPct val="140000"/>
              </a:lnSpc>
              <a:spcBef>
                <a:spcPct val="50000"/>
              </a:spcBef>
              <a:buFont typeface="Monotype Sorts" pitchFamily="2" charset="2"/>
              <a:buChar char="4"/>
            </a:pPr>
            <a:r>
              <a:rPr lang="it-IT" sz="3200" i="1">
                <a:solidFill>
                  <a:srgbClr val="6008F0"/>
                </a:solidFill>
                <a:latin typeface="Times New Roman" pitchFamily="18" charset="0"/>
              </a:rPr>
              <a:t>Attrazione di personale qualificato</a:t>
            </a:r>
            <a:endParaRPr lang="it-IT" sz="3200" i="1">
              <a:solidFill>
                <a:srgbClr val="0024BE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6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76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76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76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6979" grpId="0" build="p" autoUpdateAnimBg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4627FF"/>
                </a:solidFill>
              </a:rPr>
              <a:t>Vantaggi psicologici</a:t>
            </a:r>
            <a:endParaRPr lang="it-IT" smtClean="0"/>
          </a:p>
        </p:txBody>
      </p:sp>
      <p:sp>
        <p:nvSpPr>
          <p:cNvPr id="238598" name="Text Box 6"/>
          <p:cNvSpPr txBox="1">
            <a:spLocks noChangeArrowheads="1"/>
          </p:cNvSpPr>
          <p:nvPr/>
        </p:nvSpPr>
        <p:spPr bwMode="auto">
          <a:xfrm>
            <a:off x="1143000" y="1905000"/>
            <a:ext cx="4572000" cy="32623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87350" indent="-387350">
              <a:spcBef>
                <a:spcPct val="50000"/>
              </a:spcBef>
              <a:buClr>
                <a:srgbClr val="0000B6"/>
              </a:buClr>
              <a:buFont typeface="Monotype Sorts" pitchFamily="2" charset="2"/>
              <a:buNone/>
            </a:pPr>
            <a:r>
              <a:rPr lang="it-IT" sz="3200" i="1">
                <a:solidFill>
                  <a:srgbClr val="0024BE"/>
                </a:solidFill>
                <a:latin typeface="Times New Roman" pitchFamily="18" charset="0"/>
              </a:rPr>
              <a:t>  </a:t>
            </a:r>
            <a:r>
              <a:rPr lang="it-IT" sz="3200" i="1" u="sng">
                <a:solidFill>
                  <a:srgbClr val="0024BE"/>
                </a:solidFill>
                <a:latin typeface="Times New Roman" pitchFamily="18" charset="0"/>
              </a:rPr>
              <a:t>Clima aziendale</a:t>
            </a:r>
            <a:r>
              <a:rPr lang="it-IT" sz="3200" i="1">
                <a:solidFill>
                  <a:srgbClr val="0024BE"/>
                </a:solidFill>
                <a:latin typeface="Times New Roman" pitchFamily="18" charset="0"/>
              </a:rPr>
              <a:t>:</a:t>
            </a:r>
          </a:p>
          <a:p>
            <a:pPr marL="387350" indent="-387350">
              <a:spcBef>
                <a:spcPct val="50000"/>
              </a:spcBef>
              <a:buClr>
                <a:srgbClr val="0000B6"/>
              </a:buClr>
              <a:buFont typeface="Monotype Sorts" pitchFamily="2" charset="2"/>
              <a:buChar char="4"/>
            </a:pPr>
            <a:r>
              <a:rPr lang="it-IT" sz="3200" i="1">
                <a:solidFill>
                  <a:srgbClr val="0024BE"/>
                </a:solidFill>
                <a:latin typeface="Times New Roman" pitchFamily="18" charset="0"/>
              </a:rPr>
              <a:t>Motivazione</a:t>
            </a:r>
            <a:endParaRPr lang="it-IT" sz="3200" i="1">
              <a:solidFill>
                <a:schemeClr val="bg2"/>
              </a:solidFill>
              <a:latin typeface="Times New Roman" pitchFamily="18" charset="0"/>
            </a:endParaRPr>
          </a:p>
          <a:p>
            <a:pPr marL="387350" indent="-387350">
              <a:spcBef>
                <a:spcPct val="50000"/>
              </a:spcBef>
              <a:buClr>
                <a:srgbClr val="FF3300"/>
              </a:buClr>
              <a:buFont typeface="Monotype Sorts" pitchFamily="2" charset="2"/>
              <a:buChar char="4"/>
            </a:pPr>
            <a:r>
              <a:rPr lang="it-IT" sz="3200" i="1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it-IT" sz="3200" i="1">
                <a:solidFill>
                  <a:srgbClr val="FF3300"/>
                </a:solidFill>
                <a:latin typeface="Times New Roman" pitchFamily="18" charset="0"/>
              </a:rPr>
              <a:t>Collaborazione</a:t>
            </a:r>
            <a:endParaRPr lang="it-IT" sz="3200" i="1">
              <a:solidFill>
                <a:schemeClr val="accent2"/>
              </a:solidFill>
              <a:latin typeface="Times New Roman" pitchFamily="18" charset="0"/>
            </a:endParaRPr>
          </a:p>
          <a:p>
            <a:pPr marL="387350" indent="-387350">
              <a:spcBef>
                <a:spcPct val="50000"/>
              </a:spcBef>
              <a:buClr>
                <a:schemeClr val="accent2"/>
              </a:buClr>
              <a:buFont typeface="Monotype Sorts" pitchFamily="2" charset="2"/>
              <a:buChar char="4"/>
            </a:pPr>
            <a:r>
              <a:rPr lang="it-IT" sz="3200" i="1">
                <a:solidFill>
                  <a:schemeClr val="accent2"/>
                </a:solidFill>
                <a:latin typeface="Times New Roman" pitchFamily="18" charset="0"/>
              </a:rPr>
              <a:t> Orgoglio di appartenenza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181600" y="1905000"/>
            <a:ext cx="4267200" cy="3352800"/>
            <a:chOff x="2988" y="1584"/>
            <a:chExt cx="2724" cy="1968"/>
          </a:xfrm>
        </p:grpSpPr>
        <p:sp>
          <p:nvSpPr>
            <p:cNvPr id="74757" name="AutoShape 8"/>
            <p:cNvSpPr>
              <a:spLocks/>
            </p:cNvSpPr>
            <p:nvPr/>
          </p:nvSpPr>
          <p:spPr bwMode="auto">
            <a:xfrm>
              <a:off x="2988" y="1584"/>
              <a:ext cx="513" cy="1968"/>
            </a:xfrm>
            <a:prstGeom prst="rightBrace">
              <a:avLst>
                <a:gd name="adj1" fmla="val 31969"/>
                <a:gd name="adj2" fmla="val 50000"/>
              </a:avLst>
            </a:prstGeom>
            <a:noFill/>
            <a:ln w="127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</p:spPr>
          <p:txBody>
            <a:bodyPr wrap="none" anchor="ctr">
              <a:flatTx/>
            </a:bodyPr>
            <a:lstStyle/>
            <a:p>
              <a:pPr algn="ctr">
                <a:buFont typeface="CommonBullets" pitchFamily="34" charset="2"/>
                <a:buChar char="["/>
              </a:pPr>
              <a:endParaRPr lang="it-IT" sz="2400" b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238601" name="AutoShape 9"/>
            <p:cNvSpPr>
              <a:spLocks noChangeArrowheads="1"/>
            </p:cNvSpPr>
            <p:nvPr/>
          </p:nvSpPr>
          <p:spPr bwMode="auto">
            <a:xfrm>
              <a:off x="3829" y="1806"/>
              <a:ext cx="1776" cy="555"/>
            </a:xfrm>
            <a:prstGeom prst="upArrow">
              <a:avLst>
                <a:gd name="adj1" fmla="val 77139"/>
                <a:gd name="adj2" fmla="val 53676"/>
              </a:avLst>
            </a:prstGeom>
            <a:solidFill>
              <a:srgbClr val="B285FB"/>
            </a:solidFill>
            <a:ln w="25400">
              <a:miter lim="800000"/>
              <a:headEnd/>
              <a:tailEnd/>
            </a:ln>
            <a:effectLst/>
            <a:scene3d>
              <a:camera prst="legacyPerspectiveBottomLeft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B285FB"/>
              </a:extrusionClr>
            </a:sp3d>
          </p:spPr>
          <p:txBody>
            <a:bodyPr wrap="none" lIns="90488" tIns="44450" rIns="90488" bIns="44450" anchor="ctr">
              <a:spAutoFit/>
              <a:flatTx/>
            </a:bodyPr>
            <a:lstStyle/>
            <a:p>
              <a:pPr algn="ctr">
                <a:defRPr/>
              </a:pPr>
              <a:r>
                <a:rPr lang="it-IT" sz="3200" i="1">
                  <a:solidFill>
                    <a:srgbClr val="FE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Produttività</a:t>
              </a:r>
              <a:endParaRPr lang="it-IT" sz="32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38602" name="AutoShape 10"/>
            <p:cNvSpPr>
              <a:spLocks noChangeArrowheads="1"/>
            </p:cNvSpPr>
            <p:nvPr/>
          </p:nvSpPr>
          <p:spPr bwMode="auto">
            <a:xfrm>
              <a:off x="3888" y="2699"/>
              <a:ext cx="1824" cy="588"/>
            </a:xfrm>
            <a:prstGeom prst="downArrow">
              <a:avLst>
                <a:gd name="adj1" fmla="val 78889"/>
                <a:gd name="adj2" fmla="val 57144"/>
              </a:avLst>
            </a:prstGeom>
            <a:solidFill>
              <a:schemeClr val="accent2"/>
            </a:solidFill>
            <a:ln w="25400">
              <a:miter lim="800000"/>
              <a:headEnd/>
              <a:tailEnd/>
            </a:ln>
            <a:effectLst/>
            <a:scene3d>
              <a:camera prst="legacyPerspectiveBottomLeft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lIns="90488" tIns="44450" rIns="90488" bIns="44450" anchor="ctr">
              <a:spAutoFit/>
              <a:flatTx/>
            </a:bodyPr>
            <a:lstStyle/>
            <a:p>
              <a:pPr algn="ctr">
                <a:defRPr/>
              </a:pPr>
              <a:r>
                <a:rPr lang="it-IT" sz="3200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Assenteismo</a:t>
              </a:r>
              <a:endParaRPr lang="it-IT" sz="3200" i="1">
                <a:solidFill>
                  <a:srgbClr val="0000B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8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38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8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8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8" grpId="0" build="p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4627FF"/>
                </a:solidFill>
              </a:rPr>
              <a:t>Vantaggi professionali</a:t>
            </a:r>
            <a:endParaRPr lang="it-IT" sz="3800" smtClean="0"/>
          </a:p>
        </p:txBody>
      </p:sp>
      <p:sp>
        <p:nvSpPr>
          <p:cNvPr id="239619" name="Text Box 3"/>
          <p:cNvSpPr txBox="1">
            <a:spLocks noChangeArrowheads="1"/>
          </p:cNvSpPr>
          <p:nvPr/>
        </p:nvSpPr>
        <p:spPr bwMode="auto">
          <a:xfrm>
            <a:off x="990600" y="2438400"/>
            <a:ext cx="4724400" cy="305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87350" indent="-387350">
              <a:spcBef>
                <a:spcPct val="50000"/>
              </a:spcBef>
              <a:buClr>
                <a:srgbClr val="8F1549"/>
              </a:buClr>
              <a:buFont typeface="Monotype Sorts" pitchFamily="2" charset="2"/>
              <a:buChar char="4"/>
            </a:pPr>
            <a:r>
              <a:rPr lang="it-IT" sz="3200" i="1">
                <a:solidFill>
                  <a:srgbClr val="8F1549"/>
                </a:solidFill>
                <a:latin typeface="Times New Roman" pitchFamily="18" charset="0"/>
              </a:rPr>
              <a:t>Selezione</a:t>
            </a:r>
            <a:r>
              <a:rPr lang="it-IT" sz="3200" i="1">
                <a:solidFill>
                  <a:schemeClr val="bg1"/>
                </a:solidFill>
                <a:latin typeface="Times New Roman" pitchFamily="18" charset="0"/>
              </a:rPr>
              <a:t> </a:t>
            </a:r>
            <a:endParaRPr lang="it-IT" sz="3200" i="1">
              <a:solidFill>
                <a:srgbClr val="0000B6"/>
              </a:solidFill>
              <a:latin typeface="Times New Roman" pitchFamily="18" charset="0"/>
            </a:endParaRPr>
          </a:p>
          <a:p>
            <a:pPr marL="387350" indent="-387350">
              <a:spcBef>
                <a:spcPct val="50000"/>
              </a:spcBef>
              <a:buClr>
                <a:srgbClr val="0000B6"/>
              </a:buClr>
              <a:buFont typeface="Monotype Sorts" pitchFamily="2" charset="2"/>
              <a:buChar char="4"/>
            </a:pPr>
            <a:r>
              <a:rPr lang="it-IT" sz="3600" i="1">
                <a:solidFill>
                  <a:srgbClr val="0000B6"/>
                </a:solidFill>
                <a:latin typeface="Times New Roman" pitchFamily="18" charset="0"/>
              </a:rPr>
              <a:t>Carriere</a:t>
            </a:r>
            <a:endParaRPr lang="it-IT" sz="3600" i="1">
              <a:solidFill>
                <a:schemeClr val="bg2"/>
              </a:solidFill>
              <a:latin typeface="Times New Roman" pitchFamily="18" charset="0"/>
            </a:endParaRPr>
          </a:p>
          <a:p>
            <a:pPr marL="387350" indent="-387350">
              <a:spcBef>
                <a:spcPct val="50000"/>
              </a:spcBef>
              <a:buClr>
                <a:srgbClr val="FF3300"/>
              </a:buClr>
              <a:buFont typeface="Monotype Sorts" pitchFamily="2" charset="2"/>
              <a:buChar char="4"/>
            </a:pPr>
            <a:r>
              <a:rPr lang="it-IT" sz="3600" i="1">
                <a:solidFill>
                  <a:srgbClr val="FF3300"/>
                </a:solidFill>
                <a:latin typeface="Times New Roman" pitchFamily="18" charset="0"/>
              </a:rPr>
              <a:t>Addestramento</a:t>
            </a:r>
          </a:p>
          <a:p>
            <a:pPr marL="387350" indent="-387350">
              <a:spcBef>
                <a:spcPct val="50000"/>
              </a:spcBef>
              <a:buClr>
                <a:schemeClr val="accent2"/>
              </a:buClr>
              <a:buFont typeface="Monotype Sorts" pitchFamily="2" charset="2"/>
              <a:buChar char="4"/>
            </a:pPr>
            <a:r>
              <a:rPr lang="it-IT" sz="3600" i="1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it-IT" sz="3600" i="1">
                <a:solidFill>
                  <a:schemeClr val="accent2"/>
                </a:solidFill>
                <a:latin typeface="Times New Roman" pitchFamily="18" charset="0"/>
              </a:rPr>
              <a:t>Responsabilità</a:t>
            </a:r>
            <a:endParaRPr lang="it-IT" sz="4000" i="1">
              <a:solidFill>
                <a:schemeClr val="accent2"/>
              </a:solidFill>
              <a:latin typeface="Times New Roman" pitchFamily="18" charset="0"/>
            </a:endParaRPr>
          </a:p>
        </p:txBody>
      </p:sp>
      <p:grpSp>
        <p:nvGrpSpPr>
          <p:cNvPr id="75780" name="Group 11"/>
          <p:cNvGrpSpPr>
            <a:grpSpLocks/>
          </p:cNvGrpSpPr>
          <p:nvPr/>
        </p:nvGrpSpPr>
        <p:grpSpPr bwMode="auto">
          <a:xfrm>
            <a:off x="5257800" y="2514600"/>
            <a:ext cx="4324350" cy="3124200"/>
            <a:chOff x="2988" y="1584"/>
            <a:chExt cx="2724" cy="1968"/>
          </a:xfrm>
        </p:grpSpPr>
        <p:sp>
          <p:nvSpPr>
            <p:cNvPr id="75781" name="AutoShape 5"/>
            <p:cNvSpPr>
              <a:spLocks/>
            </p:cNvSpPr>
            <p:nvPr/>
          </p:nvSpPr>
          <p:spPr bwMode="auto">
            <a:xfrm>
              <a:off x="2988" y="1584"/>
              <a:ext cx="513" cy="1968"/>
            </a:xfrm>
            <a:prstGeom prst="rightBrace">
              <a:avLst>
                <a:gd name="adj1" fmla="val 31969"/>
                <a:gd name="adj2" fmla="val 50000"/>
              </a:avLst>
            </a:prstGeom>
            <a:noFill/>
            <a:ln w="127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</p:spPr>
          <p:txBody>
            <a:bodyPr wrap="none" anchor="ctr">
              <a:flatTx/>
            </a:bodyPr>
            <a:lstStyle/>
            <a:p>
              <a:pPr algn="ctr">
                <a:buFont typeface="CommonBullets" pitchFamily="34" charset="2"/>
                <a:buChar char="["/>
              </a:pPr>
              <a:endParaRPr lang="it-IT" sz="2400" b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239623" name="AutoShape 7"/>
            <p:cNvSpPr>
              <a:spLocks noChangeArrowheads="1"/>
            </p:cNvSpPr>
            <p:nvPr/>
          </p:nvSpPr>
          <p:spPr bwMode="auto">
            <a:xfrm>
              <a:off x="3840" y="1776"/>
              <a:ext cx="1753" cy="596"/>
            </a:xfrm>
            <a:prstGeom prst="upArrow">
              <a:avLst>
                <a:gd name="adj1" fmla="val 77139"/>
                <a:gd name="adj2" fmla="val 53676"/>
              </a:avLst>
            </a:prstGeom>
            <a:solidFill>
              <a:srgbClr val="B285FB"/>
            </a:solidFill>
            <a:ln w="25400">
              <a:miter lim="800000"/>
              <a:headEnd/>
              <a:tailEnd/>
            </a:ln>
            <a:effectLst/>
            <a:scene3d>
              <a:camera prst="legacyPerspectiveBottomLeft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B285FB"/>
              </a:extrusionClr>
            </a:sp3d>
          </p:spPr>
          <p:txBody>
            <a:bodyPr wrap="none" lIns="90488" tIns="44450" rIns="90488" bIns="44450" anchor="ctr">
              <a:spAutoFit/>
              <a:flatTx/>
            </a:bodyPr>
            <a:lstStyle/>
            <a:p>
              <a:pPr algn="ctr">
                <a:defRPr/>
              </a:pPr>
              <a:r>
                <a:rPr lang="it-IT" sz="3200" i="1">
                  <a:solidFill>
                    <a:srgbClr val="FE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Produttività</a:t>
              </a:r>
              <a:endParaRPr lang="it-IT" sz="32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39626" name="AutoShape 10"/>
            <p:cNvSpPr>
              <a:spLocks noChangeArrowheads="1"/>
            </p:cNvSpPr>
            <p:nvPr/>
          </p:nvSpPr>
          <p:spPr bwMode="auto">
            <a:xfrm>
              <a:off x="3888" y="2688"/>
              <a:ext cx="1824" cy="631"/>
            </a:xfrm>
            <a:prstGeom prst="downArrow">
              <a:avLst>
                <a:gd name="adj1" fmla="val 78889"/>
                <a:gd name="adj2" fmla="val 57144"/>
              </a:avLst>
            </a:prstGeom>
            <a:solidFill>
              <a:schemeClr val="accent2"/>
            </a:solidFill>
            <a:ln w="25400">
              <a:miter lim="800000"/>
              <a:headEnd/>
              <a:tailEnd/>
            </a:ln>
            <a:effectLst/>
            <a:scene3d>
              <a:camera prst="legacyPerspectiveBottomLeft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lIns="90488" tIns="44450" rIns="90488" bIns="44450" anchor="ctr">
              <a:spAutoFit/>
              <a:flatTx/>
            </a:bodyPr>
            <a:lstStyle/>
            <a:p>
              <a:pPr algn="ctr">
                <a:defRPr/>
              </a:pPr>
              <a:r>
                <a:rPr lang="it-IT" sz="3200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Assenteismo</a:t>
              </a:r>
              <a:endParaRPr lang="it-IT" sz="3200" i="1">
                <a:solidFill>
                  <a:srgbClr val="0000B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4627FF"/>
                </a:solidFill>
              </a:rPr>
              <a:t>Vantaggi gestionali</a:t>
            </a:r>
            <a:endParaRPr lang="it-IT" sz="3800" smtClean="0"/>
          </a:p>
        </p:txBody>
      </p:sp>
      <p:grpSp>
        <p:nvGrpSpPr>
          <p:cNvPr id="76803" name="Group 3"/>
          <p:cNvGrpSpPr>
            <a:grpSpLocks/>
          </p:cNvGrpSpPr>
          <p:nvPr/>
        </p:nvGrpSpPr>
        <p:grpSpPr bwMode="auto">
          <a:xfrm>
            <a:off x="5257800" y="2514600"/>
            <a:ext cx="4324350" cy="3124200"/>
            <a:chOff x="2988" y="1584"/>
            <a:chExt cx="2724" cy="1968"/>
          </a:xfrm>
        </p:grpSpPr>
        <p:sp>
          <p:nvSpPr>
            <p:cNvPr id="76805" name="AutoShape 4"/>
            <p:cNvSpPr>
              <a:spLocks/>
            </p:cNvSpPr>
            <p:nvPr/>
          </p:nvSpPr>
          <p:spPr bwMode="auto">
            <a:xfrm>
              <a:off x="2988" y="1584"/>
              <a:ext cx="513" cy="1968"/>
            </a:xfrm>
            <a:prstGeom prst="rightBrace">
              <a:avLst>
                <a:gd name="adj1" fmla="val 31969"/>
                <a:gd name="adj2" fmla="val 50000"/>
              </a:avLst>
            </a:prstGeom>
            <a:noFill/>
            <a:ln w="127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</p:spPr>
          <p:txBody>
            <a:bodyPr wrap="none" anchor="ctr">
              <a:flatTx/>
            </a:bodyPr>
            <a:lstStyle/>
            <a:p>
              <a:pPr algn="ctr">
                <a:buFont typeface="CommonBullets" pitchFamily="34" charset="2"/>
                <a:buChar char="["/>
              </a:pPr>
              <a:endParaRPr lang="it-IT" sz="2400" b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768005" name="AutoShape 5"/>
            <p:cNvSpPr>
              <a:spLocks noChangeArrowheads="1"/>
            </p:cNvSpPr>
            <p:nvPr/>
          </p:nvSpPr>
          <p:spPr bwMode="auto">
            <a:xfrm>
              <a:off x="3840" y="1776"/>
              <a:ext cx="1753" cy="596"/>
            </a:xfrm>
            <a:prstGeom prst="upArrow">
              <a:avLst>
                <a:gd name="adj1" fmla="val 77139"/>
                <a:gd name="adj2" fmla="val 53676"/>
              </a:avLst>
            </a:prstGeom>
            <a:solidFill>
              <a:srgbClr val="B285FB"/>
            </a:solidFill>
            <a:ln w="25400">
              <a:miter lim="800000"/>
              <a:headEnd/>
              <a:tailEnd/>
            </a:ln>
            <a:effectLst/>
            <a:scene3d>
              <a:camera prst="legacyPerspectiveBottomLeft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B285FB"/>
              </a:extrusionClr>
            </a:sp3d>
          </p:spPr>
          <p:txBody>
            <a:bodyPr wrap="none" lIns="90488" tIns="44450" rIns="90488" bIns="44450" anchor="ctr">
              <a:spAutoFit/>
              <a:flatTx/>
            </a:bodyPr>
            <a:lstStyle/>
            <a:p>
              <a:pPr algn="ctr">
                <a:defRPr/>
              </a:pPr>
              <a:r>
                <a:rPr lang="it-IT" sz="3200" i="1">
                  <a:solidFill>
                    <a:srgbClr val="FE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Produttività</a:t>
              </a:r>
              <a:endParaRPr lang="it-IT" sz="32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768006" name="AutoShape 6"/>
            <p:cNvSpPr>
              <a:spLocks noChangeArrowheads="1"/>
            </p:cNvSpPr>
            <p:nvPr/>
          </p:nvSpPr>
          <p:spPr bwMode="auto">
            <a:xfrm>
              <a:off x="3888" y="2688"/>
              <a:ext cx="1824" cy="631"/>
            </a:xfrm>
            <a:prstGeom prst="downArrow">
              <a:avLst>
                <a:gd name="adj1" fmla="val 78889"/>
                <a:gd name="adj2" fmla="val 57144"/>
              </a:avLst>
            </a:prstGeom>
            <a:solidFill>
              <a:schemeClr val="accent2"/>
            </a:solidFill>
            <a:ln w="25400">
              <a:miter lim="800000"/>
              <a:headEnd/>
              <a:tailEnd/>
            </a:ln>
            <a:effectLst/>
            <a:scene3d>
              <a:camera prst="legacyPerspectiveBottomLeft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lIns="90488" tIns="44450" rIns="90488" bIns="44450" anchor="ctr">
              <a:spAutoFit/>
              <a:flatTx/>
            </a:bodyPr>
            <a:lstStyle/>
            <a:p>
              <a:pPr algn="ctr">
                <a:defRPr/>
              </a:pPr>
              <a:r>
                <a:rPr lang="it-IT" sz="3200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Assenteismo</a:t>
              </a:r>
              <a:endParaRPr lang="it-IT" sz="3200" i="1">
                <a:solidFill>
                  <a:srgbClr val="0000B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768007" name="Text Box 7"/>
          <p:cNvSpPr txBox="1">
            <a:spLocks noChangeArrowheads="1"/>
          </p:cNvSpPr>
          <p:nvPr/>
        </p:nvSpPr>
        <p:spPr bwMode="auto">
          <a:xfrm>
            <a:off x="304800" y="2514600"/>
            <a:ext cx="6553200" cy="29194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87350" indent="-298450">
              <a:lnSpc>
                <a:spcPct val="160000"/>
              </a:lnSpc>
              <a:spcBef>
                <a:spcPct val="50000"/>
              </a:spcBef>
              <a:buFont typeface="Monotype Sorts" pitchFamily="2" charset="2"/>
              <a:buChar char="4"/>
            </a:pPr>
            <a:r>
              <a:rPr lang="it-IT" sz="3200" i="1">
                <a:solidFill>
                  <a:srgbClr val="FF3300"/>
                </a:solidFill>
                <a:latin typeface="Times New Roman" pitchFamily="18" charset="0"/>
              </a:rPr>
              <a:t>Delega delle responsabilità</a:t>
            </a:r>
            <a:endParaRPr lang="it-IT" sz="3200" i="1">
              <a:solidFill>
                <a:schemeClr val="accent2"/>
              </a:solidFill>
              <a:latin typeface="Times New Roman" pitchFamily="18" charset="0"/>
            </a:endParaRPr>
          </a:p>
          <a:p>
            <a:pPr marL="387350" indent="-298450">
              <a:lnSpc>
                <a:spcPct val="160000"/>
              </a:lnSpc>
              <a:spcBef>
                <a:spcPct val="50000"/>
              </a:spcBef>
              <a:buFont typeface="Monotype Sorts" pitchFamily="2" charset="2"/>
              <a:buChar char="4"/>
            </a:pPr>
            <a:r>
              <a:rPr lang="it-IT" sz="3200" i="1">
                <a:solidFill>
                  <a:schemeClr val="accent2"/>
                </a:solidFill>
                <a:latin typeface="Times New Roman" pitchFamily="18" charset="0"/>
              </a:rPr>
              <a:t>Riduzione della burocrazia</a:t>
            </a:r>
            <a:endParaRPr lang="it-IT" sz="3200" i="1">
              <a:latin typeface="Times New Roman" pitchFamily="18" charset="0"/>
            </a:endParaRPr>
          </a:p>
          <a:p>
            <a:pPr marL="387350" indent="-298450">
              <a:lnSpc>
                <a:spcPct val="160000"/>
              </a:lnSpc>
              <a:spcBef>
                <a:spcPct val="50000"/>
              </a:spcBef>
              <a:buFont typeface="Monotype Sorts" pitchFamily="2" charset="2"/>
              <a:buChar char="4"/>
            </a:pPr>
            <a:r>
              <a:rPr lang="it-IT" sz="3200" i="1">
                <a:solidFill>
                  <a:srgbClr val="0024BE"/>
                </a:solidFill>
                <a:latin typeface="Times New Roman" pitchFamily="18" charset="0"/>
              </a:rPr>
              <a:t>Riduzione dei costi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76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768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76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07" grpId="0" build="p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4627FF"/>
                </a:solidFill>
              </a:rPr>
              <a:t>Vantaggi ambientali</a:t>
            </a:r>
            <a:endParaRPr lang="it-IT" sz="3800" smtClean="0"/>
          </a:p>
        </p:txBody>
      </p:sp>
      <p:sp>
        <p:nvSpPr>
          <p:cNvPr id="240643" name="Text Box 3"/>
          <p:cNvSpPr txBox="1">
            <a:spLocks noChangeArrowheads="1"/>
          </p:cNvSpPr>
          <p:nvPr/>
        </p:nvSpPr>
        <p:spPr bwMode="auto">
          <a:xfrm>
            <a:off x="647700" y="2352675"/>
            <a:ext cx="4411663" cy="32607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87350" indent="-387350">
              <a:spcBef>
                <a:spcPct val="150000"/>
              </a:spcBef>
              <a:buClr>
                <a:srgbClr val="0024BE"/>
              </a:buClr>
              <a:buFont typeface="Monotype Sorts" pitchFamily="2" charset="2"/>
              <a:buChar char="4"/>
            </a:pPr>
            <a:r>
              <a:rPr lang="it-IT" sz="3200" i="1">
                <a:solidFill>
                  <a:srgbClr val="0024BE"/>
                </a:solidFill>
                <a:latin typeface="Times New Roman" pitchFamily="18" charset="0"/>
              </a:rPr>
              <a:t> Condizioni di lavoro quotidiano (cicli)</a:t>
            </a:r>
            <a:endParaRPr lang="it-IT" sz="3200" i="1">
              <a:solidFill>
                <a:schemeClr val="bg2"/>
              </a:solidFill>
              <a:latin typeface="Times New Roman" pitchFamily="18" charset="0"/>
            </a:endParaRPr>
          </a:p>
          <a:p>
            <a:pPr marL="387350" indent="-387350">
              <a:spcBef>
                <a:spcPct val="150000"/>
              </a:spcBef>
              <a:buClr>
                <a:srgbClr val="FF3300"/>
              </a:buClr>
              <a:buFont typeface="Monotype Sorts" pitchFamily="2" charset="2"/>
              <a:buChar char="4"/>
            </a:pPr>
            <a:r>
              <a:rPr lang="it-IT" sz="3200" i="1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it-IT" sz="3200" i="1">
                <a:solidFill>
                  <a:srgbClr val="FF3300"/>
                </a:solidFill>
                <a:latin typeface="Times New Roman" pitchFamily="18" charset="0"/>
              </a:rPr>
              <a:t>Condizioni di lavoro di lungo periodo (salute-sicurezza)</a:t>
            </a:r>
            <a:endParaRPr lang="it-IT" sz="3200" i="1">
              <a:solidFill>
                <a:schemeClr val="bg1"/>
              </a:solidFill>
              <a:latin typeface="Times New Roman" pitchFamily="18" charset="0"/>
            </a:endParaRPr>
          </a:p>
        </p:txBody>
      </p:sp>
      <p:grpSp>
        <p:nvGrpSpPr>
          <p:cNvPr id="77828" name="Group 7"/>
          <p:cNvGrpSpPr>
            <a:grpSpLocks/>
          </p:cNvGrpSpPr>
          <p:nvPr/>
        </p:nvGrpSpPr>
        <p:grpSpPr bwMode="auto">
          <a:xfrm>
            <a:off x="4743450" y="2514600"/>
            <a:ext cx="4324350" cy="3124200"/>
            <a:chOff x="2988" y="1584"/>
            <a:chExt cx="2724" cy="1968"/>
          </a:xfrm>
        </p:grpSpPr>
        <p:sp>
          <p:nvSpPr>
            <p:cNvPr id="77829" name="AutoShape 8"/>
            <p:cNvSpPr>
              <a:spLocks/>
            </p:cNvSpPr>
            <p:nvPr/>
          </p:nvSpPr>
          <p:spPr bwMode="auto">
            <a:xfrm>
              <a:off x="2988" y="1584"/>
              <a:ext cx="513" cy="1968"/>
            </a:xfrm>
            <a:prstGeom prst="rightBrace">
              <a:avLst>
                <a:gd name="adj1" fmla="val 31969"/>
                <a:gd name="adj2" fmla="val 50000"/>
              </a:avLst>
            </a:prstGeom>
            <a:noFill/>
            <a:ln w="127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</p:spPr>
          <p:txBody>
            <a:bodyPr wrap="none" anchor="ctr">
              <a:flatTx/>
            </a:bodyPr>
            <a:lstStyle/>
            <a:p>
              <a:pPr algn="ctr">
                <a:buFont typeface="CommonBullets" pitchFamily="34" charset="2"/>
                <a:buChar char="["/>
              </a:pPr>
              <a:endParaRPr lang="it-IT" sz="2400" b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240649" name="AutoShape 9"/>
            <p:cNvSpPr>
              <a:spLocks noChangeArrowheads="1"/>
            </p:cNvSpPr>
            <p:nvPr/>
          </p:nvSpPr>
          <p:spPr bwMode="auto">
            <a:xfrm>
              <a:off x="3840" y="1776"/>
              <a:ext cx="1753" cy="596"/>
            </a:xfrm>
            <a:prstGeom prst="upArrow">
              <a:avLst>
                <a:gd name="adj1" fmla="val 77139"/>
                <a:gd name="adj2" fmla="val 53676"/>
              </a:avLst>
            </a:prstGeom>
            <a:solidFill>
              <a:srgbClr val="B285FB"/>
            </a:solidFill>
            <a:ln w="25400">
              <a:miter lim="800000"/>
              <a:headEnd/>
              <a:tailEnd/>
            </a:ln>
            <a:effectLst/>
            <a:scene3d>
              <a:camera prst="legacyPerspectiveBottomLeft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B285FB"/>
              </a:extrusionClr>
            </a:sp3d>
          </p:spPr>
          <p:txBody>
            <a:bodyPr wrap="none" lIns="90488" tIns="44450" rIns="90488" bIns="44450" anchor="ctr">
              <a:spAutoFit/>
              <a:flatTx/>
            </a:bodyPr>
            <a:lstStyle/>
            <a:p>
              <a:pPr algn="ctr">
                <a:defRPr/>
              </a:pPr>
              <a:r>
                <a:rPr lang="it-IT" sz="3200" i="1">
                  <a:solidFill>
                    <a:srgbClr val="FE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Produttività</a:t>
              </a:r>
              <a:endParaRPr lang="it-IT" sz="32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40650" name="AutoShape 10"/>
            <p:cNvSpPr>
              <a:spLocks noChangeArrowheads="1"/>
            </p:cNvSpPr>
            <p:nvPr/>
          </p:nvSpPr>
          <p:spPr bwMode="auto">
            <a:xfrm>
              <a:off x="3888" y="2688"/>
              <a:ext cx="1824" cy="631"/>
            </a:xfrm>
            <a:prstGeom prst="downArrow">
              <a:avLst>
                <a:gd name="adj1" fmla="val 78889"/>
                <a:gd name="adj2" fmla="val 57144"/>
              </a:avLst>
            </a:prstGeom>
            <a:solidFill>
              <a:schemeClr val="accent2"/>
            </a:solidFill>
            <a:ln w="25400">
              <a:miter lim="800000"/>
              <a:headEnd/>
              <a:tailEnd/>
            </a:ln>
            <a:effectLst/>
            <a:scene3d>
              <a:camera prst="legacyPerspectiveBottomLeft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lIns="90488" tIns="44450" rIns="90488" bIns="44450" anchor="ctr">
              <a:spAutoFit/>
              <a:flatTx/>
            </a:bodyPr>
            <a:lstStyle/>
            <a:p>
              <a:pPr algn="ctr">
                <a:defRPr/>
              </a:pPr>
              <a:r>
                <a:rPr lang="it-IT" sz="3200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Assenteismo</a:t>
              </a:r>
              <a:endParaRPr lang="it-IT" sz="3200" i="1">
                <a:solidFill>
                  <a:srgbClr val="0000B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3" grpId="0" build="p" autoUpdateAnimBg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4627FF"/>
                </a:solidFill>
              </a:rPr>
              <a:t>Vantaggi sindacali</a:t>
            </a:r>
            <a:endParaRPr lang="it-IT" sz="3800" smtClean="0"/>
          </a:p>
        </p:txBody>
      </p:sp>
      <p:sp>
        <p:nvSpPr>
          <p:cNvPr id="241667" name="Text Box 1027"/>
          <p:cNvSpPr txBox="1">
            <a:spLocks noChangeArrowheads="1"/>
          </p:cNvSpPr>
          <p:nvPr/>
        </p:nvSpPr>
        <p:spPr bwMode="auto">
          <a:xfrm>
            <a:off x="609600" y="2360613"/>
            <a:ext cx="4198938" cy="32131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74663" indent="-474663">
              <a:lnSpc>
                <a:spcPct val="110000"/>
              </a:lnSpc>
              <a:spcBef>
                <a:spcPct val="100000"/>
              </a:spcBef>
              <a:buClr>
                <a:srgbClr val="0024BE"/>
              </a:buClr>
              <a:buFont typeface="Monotype Sorts" pitchFamily="2" charset="2"/>
              <a:buChar char="4"/>
            </a:pPr>
            <a:r>
              <a:rPr lang="it-IT" sz="3200" i="1">
                <a:solidFill>
                  <a:srgbClr val="0024BE"/>
                </a:solidFill>
                <a:latin typeface="Times New Roman" pitchFamily="18" charset="0"/>
              </a:rPr>
              <a:t>Rappresentanza</a:t>
            </a:r>
          </a:p>
          <a:p>
            <a:pPr marL="474663" indent="-474663">
              <a:lnSpc>
                <a:spcPct val="110000"/>
              </a:lnSpc>
              <a:spcBef>
                <a:spcPct val="100000"/>
              </a:spcBef>
              <a:buClr>
                <a:srgbClr val="FF3300"/>
              </a:buClr>
              <a:buFont typeface="Monotype Sorts" pitchFamily="2" charset="2"/>
              <a:buChar char="4"/>
            </a:pPr>
            <a:r>
              <a:rPr lang="it-IT" sz="3200" i="1">
                <a:solidFill>
                  <a:srgbClr val="FF3300"/>
                </a:solidFill>
                <a:latin typeface="Times New Roman" pitchFamily="18" charset="0"/>
              </a:rPr>
              <a:t>Contrattazione di lungo periodo</a:t>
            </a:r>
            <a:r>
              <a:rPr lang="it-IT" sz="3200" i="1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  <a:p>
            <a:pPr marL="474663" indent="-474663">
              <a:lnSpc>
                <a:spcPct val="110000"/>
              </a:lnSpc>
              <a:spcBef>
                <a:spcPct val="100000"/>
              </a:spcBef>
              <a:buClr>
                <a:schemeClr val="accent2"/>
              </a:buClr>
              <a:buFont typeface="Monotype Sorts" pitchFamily="2" charset="2"/>
              <a:buChar char="4"/>
            </a:pPr>
            <a:r>
              <a:rPr lang="it-IT" sz="3200" i="1">
                <a:solidFill>
                  <a:schemeClr val="accent2"/>
                </a:solidFill>
                <a:latin typeface="Times New Roman" pitchFamily="18" charset="0"/>
              </a:rPr>
              <a:t>Rapporti</a:t>
            </a:r>
            <a:r>
              <a:rPr lang="it-IT" sz="3200" i="1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it-IT" sz="3200" i="1">
                <a:solidFill>
                  <a:schemeClr val="accent2"/>
                </a:solidFill>
                <a:latin typeface="Times New Roman" pitchFamily="18" charset="0"/>
              </a:rPr>
              <a:t>trasparenti</a:t>
            </a:r>
          </a:p>
        </p:txBody>
      </p:sp>
      <p:grpSp>
        <p:nvGrpSpPr>
          <p:cNvPr id="78852" name="Group 1031"/>
          <p:cNvGrpSpPr>
            <a:grpSpLocks/>
          </p:cNvGrpSpPr>
          <p:nvPr/>
        </p:nvGrpSpPr>
        <p:grpSpPr bwMode="auto">
          <a:xfrm>
            <a:off x="4743450" y="2514600"/>
            <a:ext cx="4324350" cy="3124200"/>
            <a:chOff x="2988" y="1584"/>
            <a:chExt cx="2724" cy="1968"/>
          </a:xfrm>
        </p:grpSpPr>
        <p:sp>
          <p:nvSpPr>
            <p:cNvPr id="78853" name="AutoShape 1032"/>
            <p:cNvSpPr>
              <a:spLocks/>
            </p:cNvSpPr>
            <p:nvPr/>
          </p:nvSpPr>
          <p:spPr bwMode="auto">
            <a:xfrm>
              <a:off x="2988" y="1584"/>
              <a:ext cx="513" cy="1968"/>
            </a:xfrm>
            <a:prstGeom prst="rightBrace">
              <a:avLst>
                <a:gd name="adj1" fmla="val 31969"/>
                <a:gd name="adj2" fmla="val 50000"/>
              </a:avLst>
            </a:prstGeom>
            <a:noFill/>
            <a:ln w="127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</p:spPr>
          <p:txBody>
            <a:bodyPr wrap="none" anchor="ctr">
              <a:flatTx/>
            </a:bodyPr>
            <a:lstStyle/>
            <a:p>
              <a:pPr algn="ctr">
                <a:buFont typeface="CommonBullets" pitchFamily="34" charset="2"/>
                <a:buChar char="["/>
              </a:pPr>
              <a:endParaRPr lang="it-IT" sz="2400" b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241673" name="AutoShape 1033"/>
            <p:cNvSpPr>
              <a:spLocks noChangeArrowheads="1"/>
            </p:cNvSpPr>
            <p:nvPr/>
          </p:nvSpPr>
          <p:spPr bwMode="auto">
            <a:xfrm>
              <a:off x="3840" y="1776"/>
              <a:ext cx="1753" cy="596"/>
            </a:xfrm>
            <a:prstGeom prst="upArrow">
              <a:avLst>
                <a:gd name="adj1" fmla="val 77139"/>
                <a:gd name="adj2" fmla="val 53676"/>
              </a:avLst>
            </a:prstGeom>
            <a:solidFill>
              <a:srgbClr val="B285FB"/>
            </a:solidFill>
            <a:ln w="25400">
              <a:miter lim="800000"/>
              <a:headEnd/>
              <a:tailEnd/>
            </a:ln>
            <a:effectLst/>
            <a:scene3d>
              <a:camera prst="legacyPerspectiveBottomLeft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B285FB"/>
              </a:extrusionClr>
            </a:sp3d>
          </p:spPr>
          <p:txBody>
            <a:bodyPr wrap="none" lIns="90488" tIns="44450" rIns="90488" bIns="44450" anchor="ctr">
              <a:spAutoFit/>
              <a:flatTx/>
            </a:bodyPr>
            <a:lstStyle/>
            <a:p>
              <a:pPr algn="ctr">
                <a:defRPr/>
              </a:pPr>
              <a:r>
                <a:rPr lang="it-IT" sz="3200" i="1">
                  <a:solidFill>
                    <a:srgbClr val="FE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Produttività</a:t>
              </a:r>
              <a:endParaRPr lang="it-IT" sz="32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41674" name="AutoShape 1034"/>
            <p:cNvSpPr>
              <a:spLocks noChangeArrowheads="1"/>
            </p:cNvSpPr>
            <p:nvPr/>
          </p:nvSpPr>
          <p:spPr bwMode="auto">
            <a:xfrm>
              <a:off x="3888" y="2688"/>
              <a:ext cx="1824" cy="631"/>
            </a:xfrm>
            <a:prstGeom prst="downArrow">
              <a:avLst>
                <a:gd name="adj1" fmla="val 78889"/>
                <a:gd name="adj2" fmla="val 57144"/>
              </a:avLst>
            </a:prstGeom>
            <a:solidFill>
              <a:schemeClr val="accent2"/>
            </a:solidFill>
            <a:ln w="25400">
              <a:miter lim="800000"/>
              <a:headEnd/>
              <a:tailEnd/>
            </a:ln>
            <a:effectLst/>
            <a:scene3d>
              <a:camera prst="legacyPerspectiveBottomLeft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lIns="90488" tIns="44450" rIns="90488" bIns="44450" anchor="ctr">
              <a:spAutoFit/>
              <a:flatTx/>
            </a:bodyPr>
            <a:lstStyle/>
            <a:p>
              <a:pPr algn="ctr">
                <a:defRPr/>
              </a:pPr>
              <a:r>
                <a:rPr lang="it-IT" sz="3200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Assenteismo</a:t>
              </a:r>
              <a:endParaRPr lang="it-IT" sz="3200" i="1">
                <a:solidFill>
                  <a:srgbClr val="0000B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build="p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8382000" cy="515938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4627FF"/>
                </a:solidFill>
              </a:rPr>
              <a:t>Vantaggi sociali</a:t>
            </a:r>
            <a:endParaRPr lang="it-IT" sz="3800" smtClean="0"/>
          </a:p>
        </p:txBody>
      </p:sp>
      <p:sp>
        <p:nvSpPr>
          <p:cNvPr id="242691" name="Text Box 1027"/>
          <p:cNvSpPr txBox="1">
            <a:spLocks noChangeArrowheads="1"/>
          </p:cNvSpPr>
          <p:nvPr/>
        </p:nvSpPr>
        <p:spPr bwMode="auto">
          <a:xfrm>
            <a:off x="228600" y="2667000"/>
            <a:ext cx="5791200" cy="2840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87350" indent="-371475">
              <a:lnSpc>
                <a:spcPct val="80000"/>
              </a:lnSpc>
              <a:spcBef>
                <a:spcPct val="150000"/>
              </a:spcBef>
              <a:buClr>
                <a:srgbClr val="0024BE"/>
              </a:buClr>
              <a:buFont typeface="Monotype Sorts" pitchFamily="2" charset="2"/>
              <a:buChar char="4"/>
              <a:tabLst>
                <a:tab pos="863600" algn="l"/>
              </a:tabLst>
            </a:pPr>
            <a:r>
              <a:rPr lang="it-IT" sz="3600" i="1">
                <a:solidFill>
                  <a:srgbClr val="0024BE"/>
                </a:solidFill>
                <a:latin typeface="Times New Roman" pitchFamily="18" charset="0"/>
              </a:rPr>
              <a:t>Protezione  sociale</a:t>
            </a:r>
            <a:endParaRPr lang="it-IT" sz="3600" i="1">
              <a:solidFill>
                <a:schemeClr val="bg2"/>
              </a:solidFill>
              <a:latin typeface="Times New Roman" pitchFamily="18" charset="0"/>
            </a:endParaRPr>
          </a:p>
          <a:p>
            <a:pPr marL="387350" indent="-371475">
              <a:lnSpc>
                <a:spcPct val="60000"/>
              </a:lnSpc>
              <a:spcBef>
                <a:spcPct val="150000"/>
              </a:spcBef>
              <a:buClr>
                <a:srgbClr val="FF3300"/>
              </a:buClr>
              <a:buFont typeface="Monotype Sorts" pitchFamily="2" charset="2"/>
              <a:buChar char="4"/>
              <a:tabLst>
                <a:tab pos="863600" algn="l"/>
              </a:tabLst>
            </a:pPr>
            <a:r>
              <a:rPr lang="it-IT" sz="3600" i="1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it-IT" sz="3600" i="1">
                <a:solidFill>
                  <a:srgbClr val="FF3300"/>
                </a:solidFill>
                <a:latin typeface="Times New Roman" pitchFamily="18" charset="0"/>
              </a:rPr>
              <a:t>Libertà fondamentali</a:t>
            </a:r>
          </a:p>
          <a:p>
            <a:pPr marL="387350" indent="-371475">
              <a:lnSpc>
                <a:spcPct val="60000"/>
              </a:lnSpc>
              <a:spcBef>
                <a:spcPct val="150000"/>
              </a:spcBef>
              <a:buClr>
                <a:schemeClr val="accent2"/>
              </a:buClr>
              <a:buFont typeface="Monotype Sorts" pitchFamily="2" charset="2"/>
              <a:buChar char="4"/>
              <a:tabLst>
                <a:tab pos="863600" algn="l"/>
              </a:tabLst>
            </a:pPr>
            <a:r>
              <a:rPr lang="it-IT" sz="3600" i="1">
                <a:solidFill>
                  <a:schemeClr val="accent2"/>
                </a:solidFill>
                <a:latin typeface="Times New Roman" pitchFamily="18" charset="0"/>
              </a:rPr>
              <a:t> Stimolo al miglioramento</a:t>
            </a:r>
            <a:endParaRPr lang="it-IT" sz="3600" i="1">
              <a:solidFill>
                <a:schemeClr val="bg1"/>
              </a:solidFill>
              <a:latin typeface="Times New Roman" pitchFamily="18" charset="0"/>
            </a:endParaRPr>
          </a:p>
        </p:txBody>
      </p:sp>
      <p:grpSp>
        <p:nvGrpSpPr>
          <p:cNvPr id="79876" name="Group 1031"/>
          <p:cNvGrpSpPr>
            <a:grpSpLocks/>
          </p:cNvGrpSpPr>
          <p:nvPr/>
        </p:nvGrpSpPr>
        <p:grpSpPr bwMode="auto">
          <a:xfrm>
            <a:off x="5581650" y="2514600"/>
            <a:ext cx="4324350" cy="3124200"/>
            <a:chOff x="2988" y="1584"/>
            <a:chExt cx="2724" cy="1968"/>
          </a:xfrm>
        </p:grpSpPr>
        <p:sp>
          <p:nvSpPr>
            <p:cNvPr id="79877" name="AutoShape 1032"/>
            <p:cNvSpPr>
              <a:spLocks/>
            </p:cNvSpPr>
            <p:nvPr/>
          </p:nvSpPr>
          <p:spPr bwMode="auto">
            <a:xfrm>
              <a:off x="2988" y="1584"/>
              <a:ext cx="513" cy="1968"/>
            </a:xfrm>
            <a:prstGeom prst="rightBrace">
              <a:avLst>
                <a:gd name="adj1" fmla="val 31969"/>
                <a:gd name="adj2" fmla="val 50000"/>
              </a:avLst>
            </a:prstGeom>
            <a:noFill/>
            <a:ln w="12700" cap="sq">
              <a:solidFill>
                <a:srgbClr val="FFFF00"/>
              </a:solidFill>
              <a:round/>
              <a:headEnd type="none" w="sm" len="sm"/>
              <a:tailEnd type="none" w="sm" len="sm"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</p:spPr>
          <p:txBody>
            <a:bodyPr wrap="none" anchor="ctr">
              <a:flatTx/>
            </a:bodyPr>
            <a:lstStyle/>
            <a:p>
              <a:pPr algn="ctr">
                <a:buFont typeface="CommonBullets" pitchFamily="34" charset="2"/>
                <a:buChar char="["/>
              </a:pPr>
              <a:endParaRPr lang="it-IT" sz="2400" b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  <p:sp>
          <p:nvSpPr>
            <p:cNvPr id="242697" name="AutoShape 1033"/>
            <p:cNvSpPr>
              <a:spLocks noChangeArrowheads="1"/>
            </p:cNvSpPr>
            <p:nvPr/>
          </p:nvSpPr>
          <p:spPr bwMode="auto">
            <a:xfrm>
              <a:off x="3840" y="1776"/>
              <a:ext cx="1753" cy="596"/>
            </a:xfrm>
            <a:prstGeom prst="upArrow">
              <a:avLst>
                <a:gd name="adj1" fmla="val 77139"/>
                <a:gd name="adj2" fmla="val 53676"/>
              </a:avLst>
            </a:prstGeom>
            <a:solidFill>
              <a:srgbClr val="B285FB"/>
            </a:solidFill>
            <a:ln w="25400">
              <a:miter lim="800000"/>
              <a:headEnd/>
              <a:tailEnd/>
            </a:ln>
            <a:effectLst/>
            <a:scene3d>
              <a:camera prst="legacyPerspectiveBottomLeft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B285FB"/>
              </a:extrusionClr>
            </a:sp3d>
          </p:spPr>
          <p:txBody>
            <a:bodyPr wrap="none" lIns="90488" tIns="44450" rIns="90488" bIns="44450" anchor="ctr">
              <a:spAutoFit/>
              <a:flatTx/>
            </a:bodyPr>
            <a:lstStyle/>
            <a:p>
              <a:pPr algn="ctr">
                <a:defRPr/>
              </a:pPr>
              <a:r>
                <a:rPr lang="it-IT" sz="3200" i="1">
                  <a:solidFill>
                    <a:srgbClr val="FE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Produttività</a:t>
              </a:r>
              <a:endParaRPr lang="it-IT" sz="32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42698" name="AutoShape 1034"/>
            <p:cNvSpPr>
              <a:spLocks noChangeArrowheads="1"/>
            </p:cNvSpPr>
            <p:nvPr/>
          </p:nvSpPr>
          <p:spPr bwMode="auto">
            <a:xfrm>
              <a:off x="3888" y="2688"/>
              <a:ext cx="1824" cy="631"/>
            </a:xfrm>
            <a:prstGeom prst="downArrow">
              <a:avLst>
                <a:gd name="adj1" fmla="val 78889"/>
                <a:gd name="adj2" fmla="val 57144"/>
              </a:avLst>
            </a:prstGeom>
            <a:solidFill>
              <a:schemeClr val="accent2"/>
            </a:solidFill>
            <a:ln w="25400">
              <a:miter lim="800000"/>
              <a:headEnd/>
              <a:tailEnd/>
            </a:ln>
            <a:effectLst/>
            <a:scene3d>
              <a:camera prst="legacyPerspectiveBottomLeft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lIns="90488" tIns="44450" rIns="90488" bIns="44450" anchor="ctr">
              <a:spAutoFit/>
              <a:flatTx/>
            </a:bodyPr>
            <a:lstStyle/>
            <a:p>
              <a:pPr algn="ctr">
                <a:defRPr/>
              </a:pPr>
              <a:r>
                <a:rPr lang="it-IT" sz="3200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Assenteismo</a:t>
              </a:r>
              <a:endParaRPr lang="it-IT" sz="3200" i="1">
                <a:solidFill>
                  <a:srgbClr val="0000B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 autoUpdateAnimBg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1752600" y="152400"/>
            <a:ext cx="596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defTabSz="1152525">
              <a:lnSpc>
                <a:spcPct val="85000"/>
              </a:lnSpc>
              <a:spcBef>
                <a:spcPct val="40000"/>
              </a:spcBef>
            </a:pPr>
            <a:r>
              <a:rPr lang="it-IT" sz="3300">
                <a:solidFill>
                  <a:srgbClr val="0024BE"/>
                </a:solidFill>
              </a:rPr>
              <a:t>Bibliografia</a:t>
            </a:r>
            <a:endParaRPr lang="it-IT" sz="3400">
              <a:solidFill>
                <a:srgbClr val="0024BE"/>
              </a:solidFill>
            </a:endParaRPr>
          </a:p>
        </p:txBody>
      </p:sp>
      <p:sp>
        <p:nvSpPr>
          <p:cNvPr id="80899" name="Text Box 5"/>
          <p:cNvSpPr txBox="1">
            <a:spLocks noChangeArrowheads="1"/>
          </p:cNvSpPr>
          <p:nvPr/>
        </p:nvSpPr>
        <p:spPr bwMode="auto">
          <a:xfrm>
            <a:off x="533400" y="1295400"/>
            <a:ext cx="8997950" cy="4892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it-IT" b="0">
                <a:solidFill>
                  <a:srgbClr val="0024BE"/>
                </a:solidFill>
                <a:latin typeface="Times New Roman" pitchFamily="18" charset="0"/>
              </a:rPr>
              <a:t>Jaqueline Russ – </a:t>
            </a:r>
            <a:r>
              <a:rPr lang="it-IT" i="1">
                <a:solidFill>
                  <a:srgbClr val="0024BE"/>
                </a:solidFill>
                <a:latin typeface="Times New Roman" pitchFamily="18" charset="0"/>
              </a:rPr>
              <a:t>L’Etica contemporanea</a:t>
            </a:r>
            <a:r>
              <a:rPr lang="it-IT" b="0">
                <a:solidFill>
                  <a:srgbClr val="0024BE"/>
                </a:solidFill>
                <a:latin typeface="Times New Roman" pitchFamily="18" charset="0"/>
              </a:rPr>
              <a:t> – Ed. Il Mulino 1997</a:t>
            </a:r>
          </a:p>
          <a:p>
            <a:pPr>
              <a:spcBef>
                <a:spcPts val="1200"/>
              </a:spcBef>
            </a:pPr>
            <a:r>
              <a:rPr lang="it-IT" b="0">
                <a:solidFill>
                  <a:srgbClr val="0024BE"/>
                </a:solidFill>
                <a:latin typeface="Times New Roman" pitchFamily="18" charset="0"/>
              </a:rPr>
              <a:t>John Ralws – </a:t>
            </a:r>
            <a:r>
              <a:rPr lang="it-IT" i="1">
                <a:solidFill>
                  <a:srgbClr val="0024BE"/>
                </a:solidFill>
                <a:latin typeface="Times New Roman" pitchFamily="18" charset="0"/>
              </a:rPr>
              <a:t>Liberalismo politico</a:t>
            </a:r>
            <a:r>
              <a:rPr lang="it-IT" b="0">
                <a:solidFill>
                  <a:srgbClr val="0024BE"/>
                </a:solidFill>
                <a:latin typeface="Times New Roman" pitchFamily="18" charset="0"/>
              </a:rPr>
              <a:t> – Edizioni di Comunità, Milano 1994</a:t>
            </a:r>
          </a:p>
          <a:p>
            <a:pPr>
              <a:spcBef>
                <a:spcPts val="1200"/>
              </a:spcBef>
            </a:pPr>
            <a:r>
              <a:rPr lang="it-IT" b="0">
                <a:solidFill>
                  <a:srgbClr val="0024BE"/>
                </a:solidFill>
                <a:latin typeface="Times New Roman" pitchFamily="18" charset="0"/>
              </a:rPr>
              <a:t>Amartya K. Sen – </a:t>
            </a:r>
            <a:r>
              <a:rPr lang="it-IT" i="1">
                <a:solidFill>
                  <a:srgbClr val="0024BE"/>
                </a:solidFill>
                <a:latin typeface="Times New Roman" pitchFamily="18" charset="0"/>
              </a:rPr>
              <a:t>La libertà individuale come impegno sociale</a:t>
            </a:r>
            <a:r>
              <a:rPr lang="it-IT" b="0">
                <a:solidFill>
                  <a:srgbClr val="0024BE"/>
                </a:solidFill>
                <a:latin typeface="Times New Roman" pitchFamily="18" charset="0"/>
              </a:rPr>
              <a:t> – Ed. Laterza 1998</a:t>
            </a:r>
          </a:p>
          <a:p>
            <a:pPr>
              <a:spcBef>
                <a:spcPts val="1200"/>
              </a:spcBef>
            </a:pPr>
            <a:r>
              <a:rPr lang="it-IT" b="0">
                <a:solidFill>
                  <a:srgbClr val="0024BE"/>
                </a:solidFill>
                <a:latin typeface="Times New Roman" pitchFamily="18" charset="0"/>
              </a:rPr>
              <a:t>Zygmunt Bauman – </a:t>
            </a:r>
            <a:r>
              <a:rPr lang="it-IT" i="1">
                <a:solidFill>
                  <a:srgbClr val="0024BE"/>
                </a:solidFill>
                <a:latin typeface="Times New Roman" pitchFamily="18" charset="0"/>
              </a:rPr>
              <a:t>Le sfide dell’etica</a:t>
            </a:r>
            <a:r>
              <a:rPr lang="it-IT" b="0">
                <a:solidFill>
                  <a:srgbClr val="0024BE"/>
                </a:solidFill>
                <a:latin typeface="Times New Roman" pitchFamily="18" charset="0"/>
              </a:rPr>
              <a:t> – Ed. Feltrinelli 1996</a:t>
            </a:r>
          </a:p>
          <a:p>
            <a:pPr>
              <a:spcBef>
                <a:spcPts val="1200"/>
              </a:spcBef>
            </a:pPr>
            <a:r>
              <a:rPr lang="it-IT" b="0">
                <a:solidFill>
                  <a:srgbClr val="0024BE"/>
                </a:solidFill>
                <a:latin typeface="Times New Roman" pitchFamily="18" charset="0"/>
              </a:rPr>
              <a:t>Karl Popper – </a:t>
            </a:r>
            <a:r>
              <a:rPr lang="it-IT" i="1">
                <a:solidFill>
                  <a:srgbClr val="0024BE"/>
                </a:solidFill>
                <a:latin typeface="Times New Roman" pitchFamily="18" charset="0"/>
              </a:rPr>
              <a:t>Logica delle ricerca e società aperta</a:t>
            </a:r>
            <a:r>
              <a:rPr lang="it-IT" b="0">
                <a:solidFill>
                  <a:srgbClr val="0024BE"/>
                </a:solidFill>
                <a:latin typeface="Times New Roman" pitchFamily="18" charset="0"/>
              </a:rPr>
              <a:t> – Ed. La Scuola 1989</a:t>
            </a:r>
          </a:p>
          <a:p>
            <a:pPr>
              <a:lnSpc>
                <a:spcPct val="160000"/>
              </a:lnSpc>
            </a:pPr>
            <a:r>
              <a:rPr lang="it-IT" b="0">
                <a:solidFill>
                  <a:srgbClr val="0024BE"/>
                </a:solidFill>
                <a:latin typeface="Times New Roman" pitchFamily="18" charset="0"/>
              </a:rPr>
              <a:t>Raimondo Spiazzi - </a:t>
            </a:r>
            <a:r>
              <a:rPr lang="it-IT" i="1">
                <a:solidFill>
                  <a:srgbClr val="0024BE"/>
                </a:solidFill>
                <a:latin typeface="Times New Roman" pitchFamily="18" charset="0"/>
              </a:rPr>
              <a:t>Codice sociale della Chiesa</a:t>
            </a:r>
            <a:r>
              <a:rPr lang="it-IT" b="0" i="1">
                <a:solidFill>
                  <a:srgbClr val="0024BE"/>
                </a:solidFill>
                <a:latin typeface="Times New Roman" pitchFamily="18" charset="0"/>
              </a:rPr>
              <a:t> - </a:t>
            </a:r>
            <a:r>
              <a:rPr lang="it-IT" b="0">
                <a:solidFill>
                  <a:srgbClr val="0024BE"/>
                </a:solidFill>
                <a:latin typeface="Times New Roman" pitchFamily="18" charset="0"/>
              </a:rPr>
              <a:t>Ed. Studio Domenicano 1998</a:t>
            </a:r>
          </a:p>
          <a:p>
            <a:pPr>
              <a:spcBef>
                <a:spcPts val="1200"/>
              </a:spcBef>
            </a:pPr>
            <a:r>
              <a:rPr lang="it-IT" b="0">
                <a:solidFill>
                  <a:srgbClr val="0024BE"/>
                </a:solidFill>
                <a:latin typeface="Times New Roman" pitchFamily="18" charset="0"/>
              </a:rPr>
              <a:t>Amartya K. Sen - </a:t>
            </a:r>
            <a:r>
              <a:rPr lang="it-IT" i="1">
                <a:solidFill>
                  <a:srgbClr val="0024BE"/>
                </a:solidFill>
                <a:latin typeface="Times New Roman" pitchFamily="18" charset="0"/>
              </a:rPr>
              <a:t>Globalizzazione e libertà</a:t>
            </a:r>
            <a:r>
              <a:rPr lang="it-IT" b="0" i="1">
                <a:solidFill>
                  <a:srgbClr val="0024BE"/>
                </a:solidFill>
                <a:latin typeface="Times New Roman" pitchFamily="18" charset="0"/>
              </a:rPr>
              <a:t> </a:t>
            </a:r>
            <a:r>
              <a:rPr lang="it-IT" b="0">
                <a:solidFill>
                  <a:srgbClr val="0024BE"/>
                </a:solidFill>
                <a:latin typeface="Times New Roman" pitchFamily="18" charset="0"/>
              </a:rPr>
              <a:t>- Arnoldo Mondadori Editore - 2002</a:t>
            </a:r>
          </a:p>
          <a:p>
            <a:pPr>
              <a:lnSpc>
                <a:spcPct val="160000"/>
              </a:lnSpc>
            </a:pPr>
            <a:r>
              <a:rPr lang="it-IT" b="0">
                <a:solidFill>
                  <a:srgbClr val="0024BE"/>
                </a:solidFill>
                <a:latin typeface="Times New Roman" pitchFamily="18" charset="0"/>
              </a:rPr>
              <a:t>Commissione Ue - Libro verde 18.07.2001 - </a:t>
            </a:r>
            <a:r>
              <a:rPr lang="it-IT" i="1" noProof="1">
                <a:solidFill>
                  <a:srgbClr val="0024BE"/>
                </a:solidFill>
                <a:latin typeface="Times New Roman" pitchFamily="18" charset="0"/>
              </a:rPr>
              <a:t>Promuovere un quadro europeo per la </a:t>
            </a:r>
          </a:p>
          <a:p>
            <a:pPr>
              <a:lnSpc>
                <a:spcPct val="70000"/>
              </a:lnSpc>
            </a:pPr>
            <a:r>
              <a:rPr lang="it-IT" i="1" noProof="1">
                <a:solidFill>
                  <a:srgbClr val="0024BE"/>
                </a:solidFill>
                <a:latin typeface="Times New Roman" pitchFamily="18" charset="0"/>
              </a:rPr>
              <a:t>				        responsabilità sociale delle imprese</a:t>
            </a:r>
            <a:endParaRPr lang="it-IT" b="0" i="1">
              <a:solidFill>
                <a:srgbClr val="0024BE"/>
              </a:solidFill>
              <a:latin typeface="Times New Roman" pitchFamily="18" charset="0"/>
            </a:endParaRPr>
          </a:p>
          <a:p>
            <a:pPr>
              <a:lnSpc>
                <a:spcPct val="160000"/>
              </a:lnSpc>
            </a:pPr>
            <a:r>
              <a:rPr lang="it-IT" b="0">
                <a:solidFill>
                  <a:srgbClr val="0024BE"/>
                </a:solidFill>
                <a:latin typeface="Times New Roman" pitchFamily="18" charset="0"/>
              </a:rPr>
              <a:t>Fausto Batini - </a:t>
            </a:r>
            <a:r>
              <a:rPr lang="it-IT" i="1">
                <a:solidFill>
                  <a:srgbClr val="0024BE"/>
                </a:solidFill>
                <a:latin typeface="Times New Roman" pitchFamily="18" charset="0"/>
              </a:rPr>
              <a:t>Riflessioni su etica, economia e finanza</a:t>
            </a:r>
            <a:r>
              <a:rPr lang="it-IT" b="0">
                <a:solidFill>
                  <a:srgbClr val="0024BE"/>
                </a:solidFill>
                <a:latin typeface="Times New Roman" pitchFamily="18" charset="0"/>
              </a:rPr>
              <a:t> -  Mucchi Editore 2000</a:t>
            </a:r>
          </a:p>
          <a:p>
            <a:pPr>
              <a:lnSpc>
                <a:spcPct val="160000"/>
              </a:lnSpc>
            </a:pPr>
            <a:r>
              <a:rPr lang="it-IT" b="0">
                <a:solidFill>
                  <a:srgbClr val="0024BE"/>
                </a:solidFill>
                <a:latin typeface="Times New Roman" pitchFamily="18" charset="0"/>
              </a:rPr>
              <a:t>F. Watts, M. Williams</a:t>
            </a:r>
            <a:r>
              <a:rPr lang="it-IT" b="0" i="1">
                <a:solidFill>
                  <a:srgbClr val="0024BE"/>
                </a:solidFill>
                <a:latin typeface="Times New Roman" pitchFamily="18" charset="0"/>
              </a:rPr>
              <a:t> - </a:t>
            </a:r>
            <a:r>
              <a:rPr lang="it-IT" i="1">
                <a:solidFill>
                  <a:srgbClr val="0024BE"/>
                </a:solidFill>
                <a:latin typeface="Times New Roman" pitchFamily="18" charset="0"/>
              </a:rPr>
              <a:t>Psicologia della fede</a:t>
            </a:r>
            <a:r>
              <a:rPr lang="it-IT" b="0" i="1">
                <a:solidFill>
                  <a:srgbClr val="0024BE"/>
                </a:solidFill>
                <a:latin typeface="Times New Roman" pitchFamily="18" charset="0"/>
              </a:rPr>
              <a:t> - </a:t>
            </a:r>
            <a:r>
              <a:rPr lang="it-IT" b="0">
                <a:solidFill>
                  <a:srgbClr val="0024BE"/>
                </a:solidFill>
                <a:latin typeface="Times New Roman" pitchFamily="18" charset="0"/>
              </a:rPr>
              <a:t>Ed. S. Paolo 1996 </a:t>
            </a:r>
          </a:p>
          <a:p>
            <a:pPr>
              <a:lnSpc>
                <a:spcPct val="160000"/>
              </a:lnSpc>
            </a:pPr>
            <a:r>
              <a:rPr lang="it-IT" b="0">
                <a:solidFill>
                  <a:srgbClr val="0024BE"/>
                </a:solidFill>
                <a:latin typeface="Times New Roman" pitchFamily="18" charset="0"/>
              </a:rPr>
              <a:t>M. Roveda - </a:t>
            </a:r>
            <a:r>
              <a:rPr lang="it-IT" i="1">
                <a:solidFill>
                  <a:srgbClr val="0024BE"/>
                </a:solidFill>
                <a:latin typeface="Times New Roman" pitchFamily="18" charset="0"/>
              </a:rPr>
              <a:t>Perché ce la faremo</a:t>
            </a:r>
            <a:r>
              <a:rPr lang="it-IT" b="0">
                <a:solidFill>
                  <a:srgbClr val="0024BE"/>
                </a:solidFill>
                <a:latin typeface="Times New Roman" pitchFamily="18" charset="0"/>
              </a:rPr>
              <a:t> - Ed. Ponte alle Grazie srl - Milano - 2004</a:t>
            </a:r>
            <a:endParaRPr lang="it-IT" b="0">
              <a:solidFill>
                <a:srgbClr val="0024BE"/>
              </a:solidFill>
              <a:latin typeface="New Century Schlbk"/>
            </a:endParaRPr>
          </a:p>
        </p:txBody>
      </p:sp>
    </p:spTree>
  </p:cSld>
  <p:clrMapOvr>
    <a:masterClrMapping/>
  </p:clrMapOvr>
  <p:transition>
    <p:wipe dir="d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1524000" y="76200"/>
            <a:ext cx="59626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defTabSz="1152525">
              <a:lnSpc>
                <a:spcPct val="85000"/>
              </a:lnSpc>
              <a:spcBef>
                <a:spcPct val="40000"/>
              </a:spcBef>
            </a:pPr>
            <a:r>
              <a:rPr lang="it-IT" sz="3300">
                <a:solidFill>
                  <a:srgbClr val="0024BE"/>
                </a:solidFill>
              </a:rPr>
              <a:t>Siti Internet</a:t>
            </a:r>
            <a:endParaRPr lang="it-IT" sz="3400">
              <a:solidFill>
                <a:srgbClr val="0024BE"/>
              </a:solidFill>
            </a:endParaRP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381000" y="1600200"/>
            <a:ext cx="8997950" cy="44132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it-IT" sz="2000" b="0">
                <a:solidFill>
                  <a:srgbClr val="0024BE"/>
                </a:solidFill>
                <a:latin typeface="Times New Roman" pitchFamily="18" charset="0"/>
              </a:rPr>
              <a:t>www.sa-intl.org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it-IT" sz="2000" b="0">
                <a:solidFill>
                  <a:srgbClr val="0024BE"/>
                </a:solidFill>
                <a:latin typeface="Times New Roman" pitchFamily="18" charset="0"/>
              </a:rPr>
              <a:t>www.europa.eu.int/comm/trade/miti/invest/oecd.htm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it-IT" sz="2000" b="0">
                <a:solidFill>
                  <a:srgbClr val="0024BE"/>
                </a:solidFill>
                <a:latin typeface="Times New Roman" pitchFamily="18" charset="0"/>
              </a:rPr>
              <a:t>www.senato.it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it-IT" sz="2000" b="0">
                <a:solidFill>
                  <a:srgbClr val="0024BE"/>
                </a:solidFill>
                <a:latin typeface="Times New Roman" pitchFamily="18" charset="0"/>
              </a:rPr>
              <a:t>www.minori.it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it-IT" sz="2000" b="0">
                <a:solidFill>
                  <a:srgbClr val="0024BE"/>
                </a:solidFill>
                <a:latin typeface="Times New Roman" pitchFamily="18" charset="0"/>
              </a:rPr>
              <a:t>www.qec.it/primopiano/imprese</a:t>
            </a:r>
            <a:r>
              <a:rPr lang="it-IT" sz="2000" b="0">
                <a:solidFill>
                  <a:srgbClr val="4627FF"/>
                </a:solidFill>
                <a:latin typeface="Times New Roman" pitchFamily="18" charset="0"/>
              </a:rPr>
              <a:t>-</a:t>
            </a:r>
            <a:r>
              <a:rPr lang="it-IT" sz="2000" b="0">
                <a:solidFill>
                  <a:srgbClr val="0024BE"/>
                </a:solidFill>
                <a:latin typeface="Times New Roman" pitchFamily="18" charset="0"/>
              </a:rPr>
              <a:t>responsabili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it-IT" sz="2000" b="0">
                <a:solidFill>
                  <a:srgbClr val="0024BE"/>
                </a:solidFill>
                <a:latin typeface="Times New Roman" pitchFamily="18" charset="0"/>
              </a:rPr>
              <a:t>www.liuc.it/ricerca/cele/default.htm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it-IT" sz="2000" b="0">
                <a:solidFill>
                  <a:srgbClr val="0024BE"/>
                </a:solidFill>
                <a:latin typeface="Times New Roman" pitchFamily="18" charset="0"/>
              </a:rPr>
              <a:t>www.dnv.it/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it-IT" sz="2000" b="0">
                <a:solidFill>
                  <a:srgbClr val="0024BE"/>
                </a:solidFill>
                <a:latin typeface="Times New Roman" pitchFamily="18" charset="0"/>
              </a:rPr>
              <a:t>www.unietica.it/it/benvenuto.htm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it-IT" sz="2000" b="0">
                <a:solidFill>
                  <a:srgbClr val="0024BE"/>
                </a:solidFill>
                <a:latin typeface="Times New Roman" pitchFamily="18" charset="0"/>
              </a:rPr>
              <a:t>www.ambiente.it/sicurezza/temi/minori.htm</a:t>
            </a: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it-IT" sz="2000" b="0">
                <a:solidFill>
                  <a:srgbClr val="4627FF"/>
                </a:solidFill>
                <a:latin typeface="Times New Roman" pitchFamily="18" charset="0"/>
              </a:rPr>
              <a:t>www.oecd.org/daf/investment/guidelines/index.htm</a:t>
            </a:r>
            <a:endParaRPr lang="it-IT" sz="2000" b="0">
              <a:solidFill>
                <a:srgbClr val="0024BE"/>
              </a:solidFill>
              <a:latin typeface="Times New Roman" pitchFamily="18" charset="0"/>
            </a:endParaRPr>
          </a:p>
          <a:p>
            <a:pPr>
              <a:lnSpc>
                <a:spcPct val="70000"/>
              </a:lnSpc>
              <a:spcBef>
                <a:spcPts val="1200"/>
              </a:spcBef>
            </a:pPr>
            <a:r>
              <a:rPr lang="it-IT" sz="2000" b="0">
                <a:solidFill>
                  <a:srgbClr val="0024BE"/>
                </a:solidFill>
                <a:latin typeface="Times New Roman" pitchFamily="18" charset="0"/>
              </a:rPr>
              <a:t>web.tiscalinet.it/idici</a:t>
            </a:r>
          </a:p>
          <a:p>
            <a:pPr>
              <a:spcBef>
                <a:spcPts val="1200"/>
              </a:spcBef>
              <a:buFontTx/>
              <a:buChar char="•"/>
            </a:pPr>
            <a:endParaRPr lang="it-IT" sz="2000" b="0">
              <a:solidFill>
                <a:srgbClr val="0024BE"/>
              </a:solidFill>
              <a:latin typeface="New Century Schlbk"/>
            </a:endParaRPr>
          </a:p>
        </p:txBody>
      </p:sp>
    </p:spTree>
  </p:cSld>
  <p:clrMapOvr>
    <a:masterClrMapping/>
  </p:clrMapOvr>
  <p:transition>
    <p:wipe dir="d"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26"/>
          <p:cNvSpPr>
            <a:spLocks noChangeArrowheads="1"/>
          </p:cNvSpPr>
          <p:nvPr/>
        </p:nvSpPr>
        <p:spPr bwMode="auto">
          <a:xfrm>
            <a:off x="1524000" y="152400"/>
            <a:ext cx="59626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defTabSz="1152525">
              <a:lnSpc>
                <a:spcPct val="85000"/>
              </a:lnSpc>
              <a:spcBef>
                <a:spcPct val="40000"/>
              </a:spcBef>
            </a:pPr>
            <a:r>
              <a:rPr lang="it-IT" sz="3300">
                <a:solidFill>
                  <a:srgbClr val="0024BE"/>
                </a:solidFill>
              </a:rPr>
              <a:t>Siti Internet</a:t>
            </a:r>
            <a:endParaRPr lang="it-IT" sz="3400">
              <a:solidFill>
                <a:srgbClr val="0024BE"/>
              </a:solidFill>
            </a:endParaRPr>
          </a:p>
        </p:txBody>
      </p:sp>
      <p:sp>
        <p:nvSpPr>
          <p:cNvPr id="82947" name="Text Box 1029"/>
          <p:cNvSpPr txBox="1">
            <a:spLocks noChangeArrowheads="1"/>
          </p:cNvSpPr>
          <p:nvPr/>
        </p:nvSpPr>
        <p:spPr bwMode="auto">
          <a:xfrm>
            <a:off x="976313" y="2020888"/>
            <a:ext cx="6948487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it-IT">
                <a:latin typeface="NewBaskerville" charset="0"/>
              </a:rPr>
              <a:t>   </a:t>
            </a:r>
          </a:p>
        </p:txBody>
      </p:sp>
      <p:sp>
        <p:nvSpPr>
          <p:cNvPr id="82948" name="Text Box 1030"/>
          <p:cNvSpPr txBox="1">
            <a:spLocks noChangeArrowheads="1"/>
          </p:cNvSpPr>
          <p:nvPr/>
        </p:nvSpPr>
        <p:spPr bwMode="auto">
          <a:xfrm>
            <a:off x="457200" y="1676400"/>
            <a:ext cx="7385050" cy="37734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110000"/>
              </a:lnSpc>
            </a:pPr>
            <a:r>
              <a:rPr lang="it-IT" sz="2000" b="0">
                <a:solidFill>
                  <a:srgbClr val="1313FF"/>
                </a:solidFill>
                <a:latin typeface="Times New Roman" pitchFamily="18" charset="0"/>
              </a:rPr>
              <a:t>test:test@www.bilanciosociale.it/file/classifica100societapiuetiche.doc</a:t>
            </a:r>
          </a:p>
          <a:p>
            <a:pPr>
              <a:lnSpc>
                <a:spcPct val="110000"/>
              </a:lnSpc>
            </a:pPr>
            <a:r>
              <a:rPr lang="it-IT" sz="2000" b="0">
                <a:solidFill>
                  <a:srgbClr val="1313FF"/>
                </a:solidFill>
                <a:latin typeface="Times New Roman" pitchFamily="18" charset="0"/>
              </a:rPr>
              <a:t>www.iso.org/iso/en/CommCentreSearch.ArchiveQueryResult</a:t>
            </a:r>
          </a:p>
          <a:p>
            <a:pPr>
              <a:lnSpc>
                <a:spcPct val="110000"/>
              </a:lnSpc>
            </a:pPr>
            <a:r>
              <a:rPr lang="it-IT" sz="2000" b="0">
                <a:solidFill>
                  <a:srgbClr val="1313FF"/>
                </a:solidFill>
                <a:latin typeface="Times New Roman" pitchFamily="18" charset="0"/>
              </a:rPr>
              <a:t>www.bilanciosociale.it/aziende.htm</a:t>
            </a:r>
          </a:p>
          <a:p>
            <a:pPr>
              <a:lnSpc>
                <a:spcPct val="110000"/>
              </a:lnSpc>
            </a:pPr>
            <a:r>
              <a:rPr lang="it-IT" sz="2000" b="0">
                <a:solidFill>
                  <a:srgbClr val="1313FF"/>
                </a:solidFill>
                <a:latin typeface="Times New Roman" pitchFamily="18" charset="0"/>
              </a:rPr>
              <a:t>web.vita.it/home/</a:t>
            </a:r>
          </a:p>
          <a:p>
            <a:pPr>
              <a:lnSpc>
                <a:spcPct val="110000"/>
              </a:lnSpc>
            </a:pPr>
            <a:r>
              <a:rPr lang="it-IT" sz="2000" b="0">
                <a:solidFill>
                  <a:srgbClr val="1313FF"/>
                </a:solidFill>
                <a:latin typeface="Times New Roman" pitchFamily="18" charset="0"/>
              </a:rPr>
              <a:t>europa.eu.int/eur-lex/it/index.html</a:t>
            </a:r>
          </a:p>
          <a:p>
            <a:pPr>
              <a:lnSpc>
                <a:spcPct val="110000"/>
              </a:lnSpc>
            </a:pPr>
            <a:r>
              <a:rPr lang="it-IT" sz="2000" b="0">
                <a:solidFill>
                  <a:srgbClr val="1313FF"/>
                </a:solidFill>
                <a:latin typeface="Times New Roman" pitchFamily="18" charset="0"/>
              </a:rPr>
              <a:t>www.csrcampaign.org/</a:t>
            </a:r>
          </a:p>
          <a:p>
            <a:pPr>
              <a:lnSpc>
                <a:spcPct val="110000"/>
              </a:lnSpc>
            </a:pPr>
            <a:r>
              <a:rPr lang="it-IT" sz="2000" b="0">
                <a:solidFill>
                  <a:srgbClr val="1313FF"/>
                </a:solidFill>
                <a:latin typeface="Times New Roman" pitchFamily="18" charset="0"/>
              </a:rPr>
              <a:t>www.fabricaethica.it/</a:t>
            </a:r>
          </a:p>
          <a:p>
            <a:pPr>
              <a:lnSpc>
                <a:spcPct val="110000"/>
              </a:lnSpc>
            </a:pPr>
            <a:r>
              <a:rPr lang="it-IT" sz="2000" b="0">
                <a:solidFill>
                  <a:srgbClr val="1313FF"/>
                </a:solidFill>
                <a:latin typeface="Times New Roman" pitchFamily="18" charset="0"/>
              </a:rPr>
              <a:t>www.portal.regione.umbria.it/</a:t>
            </a:r>
          </a:p>
          <a:p>
            <a:pPr>
              <a:lnSpc>
                <a:spcPct val="110000"/>
              </a:lnSpc>
            </a:pPr>
            <a:r>
              <a:rPr lang="it-IT" sz="2000" b="0">
                <a:solidFill>
                  <a:srgbClr val="1313FF"/>
                </a:solidFill>
                <a:latin typeface="Times New Roman" pitchFamily="18" charset="0"/>
              </a:rPr>
              <a:t>www.sodalitas.it/</a:t>
            </a:r>
          </a:p>
          <a:p>
            <a:pPr>
              <a:lnSpc>
                <a:spcPct val="110000"/>
              </a:lnSpc>
            </a:pPr>
            <a:r>
              <a:rPr lang="it-IT" sz="2000" b="0">
                <a:solidFill>
                  <a:srgbClr val="1313FF"/>
                </a:solidFill>
                <a:latin typeface="Times New Roman" pitchFamily="18" charset="0"/>
              </a:rPr>
              <a:t>www.orsadata.it/</a:t>
            </a:r>
          </a:p>
          <a:p>
            <a:pPr>
              <a:lnSpc>
                <a:spcPct val="110000"/>
              </a:lnSpc>
            </a:pPr>
            <a:r>
              <a:rPr lang="it-IT" sz="2000" b="0">
                <a:solidFill>
                  <a:srgbClr val="1313FF"/>
                </a:solidFill>
                <a:latin typeface="Times New Roman" pitchFamily="18" charset="0"/>
              </a:rPr>
              <a:t>www.sodalitas.it/maratona</a:t>
            </a:r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2713"/>
            <a:ext cx="7759700" cy="515937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Nuove regole</a:t>
            </a:r>
            <a:endParaRPr lang="it-IT" sz="2100" smtClean="0">
              <a:latin typeface="Comic Sans MS" pitchFamily="66" charset="0"/>
            </a:endParaRPr>
          </a:p>
        </p:txBody>
      </p:sp>
      <p:sp>
        <p:nvSpPr>
          <p:cNvPr id="268293" name="Text Box 5"/>
          <p:cNvSpPr txBox="1">
            <a:spLocks noChangeArrowheads="1"/>
          </p:cNvSpPr>
          <p:nvPr/>
        </p:nvSpPr>
        <p:spPr bwMode="auto">
          <a:xfrm>
            <a:off x="304800" y="1219200"/>
            <a:ext cx="4800600" cy="1273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rgbClr val="0A8A00"/>
              </a:buClr>
              <a:buFont typeface="Monotype Sorts" pitchFamily="2" charset="2"/>
              <a:buChar char="4"/>
            </a:pPr>
            <a:r>
              <a:rPr lang="it-IT" sz="4000" b="0" i="1">
                <a:solidFill>
                  <a:srgbClr val="0A8A00"/>
                </a:solidFill>
                <a:latin typeface="Times New Roman" pitchFamily="18" charset="0"/>
              </a:rPr>
              <a:t> </a:t>
            </a:r>
            <a:r>
              <a:rPr lang="it-IT" sz="4000" i="1">
                <a:solidFill>
                  <a:srgbClr val="0A8A00"/>
                </a:solidFill>
                <a:latin typeface="Times New Roman" pitchFamily="18" charset="0"/>
              </a:rPr>
              <a:t>Regole condivise</a:t>
            </a:r>
          </a:p>
          <a:p>
            <a:pPr>
              <a:lnSpc>
                <a:spcPct val="90000"/>
              </a:lnSpc>
              <a:buClr>
                <a:srgbClr val="0A8A00"/>
              </a:buClr>
              <a:buFont typeface="Monotype Sorts" pitchFamily="2" charset="2"/>
              <a:buChar char="&lt;"/>
            </a:pPr>
            <a:r>
              <a:rPr lang="it-IT" sz="2400" i="1">
                <a:solidFill>
                  <a:srgbClr val="0A8A00"/>
                </a:solidFill>
                <a:latin typeface="Times New Roman" pitchFamily="18" charset="0"/>
              </a:rPr>
              <a:t>   Norme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rgbClr val="0A8A00"/>
              </a:buClr>
              <a:buFont typeface="Monotype Sorts" pitchFamily="2" charset="2"/>
              <a:buChar char="&lt;"/>
            </a:pPr>
            <a:r>
              <a:rPr lang="it-IT" sz="2400" i="1">
                <a:solidFill>
                  <a:srgbClr val="0A8A00"/>
                </a:solidFill>
                <a:latin typeface="Times New Roman" pitchFamily="18" charset="0"/>
              </a:rPr>
              <a:t>   Direttive</a:t>
            </a:r>
            <a:endParaRPr lang="it-IT" sz="4000" i="1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68294" name="Text Box 6"/>
          <p:cNvSpPr txBox="1">
            <a:spLocks noChangeArrowheads="1"/>
          </p:cNvSpPr>
          <p:nvPr/>
        </p:nvSpPr>
        <p:spPr bwMode="auto">
          <a:xfrm>
            <a:off x="2362200" y="2971800"/>
            <a:ext cx="4970463" cy="1638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rgbClr val="4627FF"/>
              </a:buClr>
              <a:buFont typeface="Monotype Sorts" pitchFamily="2" charset="2"/>
              <a:buChar char="4"/>
            </a:pPr>
            <a:r>
              <a:rPr lang="it-IT" sz="4000" i="1">
                <a:solidFill>
                  <a:srgbClr val="4627FF"/>
                </a:solidFill>
                <a:latin typeface="Times New Roman" pitchFamily="18" charset="0"/>
              </a:rPr>
              <a:t> Adesione volontaria</a:t>
            </a:r>
          </a:p>
          <a:p>
            <a:pPr>
              <a:lnSpc>
                <a:spcPct val="90000"/>
              </a:lnSpc>
              <a:buClr>
                <a:srgbClr val="4627FF"/>
              </a:buClr>
              <a:buFont typeface="Monotype Sorts" pitchFamily="2" charset="2"/>
              <a:buChar char="&lt;"/>
            </a:pPr>
            <a:r>
              <a:rPr lang="it-IT" sz="2400" i="1">
                <a:solidFill>
                  <a:srgbClr val="4627FF"/>
                </a:solidFill>
                <a:latin typeface="Times New Roman" pitchFamily="18" charset="0"/>
              </a:rPr>
              <a:t>  Qualità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rgbClr val="4627FF"/>
              </a:buClr>
              <a:buFont typeface="Monotype Sorts" pitchFamily="2" charset="2"/>
              <a:buChar char="&lt;"/>
            </a:pPr>
            <a:r>
              <a:rPr lang="it-IT" sz="2400" i="1">
                <a:solidFill>
                  <a:srgbClr val="4627FF"/>
                </a:solidFill>
                <a:latin typeface="Times New Roman" pitchFamily="18" charset="0"/>
              </a:rPr>
              <a:t>  Ambiente</a:t>
            </a:r>
          </a:p>
          <a:p>
            <a:pPr>
              <a:lnSpc>
                <a:spcPct val="50000"/>
              </a:lnSpc>
              <a:spcBef>
                <a:spcPct val="50000"/>
              </a:spcBef>
              <a:buClr>
                <a:srgbClr val="4627FF"/>
              </a:buClr>
              <a:buFont typeface="Monotype Sorts" pitchFamily="2" charset="2"/>
              <a:buChar char="&lt;"/>
            </a:pPr>
            <a:r>
              <a:rPr lang="it-IT" sz="2400" i="1">
                <a:solidFill>
                  <a:srgbClr val="4627FF"/>
                </a:solidFill>
                <a:latin typeface="Times New Roman" pitchFamily="18" charset="0"/>
              </a:rPr>
              <a:t>  Responsabilità  Sociale</a:t>
            </a:r>
            <a:endParaRPr lang="it-IT" sz="2400" b="0">
              <a:latin typeface="Times New Roman" pitchFamily="18" charset="0"/>
            </a:endParaRPr>
          </a:p>
        </p:txBody>
      </p:sp>
      <p:sp>
        <p:nvSpPr>
          <p:cNvPr id="268295" name="Text Box 7"/>
          <p:cNvSpPr txBox="1">
            <a:spLocks noChangeArrowheads="1"/>
          </p:cNvSpPr>
          <p:nvPr/>
        </p:nvSpPr>
        <p:spPr bwMode="auto">
          <a:xfrm>
            <a:off x="5257800" y="5410200"/>
            <a:ext cx="3900488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3300"/>
              </a:buClr>
              <a:buFont typeface="Monotype Sorts" pitchFamily="2" charset="2"/>
              <a:buChar char="4"/>
            </a:pPr>
            <a:r>
              <a:rPr lang="it-IT" sz="4000" i="1">
                <a:solidFill>
                  <a:srgbClr val="EC1600"/>
                </a:solidFill>
                <a:latin typeface="Times New Roman" pitchFamily="18" charset="0"/>
              </a:rPr>
              <a:t> Certificazione</a:t>
            </a:r>
            <a:endParaRPr lang="it-IT" sz="2400" b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8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8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3" grpId="0" autoUpdateAnimBg="0"/>
      <p:bldP spid="268294" grpId="0" autoUpdateAnimBg="0"/>
      <p:bldP spid="268295" grpId="0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1600200" y="152400"/>
            <a:ext cx="59626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defTabSz="1152525">
              <a:lnSpc>
                <a:spcPct val="85000"/>
              </a:lnSpc>
              <a:spcBef>
                <a:spcPct val="40000"/>
              </a:spcBef>
            </a:pPr>
            <a:r>
              <a:rPr lang="it-IT" sz="3300">
                <a:solidFill>
                  <a:srgbClr val="0024BE"/>
                </a:solidFill>
              </a:rPr>
              <a:t>Siti Internet</a:t>
            </a:r>
            <a:endParaRPr lang="it-IT" sz="3400">
              <a:solidFill>
                <a:srgbClr val="0024BE"/>
              </a:solidFill>
            </a:endParaRP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976313" y="2020888"/>
            <a:ext cx="6948487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it-IT">
                <a:latin typeface="NewBaskerville" charset="0"/>
              </a:rPr>
              <a:t>   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928688" y="1489075"/>
            <a:ext cx="7681912" cy="4443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lnSpc>
                <a:spcPct val="110000"/>
              </a:lnSpc>
            </a:pPr>
            <a:r>
              <a:rPr lang="it-IT" sz="2000" b="0">
                <a:solidFill>
                  <a:srgbClr val="1313FF"/>
                </a:solidFill>
                <a:latin typeface="Times New Roman" pitchFamily="18" charset="0"/>
              </a:rPr>
              <a:t>www.amnesty.it</a:t>
            </a:r>
          </a:p>
          <a:p>
            <a:pPr>
              <a:lnSpc>
                <a:spcPct val="110000"/>
              </a:lnSpc>
            </a:pPr>
            <a:r>
              <a:rPr lang="it-IT" sz="2000" b="0">
                <a:solidFill>
                  <a:srgbClr val="1313FF"/>
                </a:solidFill>
                <a:latin typeface="Times New Roman" pitchFamily="18" charset="0"/>
              </a:rPr>
              <a:t>www.citinv.it/cnms</a:t>
            </a:r>
          </a:p>
          <a:p>
            <a:pPr>
              <a:lnSpc>
                <a:spcPct val="110000"/>
              </a:lnSpc>
            </a:pPr>
            <a:r>
              <a:rPr lang="it-IT" sz="2000" b="0">
                <a:solidFill>
                  <a:srgbClr val="1313FF"/>
                </a:solidFill>
                <a:latin typeface="Times New Roman" pitchFamily="18" charset="0"/>
              </a:rPr>
              <a:t>www.citinv.it/equo/botteghe</a:t>
            </a:r>
          </a:p>
          <a:p>
            <a:pPr>
              <a:lnSpc>
                <a:spcPct val="110000"/>
              </a:lnSpc>
            </a:pPr>
            <a:r>
              <a:rPr lang="it-IT" sz="2000" b="0">
                <a:solidFill>
                  <a:srgbClr val="1313FF"/>
                </a:solidFill>
                <a:latin typeface="Times New Roman" pitchFamily="18" charset="0"/>
              </a:rPr>
              <a:t>www.citinv.it/transfair</a:t>
            </a:r>
          </a:p>
          <a:p>
            <a:pPr>
              <a:lnSpc>
                <a:spcPct val="110000"/>
              </a:lnSpc>
            </a:pPr>
            <a:r>
              <a:rPr lang="it-IT" sz="2000" b="0">
                <a:solidFill>
                  <a:srgbClr val="1313FF"/>
                </a:solidFill>
                <a:latin typeface="Times New Roman" pitchFamily="18" charset="0"/>
              </a:rPr>
              <a:t>www.cleanclotes.org</a:t>
            </a:r>
          </a:p>
          <a:p>
            <a:pPr>
              <a:lnSpc>
                <a:spcPct val="110000"/>
              </a:lnSpc>
            </a:pPr>
            <a:r>
              <a:rPr lang="it-IT" sz="2000" b="0">
                <a:solidFill>
                  <a:srgbClr val="1313FF"/>
                </a:solidFill>
                <a:latin typeface="Times New Roman" pitchFamily="18" charset="0"/>
              </a:rPr>
              <a:t>www. esteri.it</a:t>
            </a:r>
          </a:p>
          <a:p>
            <a:pPr>
              <a:lnSpc>
                <a:spcPct val="110000"/>
              </a:lnSpc>
            </a:pPr>
            <a:r>
              <a:rPr lang="it-IT" sz="2000" b="0">
                <a:solidFill>
                  <a:srgbClr val="1313FF"/>
                </a:solidFill>
                <a:latin typeface="Times New Roman" pitchFamily="18" charset="0"/>
              </a:rPr>
              <a:t>www.iepce.org</a:t>
            </a:r>
          </a:p>
          <a:p>
            <a:pPr>
              <a:lnSpc>
                <a:spcPct val="110000"/>
              </a:lnSpc>
            </a:pPr>
            <a:r>
              <a:rPr lang="it-IT" sz="2000" b="0">
                <a:solidFill>
                  <a:srgbClr val="1313FF"/>
                </a:solidFill>
                <a:latin typeface="Times New Roman" pitchFamily="18" charset="0"/>
              </a:rPr>
              <a:t>www.manitese.org</a:t>
            </a:r>
          </a:p>
          <a:p>
            <a:pPr>
              <a:lnSpc>
                <a:spcPct val="110000"/>
              </a:lnSpc>
            </a:pPr>
            <a:r>
              <a:rPr lang="it-IT" sz="2000" b="0">
                <a:solidFill>
                  <a:srgbClr val="1313FF"/>
                </a:solidFill>
                <a:latin typeface="Times New Roman" pitchFamily="18" charset="0"/>
              </a:rPr>
              <a:t>www.pandora.it/libri</a:t>
            </a:r>
          </a:p>
          <a:p>
            <a:pPr>
              <a:lnSpc>
                <a:spcPct val="110000"/>
              </a:lnSpc>
            </a:pPr>
            <a:r>
              <a:rPr lang="it-IT" sz="2000" b="0">
                <a:solidFill>
                  <a:srgbClr val="1313FF"/>
                </a:solidFill>
                <a:latin typeface="Times New Roman" pitchFamily="18" charset="0"/>
              </a:rPr>
              <a:t>www.traidcraft.co.uk/etipage</a:t>
            </a:r>
          </a:p>
          <a:p>
            <a:pPr>
              <a:lnSpc>
                <a:spcPct val="110000"/>
              </a:lnSpc>
            </a:pPr>
            <a:r>
              <a:rPr lang="it-IT" sz="2000" b="0">
                <a:solidFill>
                  <a:srgbClr val="1313FF"/>
                </a:solidFill>
                <a:latin typeface="Times New Roman" pitchFamily="18" charset="0"/>
              </a:rPr>
              <a:t>www.unimondo.org/temi/consumi</a:t>
            </a:r>
          </a:p>
          <a:p>
            <a:pPr>
              <a:lnSpc>
                <a:spcPct val="110000"/>
              </a:lnSpc>
            </a:pPr>
            <a:endParaRPr lang="it-IT" sz="2000" b="0">
              <a:solidFill>
                <a:srgbClr val="1313FF"/>
              </a:solidFill>
              <a:latin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it-IT" sz="2000" b="0">
              <a:solidFill>
                <a:srgbClr val="1313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200400" y="2057400"/>
          <a:ext cx="3411538" cy="3733800"/>
        </p:xfrm>
        <a:graphic>
          <a:graphicData uri="http://schemas.openxmlformats.org/presentationml/2006/ole">
            <p:oleObj spid="_x0000_s9218" name="Clip" r:id="rId4" imgW="1039680" imgH="1139040" progId="MS_ClipArt_Gallery.2">
              <p:embed/>
            </p:oleObj>
          </a:graphicData>
        </a:graphic>
      </p:graphicFrame>
      <p:sp>
        <p:nvSpPr>
          <p:cNvPr id="9219" name="Text Box 3"/>
          <p:cNvSpPr txBox="1">
            <a:spLocks noChangeArrowheads="1"/>
          </p:cNvSpPr>
          <p:nvPr/>
        </p:nvSpPr>
        <p:spPr bwMode="auto">
          <a:xfrm rot="5614925">
            <a:off x="5925344" y="3434556"/>
            <a:ext cx="739775" cy="13128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8900">
                <a:latin typeface="NewBaskerville" charset="0"/>
              </a:rPr>
              <a:t>?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 rot="3495939">
            <a:off x="5734844" y="2443956"/>
            <a:ext cx="739775" cy="13128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8900">
                <a:latin typeface="NewBaskerville" charset="0"/>
              </a:rPr>
              <a:t>?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 rot="-6395755">
            <a:off x="3220244" y="3472656"/>
            <a:ext cx="739775" cy="13128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8900">
                <a:latin typeface="NewBaskerville" charset="0"/>
              </a:rPr>
              <a:t>?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 rot="-3983329">
            <a:off x="3283744" y="2494756"/>
            <a:ext cx="739775" cy="13128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8900">
                <a:latin typeface="NewBaskerville" charset="0"/>
              </a:rPr>
              <a:t>?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810625" cy="558800"/>
          </a:xfrm>
          <a:noFill/>
        </p:spPr>
        <p:txBody>
          <a:bodyPr lIns="92075" tIns="46038" rIns="92075" bIns="46038" anchor="t"/>
          <a:lstStyle/>
          <a:p>
            <a:r>
              <a:rPr lang="it-IT" sz="3600" smtClean="0">
                <a:solidFill>
                  <a:srgbClr val="0E02AE"/>
                </a:solidFill>
              </a:rPr>
              <a:t>Domande</a:t>
            </a:r>
            <a:endParaRPr lang="it-IT" sz="2300" b="0" smtClean="0"/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7" name="Text Box 3"/>
          <p:cNvSpPr txBox="1">
            <a:spLocks noChangeArrowheads="1"/>
          </p:cNvSpPr>
          <p:nvPr/>
        </p:nvSpPr>
        <p:spPr bwMode="auto">
          <a:xfrm>
            <a:off x="1143000" y="1143000"/>
            <a:ext cx="7924800" cy="1308100"/>
          </a:xfrm>
          <a:prstGeom prst="rect">
            <a:avLst/>
          </a:prstGeom>
          <a:noFill/>
          <a:ln w="57150" cap="sq">
            <a:solidFill>
              <a:srgbClr val="FE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Monotype Sorts" pitchFamily="2" charset="2"/>
              <a:buNone/>
              <a:tabLst>
                <a:tab pos="476250" algn="l"/>
                <a:tab pos="571500" algn="l"/>
              </a:tabLst>
            </a:pPr>
            <a:r>
              <a:rPr lang="it-IT" sz="4000" b="0" i="1">
                <a:solidFill>
                  <a:srgbClr val="CC3300"/>
                </a:solidFill>
                <a:latin typeface="Comic Sans MS" pitchFamily="66" charset="0"/>
              </a:rPr>
              <a:t>  </a:t>
            </a:r>
            <a:r>
              <a:rPr lang="it-IT" sz="3600" i="1">
                <a:solidFill>
                  <a:srgbClr val="0000B6"/>
                </a:solidFill>
                <a:latin typeface="Comic Sans MS" pitchFamily="66" charset="0"/>
              </a:rPr>
              <a:t>VALORE = utile operativo - costo del capitale netto medio</a:t>
            </a:r>
            <a:endParaRPr lang="it-IT" sz="3600" i="1">
              <a:latin typeface="Comic Sans MS" pitchFamily="66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3"/>
            <a:ext cx="7759700" cy="515937"/>
          </a:xfrm>
          <a:noFill/>
        </p:spPr>
        <p:txBody>
          <a:bodyPr/>
          <a:lstStyle/>
          <a:p>
            <a:r>
              <a:rPr lang="it-IT" sz="3300" smtClean="0">
                <a:solidFill>
                  <a:srgbClr val="1313FF"/>
                </a:solidFill>
              </a:rPr>
              <a:t>Creazione del valore</a:t>
            </a:r>
            <a:endParaRPr lang="it-IT" sz="2100" smtClean="0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219200" y="5105400"/>
            <a:ext cx="3581400" cy="1371600"/>
            <a:chOff x="768" y="3216"/>
            <a:chExt cx="2256" cy="864"/>
          </a:xfrm>
        </p:grpSpPr>
        <p:sp>
          <p:nvSpPr>
            <p:cNvPr id="17423" name="Text Box 8"/>
            <p:cNvSpPr txBox="1">
              <a:spLocks noChangeArrowheads="1"/>
            </p:cNvSpPr>
            <p:nvPr/>
          </p:nvSpPr>
          <p:spPr bwMode="auto">
            <a:xfrm>
              <a:off x="768" y="3324"/>
              <a:ext cx="2256" cy="6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buFont typeface="Monotype Sorts" pitchFamily="2" charset="2"/>
                <a:buNone/>
                <a:tabLst>
                  <a:tab pos="476250" algn="l"/>
                  <a:tab pos="571500" algn="l"/>
                </a:tabLst>
              </a:pPr>
              <a:r>
                <a:rPr lang="it-IT" sz="3600" i="1">
                  <a:solidFill>
                    <a:srgbClr val="0000B6"/>
                  </a:solidFill>
                  <a:latin typeface="Comic Sans MS" pitchFamily="66" charset="0"/>
                </a:rPr>
                <a:t>ASSET</a:t>
              </a:r>
            </a:p>
            <a:p>
              <a:pPr algn="ctr">
                <a:lnSpc>
                  <a:spcPct val="80000"/>
                </a:lnSpc>
                <a:buFont typeface="Monotype Sorts" pitchFamily="2" charset="2"/>
                <a:buNone/>
                <a:tabLst>
                  <a:tab pos="476250" algn="l"/>
                  <a:tab pos="571500" algn="l"/>
                </a:tabLst>
              </a:pPr>
              <a:r>
                <a:rPr lang="it-IT" sz="3600" i="1">
                  <a:solidFill>
                    <a:srgbClr val="0000B6"/>
                  </a:solidFill>
                  <a:latin typeface="Comic Sans MS" pitchFamily="66" charset="0"/>
                </a:rPr>
                <a:t>tangibile</a:t>
              </a:r>
              <a:endParaRPr lang="it-IT" sz="4000" b="0" i="1">
                <a:solidFill>
                  <a:srgbClr val="0000B6"/>
                </a:solidFill>
                <a:latin typeface="Comic Sans MS" pitchFamily="66" charset="0"/>
              </a:endParaRPr>
            </a:p>
          </p:txBody>
        </p:sp>
        <p:sp>
          <p:nvSpPr>
            <p:cNvPr id="17424" name="Oval 10"/>
            <p:cNvSpPr>
              <a:spLocks noChangeArrowheads="1"/>
            </p:cNvSpPr>
            <p:nvPr/>
          </p:nvSpPr>
          <p:spPr bwMode="auto">
            <a:xfrm>
              <a:off x="816" y="3216"/>
              <a:ext cx="2160" cy="864"/>
            </a:xfrm>
            <a:prstGeom prst="ellipse">
              <a:avLst/>
            </a:prstGeom>
            <a:noFill/>
            <a:ln w="25400">
              <a:solidFill>
                <a:srgbClr val="B2B2B2"/>
              </a:solidFill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B2B2B2"/>
              </a:extrusionClr>
            </a:sp3d>
          </p:spPr>
          <p:txBody>
            <a:bodyPr lIns="90488" tIns="44450" rIns="90488" bIns="44450" anchor="ctr">
              <a:spAutoFit/>
              <a:flatTx/>
            </a:bodyPr>
            <a:lstStyle/>
            <a:p>
              <a:endParaRPr lang="it-IT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1143000" y="2971800"/>
            <a:ext cx="3581400" cy="1752600"/>
            <a:chOff x="720" y="1872"/>
            <a:chExt cx="2256" cy="1104"/>
          </a:xfrm>
        </p:grpSpPr>
        <p:sp>
          <p:nvSpPr>
            <p:cNvPr id="17421" name="Text Box 5"/>
            <p:cNvSpPr txBox="1">
              <a:spLocks noChangeArrowheads="1"/>
            </p:cNvSpPr>
            <p:nvPr/>
          </p:nvSpPr>
          <p:spPr bwMode="auto">
            <a:xfrm>
              <a:off x="720" y="1872"/>
              <a:ext cx="2256" cy="401"/>
            </a:xfrm>
            <a:prstGeom prst="rect">
              <a:avLst/>
            </a:prstGeom>
            <a:noFill/>
            <a:ln w="57150" cap="sq">
              <a:solidFill>
                <a:srgbClr val="FE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buFont typeface="Monotype Sorts" pitchFamily="2" charset="2"/>
                <a:buNone/>
                <a:tabLst>
                  <a:tab pos="476250" algn="l"/>
                  <a:tab pos="571500" algn="l"/>
                </a:tabLst>
              </a:pPr>
              <a:r>
                <a:rPr lang="it-IT" sz="4000" b="0" i="1">
                  <a:solidFill>
                    <a:srgbClr val="0000B6"/>
                  </a:solidFill>
                  <a:latin typeface="Times New Roman" pitchFamily="18" charset="0"/>
                </a:rPr>
                <a:t>  </a:t>
              </a:r>
              <a:r>
                <a:rPr lang="it-IT" sz="4000" i="1">
                  <a:solidFill>
                    <a:srgbClr val="0000B6"/>
                  </a:solidFill>
                  <a:latin typeface="Comic Sans MS" pitchFamily="66" charset="0"/>
                </a:rPr>
                <a:t>PROFITTO</a:t>
              </a:r>
              <a:endParaRPr lang="it-IT" sz="4000" b="0" i="1">
                <a:solidFill>
                  <a:srgbClr val="0000B6"/>
                </a:solidFill>
                <a:latin typeface="Comic Sans MS" pitchFamily="66" charset="0"/>
              </a:endParaRPr>
            </a:p>
          </p:txBody>
        </p:sp>
        <p:sp>
          <p:nvSpPr>
            <p:cNvPr id="17422" name="AutoShape 14"/>
            <p:cNvSpPr>
              <a:spLocks noChangeArrowheads="1"/>
            </p:cNvSpPr>
            <p:nvPr/>
          </p:nvSpPr>
          <p:spPr bwMode="auto">
            <a:xfrm>
              <a:off x="1392" y="2544"/>
              <a:ext cx="960" cy="432"/>
            </a:xfrm>
            <a:prstGeom prst="downArrow">
              <a:avLst>
                <a:gd name="adj1" fmla="val 47917"/>
                <a:gd name="adj2" fmla="val 38194"/>
              </a:avLst>
            </a:prstGeom>
            <a:solidFill>
              <a:srgbClr val="B2B2B2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r"/>
            </a:scene3d>
            <a:sp3d extrusionH="201600" prstMaterial="legacyMatte">
              <a:bevelT w="13500" h="13500" prst="angle"/>
              <a:bevelB w="13500" h="13500" prst="angle"/>
              <a:extrusionClr>
                <a:srgbClr val="B2B2B2"/>
              </a:extrusionClr>
            </a:sp3d>
          </p:spPr>
          <p:txBody>
            <a:bodyPr lIns="90488" tIns="44450" rIns="90488" bIns="44450" anchor="ctr">
              <a:spAutoFit/>
              <a:flatTx/>
            </a:bodyPr>
            <a:lstStyle/>
            <a:p>
              <a:endParaRPr lang="it-IT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5181600" y="2971800"/>
            <a:ext cx="3886200" cy="1752600"/>
            <a:chOff x="3264" y="1872"/>
            <a:chExt cx="2448" cy="1104"/>
          </a:xfrm>
        </p:grpSpPr>
        <p:sp>
          <p:nvSpPr>
            <p:cNvPr id="17419" name="Text Box 4"/>
            <p:cNvSpPr txBox="1">
              <a:spLocks noChangeArrowheads="1"/>
            </p:cNvSpPr>
            <p:nvPr/>
          </p:nvSpPr>
          <p:spPr bwMode="auto">
            <a:xfrm>
              <a:off x="3264" y="1872"/>
              <a:ext cx="2448" cy="401"/>
            </a:xfrm>
            <a:prstGeom prst="rect">
              <a:avLst/>
            </a:prstGeom>
            <a:noFill/>
            <a:ln w="57150" cap="sq">
              <a:solidFill>
                <a:srgbClr val="FE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buFont typeface="Monotype Sorts" pitchFamily="2" charset="2"/>
                <a:buNone/>
                <a:tabLst>
                  <a:tab pos="476250" algn="l"/>
                  <a:tab pos="571500" algn="l"/>
                </a:tabLst>
              </a:pPr>
              <a:r>
                <a:rPr lang="it-IT" sz="4000" b="0" i="1">
                  <a:solidFill>
                    <a:srgbClr val="0000B6"/>
                  </a:solidFill>
                  <a:latin typeface="Times New Roman" pitchFamily="18" charset="0"/>
                </a:rPr>
                <a:t>  </a:t>
              </a:r>
              <a:r>
                <a:rPr lang="it-IT" sz="4000" i="1">
                  <a:solidFill>
                    <a:srgbClr val="0000B6"/>
                  </a:solidFill>
                  <a:latin typeface="Comic Sans MS" pitchFamily="66" charset="0"/>
                </a:rPr>
                <a:t>ETICA</a:t>
              </a:r>
              <a:endParaRPr lang="it-IT" sz="4000" b="0" i="1">
                <a:solidFill>
                  <a:srgbClr val="0000B6"/>
                </a:solidFill>
                <a:latin typeface="Comic Sans MS" pitchFamily="66" charset="0"/>
              </a:endParaRPr>
            </a:p>
          </p:txBody>
        </p:sp>
        <p:sp>
          <p:nvSpPr>
            <p:cNvPr id="17420" name="AutoShape 15"/>
            <p:cNvSpPr>
              <a:spLocks noChangeArrowheads="1"/>
            </p:cNvSpPr>
            <p:nvPr/>
          </p:nvSpPr>
          <p:spPr bwMode="auto">
            <a:xfrm>
              <a:off x="3888" y="2544"/>
              <a:ext cx="960" cy="432"/>
            </a:xfrm>
            <a:prstGeom prst="downArrow">
              <a:avLst>
                <a:gd name="adj1" fmla="val 47917"/>
                <a:gd name="adj2" fmla="val 38194"/>
              </a:avLst>
            </a:prstGeom>
            <a:solidFill>
              <a:srgbClr val="B2B2B2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r"/>
            </a:scene3d>
            <a:sp3d extrusionH="201600" prstMaterial="legacyMatte">
              <a:bevelT w="13500" h="13500" prst="angle"/>
              <a:bevelB w="13500" h="13500" prst="angle"/>
              <a:extrusionClr>
                <a:srgbClr val="B2B2B2"/>
              </a:extrusionClr>
            </a:sp3d>
          </p:spPr>
          <p:txBody>
            <a:bodyPr lIns="90488" tIns="44450" rIns="90488" bIns="44450" anchor="ctr">
              <a:spAutoFit/>
              <a:flatTx/>
            </a:bodyPr>
            <a:lstStyle/>
            <a:p>
              <a:endParaRPr lang="it-IT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5181600" y="5105400"/>
            <a:ext cx="3581400" cy="1371600"/>
            <a:chOff x="1008" y="3168"/>
            <a:chExt cx="2256" cy="864"/>
          </a:xfrm>
        </p:grpSpPr>
        <p:sp>
          <p:nvSpPr>
            <p:cNvPr id="17416" name="Text Box 18"/>
            <p:cNvSpPr txBox="1">
              <a:spLocks noChangeArrowheads="1"/>
            </p:cNvSpPr>
            <p:nvPr/>
          </p:nvSpPr>
          <p:spPr bwMode="auto">
            <a:xfrm>
              <a:off x="1008" y="3276"/>
              <a:ext cx="2256" cy="6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buFont typeface="Monotype Sorts" pitchFamily="2" charset="2"/>
                <a:buNone/>
                <a:tabLst>
                  <a:tab pos="476250" algn="l"/>
                  <a:tab pos="571500" algn="l"/>
                </a:tabLst>
              </a:pPr>
              <a:r>
                <a:rPr lang="it-IT" sz="3600" i="1">
                  <a:solidFill>
                    <a:srgbClr val="0000B6"/>
                  </a:solidFill>
                  <a:latin typeface="Comic Sans MS" pitchFamily="66" charset="0"/>
                </a:rPr>
                <a:t>ASSET</a:t>
              </a:r>
            </a:p>
            <a:p>
              <a:pPr algn="ctr">
                <a:lnSpc>
                  <a:spcPct val="80000"/>
                </a:lnSpc>
                <a:buFont typeface="Monotype Sorts" pitchFamily="2" charset="2"/>
                <a:buNone/>
                <a:tabLst>
                  <a:tab pos="476250" algn="l"/>
                  <a:tab pos="571500" algn="l"/>
                </a:tabLst>
              </a:pPr>
              <a:r>
                <a:rPr lang="it-IT" sz="3600" i="1">
                  <a:solidFill>
                    <a:srgbClr val="0000B6"/>
                  </a:solidFill>
                  <a:latin typeface="Comic Sans MS" pitchFamily="66" charset="0"/>
                </a:rPr>
                <a:t>intangibile</a:t>
              </a:r>
              <a:endParaRPr lang="it-IT" sz="4000" b="0" i="1">
                <a:solidFill>
                  <a:srgbClr val="0000B6"/>
                </a:solidFill>
                <a:latin typeface="Comic Sans MS" pitchFamily="66" charset="0"/>
              </a:endParaRPr>
            </a:p>
          </p:txBody>
        </p:sp>
        <p:sp>
          <p:nvSpPr>
            <p:cNvPr id="17417" name="Oval 19"/>
            <p:cNvSpPr>
              <a:spLocks noChangeArrowheads="1"/>
            </p:cNvSpPr>
            <p:nvPr/>
          </p:nvSpPr>
          <p:spPr bwMode="auto">
            <a:xfrm>
              <a:off x="1119" y="3425"/>
              <a:ext cx="114" cy="301"/>
            </a:xfrm>
            <a:prstGeom prst="ellipse">
              <a:avLst/>
            </a:prstGeom>
            <a:noFill/>
            <a:ln w="25400">
              <a:noFill/>
              <a:round/>
              <a:headEnd/>
              <a:tailEnd/>
            </a:ln>
          </p:spPr>
          <p:txBody>
            <a:bodyPr wrap="none" lIns="90488" tIns="44450" rIns="90488" bIns="44450" anchor="ctr">
              <a:spAutoFit/>
            </a:bodyPr>
            <a:lstStyle/>
            <a:p>
              <a:pPr algn="ctr"/>
              <a:endParaRPr lang="it-IT">
                <a:solidFill>
                  <a:srgbClr val="EC1600"/>
                </a:solidFill>
                <a:latin typeface="NewBaskerville" charset="0"/>
              </a:endParaRPr>
            </a:p>
          </p:txBody>
        </p:sp>
        <p:sp>
          <p:nvSpPr>
            <p:cNvPr id="17418" name="Oval 20"/>
            <p:cNvSpPr>
              <a:spLocks noChangeArrowheads="1"/>
            </p:cNvSpPr>
            <p:nvPr/>
          </p:nvSpPr>
          <p:spPr bwMode="auto">
            <a:xfrm>
              <a:off x="1056" y="3168"/>
              <a:ext cx="2160" cy="864"/>
            </a:xfrm>
            <a:prstGeom prst="ellipse">
              <a:avLst/>
            </a:prstGeom>
            <a:noFill/>
            <a:ln w="25400">
              <a:solidFill>
                <a:srgbClr val="FE0000"/>
              </a:solidFill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E0000"/>
              </a:extrusionClr>
            </a:sp3d>
          </p:spPr>
          <p:txBody>
            <a:bodyPr lIns="90488" tIns="44450" rIns="90488" bIns="44450" anchor="ctr">
              <a:spAutoFit/>
              <a:flatTx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8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4387" grpId="0" animBg="1" autoUpdateAnimBg="0"/>
    </p:bldLst>
  </p:timing>
</p:sld>
</file>

<file path=ppt/theme/theme1.xml><?xml version="1.0" encoding="utf-8"?>
<a:theme xmlns:a="http://schemas.openxmlformats.org/drawingml/2006/main" name="Dnv_l">
  <a:themeElements>
    <a:clrScheme name="">
      <a:dk1>
        <a:srgbClr val="00092E"/>
      </a:dk1>
      <a:lt1>
        <a:srgbClr val="FFFFFF"/>
      </a:lt1>
      <a:dk2>
        <a:srgbClr val="CF0E30"/>
      </a:dk2>
      <a:lt2>
        <a:srgbClr val="618FFD"/>
      </a:lt2>
      <a:accent1>
        <a:srgbClr val="3365FB"/>
      </a:accent1>
      <a:accent2>
        <a:srgbClr val="009688"/>
      </a:accent2>
      <a:accent3>
        <a:srgbClr val="FFFFFF"/>
      </a:accent3>
      <a:accent4>
        <a:srgbClr val="000626"/>
      </a:accent4>
      <a:accent5>
        <a:srgbClr val="ADB8FD"/>
      </a:accent5>
      <a:accent6>
        <a:srgbClr val="00877B"/>
      </a:accent6>
      <a:hlink>
        <a:srgbClr val="D93192"/>
      </a:hlink>
      <a:folHlink>
        <a:srgbClr val="FFFFFF"/>
      </a:folHlink>
    </a:clrScheme>
    <a:fontScheme name="Dnv_l">
      <a:majorFont>
        <a:latin typeface="Korinna BT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Korinna BT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Korinna BT" pitchFamily="18" charset="0"/>
          </a:defRPr>
        </a:defPPr>
      </a:lstStyle>
    </a:lnDef>
  </a:objectDefaults>
  <a:extraClrSchemeLst>
    <a:extraClrScheme>
      <a:clrScheme name="Dnv_l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nv_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nv_l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nv_l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nv_l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nv_l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nv_l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C:\Programmi\Microsoft Office\Modelli\Strutture\Pittura contemporanea.pot</Template>
  <TotalTime>9925</TotalTime>
  <Pages>1</Pages>
  <Words>2854</Words>
  <Application>Microsoft Office PowerPoint</Application>
  <PresentationFormat>A4 (21x29,7 cm)</PresentationFormat>
  <Paragraphs>599</Paragraphs>
  <Slides>81</Slides>
  <Notes>13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12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4</vt:i4>
      </vt:variant>
      <vt:variant>
        <vt:lpstr>Titoli diapositive</vt:lpstr>
      </vt:variant>
      <vt:variant>
        <vt:i4>81</vt:i4>
      </vt:variant>
    </vt:vector>
  </HeadingPairs>
  <TitlesOfParts>
    <vt:vector size="98" baseType="lpstr">
      <vt:lpstr>Korinna BT</vt:lpstr>
      <vt:lpstr>Arial</vt:lpstr>
      <vt:lpstr>Times New Roman</vt:lpstr>
      <vt:lpstr>Monotype Sorts</vt:lpstr>
      <vt:lpstr>Wingdings</vt:lpstr>
      <vt:lpstr>NewBaskerville</vt:lpstr>
      <vt:lpstr>Bookman Old Style</vt:lpstr>
      <vt:lpstr>Comic Sans MS</vt:lpstr>
      <vt:lpstr>Marlett</vt:lpstr>
      <vt:lpstr>Symbol</vt:lpstr>
      <vt:lpstr>CommonBullets</vt:lpstr>
      <vt:lpstr>New Century Schlbk</vt:lpstr>
      <vt:lpstr>Dnv_l</vt:lpstr>
      <vt:lpstr>Corel Photo House Document</vt:lpstr>
      <vt:lpstr>Documento Microsoft Word</vt:lpstr>
      <vt:lpstr>Microsoft Clip Gallery</vt:lpstr>
      <vt:lpstr>Microsoft Photo Editor 3.0 Photo</vt:lpstr>
      <vt:lpstr>Diapositiva 1</vt:lpstr>
      <vt:lpstr>Relatore</vt:lpstr>
      <vt:lpstr>Contenuti della relazione</vt:lpstr>
      <vt:lpstr>Quesiti del manager</vt:lpstr>
      <vt:lpstr>Richieste del mercato</vt:lpstr>
      <vt:lpstr>Evoluzione del target</vt:lpstr>
      <vt:lpstr>Richieste del sistema</vt:lpstr>
      <vt:lpstr>Nuove regole</vt:lpstr>
      <vt:lpstr>Creazione del valore</vt:lpstr>
      <vt:lpstr>Etica e finanzia</vt:lpstr>
      <vt:lpstr>Etica e finanzia</vt:lpstr>
      <vt:lpstr>Etica e finanzia</vt:lpstr>
      <vt:lpstr>Fondi etici</vt:lpstr>
      <vt:lpstr>Rendimenti</vt:lpstr>
      <vt:lpstr>Banca etica</vt:lpstr>
      <vt:lpstr>Imprese italiane con standard sostenibile</vt:lpstr>
      <vt:lpstr>Condizioni dello sviluppo</vt:lpstr>
      <vt:lpstr>Andamento dello sviluppo</vt:lpstr>
      <vt:lpstr>Convergenze</vt:lpstr>
      <vt:lpstr>Contenuti della relazione</vt:lpstr>
      <vt:lpstr>Controllo dei sistemi</vt:lpstr>
      <vt:lpstr>Controllo dei sistemi</vt:lpstr>
      <vt:lpstr>Regolazione del Servizi pubblici</vt:lpstr>
      <vt:lpstr>Ruolo dello Stato</vt:lpstr>
      <vt:lpstr>Le fasi del capitalismo</vt:lpstr>
      <vt:lpstr>Le fasi del capitalismo</vt:lpstr>
      <vt:lpstr>Le iniziative internazionali</vt:lpstr>
      <vt:lpstr>Progetti di norme</vt:lpstr>
      <vt:lpstr>Le iniziative Ue </vt:lpstr>
      <vt:lpstr>Le iniziative del Governo </vt:lpstr>
      <vt:lpstr>Le iniziative delle Regioni </vt:lpstr>
      <vt:lpstr>Le iniziative ASSOLOMBARDA </vt:lpstr>
      <vt:lpstr>Le iniziative della CCIAA di Milano </vt:lpstr>
      <vt:lpstr>Nuova visione</vt:lpstr>
      <vt:lpstr>Chi lo ha scritto ?</vt:lpstr>
      <vt:lpstr>Chi lo ha detto ?</vt:lpstr>
      <vt:lpstr>Chi lo ha detto ?</vt:lpstr>
      <vt:lpstr>Chi lo ha detto ?</vt:lpstr>
      <vt:lpstr>Chi lo ha detto ?</vt:lpstr>
      <vt:lpstr>Chi lo ha detto ?</vt:lpstr>
      <vt:lpstr>Chi lo ha detto ?</vt:lpstr>
      <vt:lpstr>Chi lo ha detto ?</vt:lpstr>
      <vt:lpstr>Chi lo ha detto ?</vt:lpstr>
      <vt:lpstr>Ragione e morale</vt:lpstr>
      <vt:lpstr>Diffusione tra il pubblico</vt:lpstr>
      <vt:lpstr>Diffusione nel mondo del business</vt:lpstr>
      <vt:lpstr>Sondaggio Demoskopea 2003 nelle PMI</vt:lpstr>
      <vt:lpstr>Le risposte</vt:lpstr>
      <vt:lpstr>Contenuti della relazione</vt:lpstr>
      <vt:lpstr>Evoluzione della cultura manageriale</vt:lpstr>
      <vt:lpstr>Casi aziendali</vt:lpstr>
      <vt:lpstr>Casi aziendali</vt:lpstr>
      <vt:lpstr>Casi aziendali</vt:lpstr>
      <vt:lpstr>Casi aziendali</vt:lpstr>
      <vt:lpstr>Casi aziendali</vt:lpstr>
      <vt:lpstr>Cultura</vt:lpstr>
      <vt:lpstr>Percorsi convergenti</vt:lpstr>
      <vt:lpstr>Iter della SA 8000</vt:lpstr>
      <vt:lpstr>Siti certificati - 20.02.2004</vt:lpstr>
      <vt:lpstr>Industrie certificate - 20.02.2004</vt:lpstr>
      <vt:lpstr>Dipendenti industrie certificate - 20.02.2004</vt:lpstr>
      <vt:lpstr>Contenuti della relazione</vt:lpstr>
      <vt:lpstr>Vantaggi d’immagine</vt:lpstr>
      <vt:lpstr>Vantaggi di sistema</vt:lpstr>
      <vt:lpstr>Vantaggi economici</vt:lpstr>
      <vt:lpstr>Vantaggi finanziari</vt:lpstr>
      <vt:lpstr>Vantaggi commerciali</vt:lpstr>
      <vt:lpstr>Vantaggi fiscali</vt:lpstr>
      <vt:lpstr>Vantaggi amministrativi</vt:lpstr>
      <vt:lpstr>Vantaggi manageriali</vt:lpstr>
      <vt:lpstr>Vantaggi psicologici</vt:lpstr>
      <vt:lpstr>Vantaggi professionali</vt:lpstr>
      <vt:lpstr>Vantaggi gestionali</vt:lpstr>
      <vt:lpstr>Vantaggi ambientali</vt:lpstr>
      <vt:lpstr>Vantaggi sindacali</vt:lpstr>
      <vt:lpstr>Vantaggi sociali</vt:lpstr>
      <vt:lpstr>Diapositiva 77</vt:lpstr>
      <vt:lpstr>Diapositiva 78</vt:lpstr>
      <vt:lpstr>Diapositiva 79</vt:lpstr>
      <vt:lpstr>Diapositiva 80</vt:lpstr>
      <vt:lpstr>Domande</vt:lpstr>
    </vt:vector>
  </TitlesOfParts>
  <Company>Il Sole 24 Ore</Company>
  <LinksUpToDate>false</LinksUpToDate>
  <SharedDoc>false</SharedDoc>
  <HyperlinkBase>Il nuovo modello di gestione della Responsabilità Sociale  in azienda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Convegno ETICA E BUSINESS</dc:title>
  <dc:subject>Il nuovo modello di gestione della Responsabilità Sociale  in azienda</dc:subject>
  <dc:creator>Renzo Serra</dc:creator>
  <cp:keywords>SA8000</cp:keywords>
  <dc:description>Versione per convegno</dc:description>
  <cp:lastModifiedBy>renzo</cp:lastModifiedBy>
  <cp:revision>979</cp:revision>
  <cp:lastPrinted>1998-11-23T11:28:06Z</cp:lastPrinted>
  <dcterms:created xsi:type="dcterms:W3CDTF">1999-11-15T13:10:54Z</dcterms:created>
  <dcterms:modified xsi:type="dcterms:W3CDTF">2016-03-07T11:31:13Z</dcterms:modified>
</cp:coreProperties>
</file>