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9" r:id="rId5"/>
    <p:sldId id="265" r:id="rId6"/>
    <p:sldId id="257" r:id="rId7"/>
    <p:sldId id="258" r:id="rId8"/>
    <p:sldId id="274" r:id="rId9"/>
    <p:sldId id="276" r:id="rId10"/>
    <p:sldId id="264" r:id="rId11"/>
    <p:sldId id="275" r:id="rId12"/>
    <p:sldId id="263" r:id="rId13"/>
    <p:sldId id="268" r:id="rId14"/>
    <p:sldId id="267" r:id="rId15"/>
    <p:sldId id="262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 Montecchi" initials="RM" lastIdx="2" clrIdx="0">
    <p:extLst/>
  </p:cmAuthor>
  <p:cmAuthor id="2" name="Bicchi" initials="B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FF00FF"/>
    <a:srgbClr val="008000"/>
    <a:srgbClr val="0066FF"/>
    <a:srgbClr val="FF66CC"/>
    <a:srgbClr val="00FF00"/>
    <a:srgbClr val="0000FF"/>
    <a:srgbClr val="003399"/>
    <a:srgbClr val="99FF66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8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4935B-21F5-4ADA-B38E-AEA3B79266BC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0993-7248-4307-9193-FBAB656465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38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18719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0645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1851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5708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827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266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865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1257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400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6486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1233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5659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0993-7248-4307-9193-FBAB65646526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6152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211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968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614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154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287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407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505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636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7829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6605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563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0C2A9-9BB1-48B5-886A-24AFD161A723}" type="datetimeFigureOut">
              <a:rPr lang="it-IT" smtClean="0"/>
              <a:pPr/>
              <a:t>25/11/2013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20DE-7BC4-4C75-85FD-60A94D6FCC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68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77408"/>
            <a:ext cx="9144000" cy="281434"/>
          </a:xfrm>
        </p:spPr>
        <p:txBody>
          <a:bodyPr>
            <a:noAutofit/>
          </a:bodyPr>
          <a:lstStyle/>
          <a:p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in Ingegneria Gestionale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2191" y="2101727"/>
            <a:ext cx="8787618" cy="221496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Ecodesign mediante metodologia LCA </a:t>
            </a:r>
            <a:endParaRPr lang="it-IT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grès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porcellanato smaltato </a:t>
            </a:r>
            <a:endParaRPr lang="it-IT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funzionalizzato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nanotitania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524000" y="424758"/>
            <a:ext cx="9144000" cy="474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degli Studi di Modena e Reggio Emilia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Scienze e Metodi dell’Ingegneria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45588" y="4754880"/>
            <a:ext cx="3516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Relatore: Prof. Anna Maria Ferrari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Correlatore: Ing. Paolo Neri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018584" y="4893379"/>
            <a:ext cx="320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Laureanda: Rita Montecchi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13384" y="5992837"/>
            <a:ext cx="316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A.A. 2012/2013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2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33082" y="236318"/>
            <a:ext cx="11707906" cy="596332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LCIA di 1 m</a:t>
            </a:r>
            <a:r>
              <a:rPr lang="it-IT" sz="2800" b="1" baseline="30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grès funzionalizzato con </a:t>
            </a:r>
            <a:r>
              <a:rPr lang="it-IT" sz="28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2002+ </a:t>
            </a:r>
            <a:r>
              <a:rPr lang="it-IT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modificato</a:t>
            </a:r>
            <a:endParaRPr lang="it-IT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9537" y="1176311"/>
            <a:ext cx="8252926" cy="3798130"/>
          </a:xfrm>
        </p:spPr>
      </p:pic>
      <p:sp>
        <p:nvSpPr>
          <p:cNvPr id="11" name="CasellaDiTesto 10"/>
          <p:cNvSpPr txBox="1"/>
          <p:nvPr/>
        </p:nvSpPr>
        <p:spPr>
          <a:xfrm>
            <a:off x="3502782" y="1726327"/>
            <a:ext cx="1109007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10,89%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Macinazione </a:t>
            </a:r>
            <a:r>
              <a:rPr lang="it-IT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barbottina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927376" y="940747"/>
            <a:ext cx="1168624" cy="4711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22,54%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 Parziale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974714" y="979082"/>
            <a:ext cx="1053716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21,75%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Distribuzione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088562" y="950210"/>
            <a:ext cx="1180784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18,20%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 in opera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799841" y="1524703"/>
            <a:ext cx="930791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7,34%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d’uso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9361381" y="2132272"/>
            <a:ext cx="748533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8,64%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 vita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0104890"/>
              </p:ext>
            </p:extLst>
          </p:nvPr>
        </p:nvGraphicFramePr>
        <p:xfrm>
          <a:off x="311783" y="4876985"/>
          <a:ext cx="115684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687"/>
                <a:gridCol w="2313687"/>
                <a:gridCol w="2313687"/>
                <a:gridCol w="2313687"/>
                <a:gridCol w="2313687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Damage</a:t>
                      </a:r>
                      <a:r>
                        <a:rPr lang="it-IT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category</a:t>
                      </a:r>
                      <a:endParaRPr lang="it-IT" dirty="0">
                        <a:ln>
                          <a:noFill/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</a:t>
                      </a:r>
                      <a:r>
                        <a:rPr lang="it-IT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danno</a:t>
                      </a:r>
                      <a:endParaRPr lang="it-IT" dirty="0">
                        <a:ln>
                          <a:noFill/>
                        </a:ln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Processo più impattante</a:t>
                      </a:r>
                      <a:endParaRPr lang="it-IT" sz="1600" dirty="0">
                        <a:ln>
                          <a:noFill/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% di impatto</a:t>
                      </a:r>
                      <a:endParaRPr lang="it-IT" dirty="0">
                        <a:ln>
                          <a:noFill/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Impact </a:t>
                      </a:r>
                      <a:r>
                        <a:rPr lang="it-IT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</a:rPr>
                        <a:t>category</a:t>
                      </a:r>
                      <a:endParaRPr lang="it-IT" dirty="0">
                        <a:ln>
                          <a:noFill/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Climate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it-IT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32,11%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Fase</a:t>
                      </a:r>
                      <a:r>
                        <a:rPr lang="it-IT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d’uso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26,49%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</a:t>
                      </a:r>
                      <a:r>
                        <a:rPr lang="it-IT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warming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Resources</a:t>
                      </a:r>
                      <a:endParaRPr lang="it-IT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30,57%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Ciclo parziale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renewable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 </a:t>
                      </a:r>
                      <a:r>
                        <a:rPr lang="it-IT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it-IT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25,85%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Distribuzione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92,28%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Respiratory</a:t>
                      </a:r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inorganics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Ecosystem</a:t>
                      </a:r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Quality</a:t>
                      </a:r>
                      <a:endParaRPr lang="it-IT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Distribuzione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68,71%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Terrestrial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ecotoxicity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pSp>
        <p:nvGrpSpPr>
          <p:cNvPr id="10" name="Gruppo 9"/>
          <p:cNvGrpSpPr/>
          <p:nvPr/>
        </p:nvGrpSpPr>
        <p:grpSpPr>
          <a:xfrm>
            <a:off x="10342998" y="2908769"/>
            <a:ext cx="2092107" cy="1364128"/>
            <a:chOff x="393895" y="1483575"/>
            <a:chExt cx="1688123" cy="1188764"/>
          </a:xfrm>
        </p:grpSpPr>
        <p:sp>
          <p:nvSpPr>
            <p:cNvPr id="7" name="Rettangolo 6"/>
            <p:cNvSpPr/>
            <p:nvPr/>
          </p:nvSpPr>
          <p:spPr>
            <a:xfrm>
              <a:off x="393895" y="1548388"/>
              <a:ext cx="112542" cy="131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393895" y="1854384"/>
              <a:ext cx="112542" cy="131984"/>
            </a:xfrm>
            <a:prstGeom prst="rect">
              <a:avLst/>
            </a:prstGeom>
            <a:solidFill>
              <a:srgbClr val="00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393895" y="2160380"/>
              <a:ext cx="112542" cy="131984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393895" y="2461953"/>
              <a:ext cx="112542" cy="131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06437" y="1483575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Respiratory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inorganics</a:t>
              </a:r>
              <a:endParaRPr lang="it-IT" sz="11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506437" y="1781504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Terrestrial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ecotoxicity</a:t>
              </a:r>
              <a:endParaRPr lang="it-IT" sz="11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513344" y="2113068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Global </a:t>
              </a:r>
              <a:r>
                <a:rPr lang="it-IT" sz="1100" dirty="0" err="1" smtClean="0"/>
                <a:t>warming</a:t>
              </a:r>
              <a:endParaRPr lang="it-IT" sz="11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13344" y="2410729"/>
              <a:ext cx="1568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Non-</a:t>
              </a:r>
              <a:r>
                <a:rPr lang="it-IT" sz="1100" dirty="0" err="1" smtClean="0"/>
                <a:t>renewable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energy</a:t>
              </a:r>
              <a:endParaRPr lang="it-IT" sz="1100" dirty="0"/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152775" y="1440747"/>
            <a:ext cx="197175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danno 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totale vale 0.018003 </a:t>
            </a:r>
            <a:r>
              <a:rPr lang="it-IT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246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1629"/>
            <a:ext cx="10515600" cy="59367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Ciclo parziale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038618"/>
            <a:ext cx="7772400" cy="3744000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10099893" y="1548536"/>
            <a:ext cx="2092107" cy="1311984"/>
            <a:chOff x="233082" y="1844751"/>
            <a:chExt cx="2092107" cy="1311984"/>
          </a:xfrm>
        </p:grpSpPr>
        <p:grpSp>
          <p:nvGrpSpPr>
            <p:cNvPr id="5" name="Gruppo 4"/>
            <p:cNvGrpSpPr/>
            <p:nvPr/>
          </p:nvGrpSpPr>
          <p:grpSpPr>
            <a:xfrm>
              <a:off x="233082" y="1844751"/>
              <a:ext cx="2092107" cy="1002951"/>
              <a:chOff x="393895" y="1798321"/>
              <a:chExt cx="1688123" cy="874018"/>
            </a:xfrm>
          </p:grpSpPr>
          <p:sp>
            <p:nvSpPr>
              <p:cNvPr id="6" name="Rettangolo 5"/>
              <p:cNvSpPr/>
              <p:nvPr/>
            </p:nvSpPr>
            <p:spPr>
              <a:xfrm>
                <a:off x="393895" y="1863134"/>
                <a:ext cx="112542" cy="13198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393895" y="2160380"/>
                <a:ext cx="112542" cy="131984"/>
              </a:xfrm>
              <a:prstGeom prst="rect">
                <a:avLst/>
              </a:prstGeom>
              <a:solidFill>
                <a:srgbClr val="00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393895" y="2461953"/>
                <a:ext cx="112542" cy="131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CasellaDiTesto 9"/>
              <p:cNvSpPr txBox="1"/>
              <p:nvPr/>
            </p:nvSpPr>
            <p:spPr>
              <a:xfrm>
                <a:off x="506437" y="1798321"/>
                <a:ext cx="1463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100" dirty="0" err="1" smtClean="0"/>
                  <a:t>Respiratory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inorganics</a:t>
                </a:r>
                <a:endParaRPr lang="it-IT" sz="1100" dirty="0"/>
              </a:p>
            </p:txBody>
          </p:sp>
          <p:sp>
            <p:nvSpPr>
              <p:cNvPr id="12" name="CasellaDiTesto 11"/>
              <p:cNvSpPr txBox="1"/>
              <p:nvPr/>
            </p:nvSpPr>
            <p:spPr>
              <a:xfrm>
                <a:off x="513344" y="2113068"/>
                <a:ext cx="1463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100" dirty="0" smtClean="0"/>
                  <a:t>Global </a:t>
                </a:r>
                <a:r>
                  <a:rPr lang="it-IT" sz="1100" dirty="0" err="1" smtClean="0"/>
                  <a:t>warming</a:t>
                </a:r>
                <a:endParaRPr lang="it-IT" sz="1100" dirty="0"/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513344" y="2410729"/>
                <a:ext cx="15686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100" dirty="0" smtClean="0"/>
                  <a:t>Non-</a:t>
                </a:r>
                <a:r>
                  <a:rPr lang="it-IT" sz="1100" dirty="0" err="1" smtClean="0"/>
                  <a:t>renewable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energy</a:t>
                </a:r>
                <a:endParaRPr lang="it-IT" sz="1100" dirty="0"/>
              </a:p>
            </p:txBody>
          </p:sp>
        </p:grpSp>
        <p:sp>
          <p:nvSpPr>
            <p:cNvPr id="14" name="Rettangolo 13"/>
            <p:cNvSpPr/>
            <p:nvPr/>
          </p:nvSpPr>
          <p:spPr>
            <a:xfrm>
              <a:off x="233082" y="2952341"/>
              <a:ext cx="139474" cy="15145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72556" y="2895125"/>
              <a:ext cx="19440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Radioactive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waste</a:t>
              </a:r>
              <a:endParaRPr lang="it-IT" sz="1100" dirty="0"/>
            </a:p>
          </p:txBody>
        </p:sp>
      </p:grp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8151896"/>
              </p:ext>
            </p:extLst>
          </p:nvPr>
        </p:nvGraphicFramePr>
        <p:xfrm>
          <a:off x="1509690" y="4811296"/>
          <a:ext cx="917262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540"/>
                <a:gridCol w="3057540"/>
                <a:gridCol w="3057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</a:t>
                      </a:r>
                      <a:r>
                        <a:rPr lang="it-IT" b="1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it-IT" b="1" dirty="0">
                        <a:ln>
                          <a:noFill/>
                        </a:ln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</a:t>
                      </a:r>
                      <a:r>
                        <a:rPr lang="it-IT" b="1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danno</a:t>
                      </a:r>
                      <a:endParaRPr lang="it-IT" b="1" dirty="0">
                        <a:ln>
                          <a:noFill/>
                        </a:ln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 più impattante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renewable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it-IT" sz="18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37,31%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Applicazione della soluzione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</a:t>
                      </a:r>
                      <a:r>
                        <a:rPr lang="it-IT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warming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33,50%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Applicazione della soluzione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Respiratory</a:t>
                      </a:r>
                      <a:r>
                        <a:rPr lang="it-I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inorganics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17,84%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Applicazione della soluzione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Radioactive</a:t>
                      </a:r>
                      <a:r>
                        <a:rPr lang="it-IT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waste</a:t>
                      </a:r>
                      <a:endParaRPr lang="it-IT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4,59%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Applicazione della soluzione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238045" y="1420421"/>
            <a:ext cx="197175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danno 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totale vale </a:t>
            </a:r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0.00394 </a:t>
            </a:r>
            <a:r>
              <a:rPr lang="it-IT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409299" y="3107003"/>
            <a:ext cx="820235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5,10%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Pressatura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347227" y="2797779"/>
            <a:ext cx="1008565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10,53%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Essiccazione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823133" y="1649275"/>
            <a:ext cx="783728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31,47%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Cottura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869012" y="586524"/>
            <a:ext cx="1824227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47,46%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Applicazione soluzione nanotitania</a:t>
            </a:r>
          </a:p>
        </p:txBody>
      </p:sp>
    </p:spTree>
    <p:extLst>
      <p:ext uri="{BB962C8B-B14F-4D97-AF65-F5344CB8AC3E}">
        <p14:creationId xmlns:p14="http://schemas.microsoft.com/office/powerpoint/2010/main" xmlns="" val="242247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0969"/>
            <a:ext cx="10515600" cy="60701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 di uso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2007" y="715563"/>
            <a:ext cx="7667987" cy="3742641"/>
          </a:xfrm>
        </p:spPr>
      </p:pic>
      <p:sp>
        <p:nvSpPr>
          <p:cNvPr id="10" name="Ovale 9"/>
          <p:cNvSpPr/>
          <p:nvPr/>
        </p:nvSpPr>
        <p:spPr>
          <a:xfrm>
            <a:off x="2884498" y="1268763"/>
            <a:ext cx="745587" cy="97067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718601" y="914607"/>
            <a:ext cx="778922" cy="65369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2829700" y="2123005"/>
            <a:ext cx="872197" cy="111866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/>
          <p:cNvGrpSpPr/>
          <p:nvPr/>
        </p:nvGrpSpPr>
        <p:grpSpPr>
          <a:xfrm>
            <a:off x="10132426" y="3621448"/>
            <a:ext cx="2059574" cy="1373430"/>
            <a:chOff x="393895" y="1483575"/>
            <a:chExt cx="1688123" cy="1188764"/>
          </a:xfrm>
        </p:grpSpPr>
        <p:sp>
          <p:nvSpPr>
            <p:cNvPr id="25" name="Rettangolo 24"/>
            <p:cNvSpPr/>
            <p:nvPr/>
          </p:nvSpPr>
          <p:spPr>
            <a:xfrm>
              <a:off x="393895" y="1548388"/>
              <a:ext cx="112542" cy="131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393895" y="1854384"/>
              <a:ext cx="112542" cy="131984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393895" y="2160380"/>
              <a:ext cx="112542" cy="131984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93895" y="2461953"/>
              <a:ext cx="112542" cy="131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506437" y="1483575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Respiratory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inorganics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06437" y="1781504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Respiratory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organics</a:t>
              </a:r>
              <a:endParaRPr lang="it-IT" sz="11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13344" y="2113068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Global </a:t>
              </a:r>
              <a:r>
                <a:rPr lang="it-IT" sz="1100" dirty="0" err="1" smtClean="0"/>
                <a:t>warming</a:t>
              </a:r>
              <a:endParaRPr lang="it-IT" sz="1100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13344" y="2410729"/>
              <a:ext cx="1568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Non-</a:t>
              </a:r>
              <a:r>
                <a:rPr lang="it-IT" sz="1100" dirty="0" err="1" smtClean="0"/>
                <a:t>renewable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energy</a:t>
              </a:r>
              <a:endParaRPr lang="it-IT" sz="1100" dirty="0"/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708091" y="4548602"/>
            <a:ext cx="112207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lain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monossido di azoto viene ridotto di una quantità pari 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4,01mg/h/m</a:t>
            </a:r>
            <a:r>
              <a:rPr lang="it-IT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NO+HO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----&gt;NO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+OH</a:t>
            </a: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+OH----&gt;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it-IT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1016440" y="2161039"/>
            <a:ext cx="88749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ccia in giù 45"/>
          <p:cNvSpPr/>
          <p:nvPr/>
        </p:nvSpPr>
        <p:spPr>
          <a:xfrm>
            <a:off x="975806" y="2306491"/>
            <a:ext cx="513016" cy="654267"/>
          </a:xfrm>
          <a:prstGeom prst="down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in giù 46"/>
          <p:cNvSpPr/>
          <p:nvPr/>
        </p:nvSpPr>
        <p:spPr>
          <a:xfrm rot="10800000">
            <a:off x="975807" y="1391485"/>
            <a:ext cx="513016" cy="64205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449490" y="705974"/>
            <a:ext cx="153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DANNI </a:t>
            </a:r>
            <a:r>
              <a:rPr lang="it-IT" b="1" dirty="0" smtClean="0">
                <a:cs typeface="Times New Roman" panose="02020603050405020304" pitchFamily="18" charset="0"/>
              </a:rPr>
              <a:t>AMBIENTALI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439671" y="3101954"/>
            <a:ext cx="153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VANTAGGI </a:t>
            </a:r>
            <a:r>
              <a:rPr lang="it-IT" b="1" dirty="0" smtClean="0">
                <a:cs typeface="Times New Roman" panose="02020603050405020304" pitchFamily="18" charset="0"/>
              </a:rPr>
              <a:t>AMBIENTALI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790666" y="1290799"/>
            <a:ext cx="1019357" cy="92333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64,51%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warming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3718601" y="2530968"/>
            <a:ext cx="32308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-159,78%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3652596" y="3155903"/>
            <a:ext cx="3057693" cy="369332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-100,54%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4785325" y="818351"/>
            <a:ext cx="314028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80,53%  Non-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renewable</a:t>
            </a: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93878" y="3155550"/>
            <a:ext cx="34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08091" y="5582264"/>
            <a:ext cx="11220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lain" startAt="2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toluene viene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ridotto di una quantità pari a 100 mg/h/m</a:t>
            </a:r>
            <a:r>
              <a:rPr lang="it-IT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+2HO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----&gt;7CO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+4H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O+H</a:t>
            </a:r>
            <a:r>
              <a:rPr lang="it-I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lain" startAt="2"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31506" y="2557717"/>
            <a:ext cx="277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70204" y="738714"/>
            <a:ext cx="893599" cy="499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75,76%</a:t>
            </a:r>
          </a:p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di uso</a:t>
            </a:r>
          </a:p>
          <a:p>
            <a:pPr algn="ctr"/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9984792" y="1113831"/>
            <a:ext cx="197175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danno 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totale vale </a:t>
            </a:r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0.00132 </a:t>
            </a:r>
            <a:r>
              <a:rPr lang="it-IT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701897" y="379169"/>
            <a:ext cx="999249" cy="474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127,27%</a:t>
            </a:r>
          </a:p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Mascherina</a:t>
            </a:r>
          </a:p>
          <a:p>
            <a:pPr algn="ctr"/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86039" y="1238047"/>
            <a:ext cx="841370" cy="4400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 lnSpcReduction="10000"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44,62%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Panno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e 34"/>
          <p:cNvSpPr/>
          <p:nvPr/>
        </p:nvSpPr>
        <p:spPr>
          <a:xfrm>
            <a:off x="2918285" y="3081010"/>
            <a:ext cx="659857" cy="5643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30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41" grpId="0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3" grpId="0"/>
      <p:bldP spid="33" grpId="0"/>
      <p:bldP spid="4" grpId="0"/>
      <p:bldP spid="5" grpId="0" animBg="1"/>
      <p:bldP spid="39" grpId="0" animBg="1"/>
      <p:bldP spid="6" grpId="0" animBg="1"/>
      <p:bldP spid="8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53680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vita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946" y="910273"/>
            <a:ext cx="7770566" cy="3744000"/>
          </a:xfrm>
        </p:spPr>
      </p:pic>
      <p:grpSp>
        <p:nvGrpSpPr>
          <p:cNvPr id="27" name="Gruppo 26"/>
          <p:cNvGrpSpPr/>
          <p:nvPr/>
        </p:nvGrpSpPr>
        <p:grpSpPr>
          <a:xfrm>
            <a:off x="10195934" y="2434508"/>
            <a:ext cx="2092107" cy="1364128"/>
            <a:chOff x="393895" y="1483575"/>
            <a:chExt cx="1688123" cy="1188764"/>
          </a:xfrm>
        </p:grpSpPr>
        <p:sp>
          <p:nvSpPr>
            <p:cNvPr id="30" name="Rettangolo 29"/>
            <p:cNvSpPr/>
            <p:nvPr/>
          </p:nvSpPr>
          <p:spPr>
            <a:xfrm>
              <a:off x="393895" y="1548388"/>
              <a:ext cx="112542" cy="131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93895" y="1854384"/>
              <a:ext cx="112542" cy="131984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393895" y="2160380"/>
              <a:ext cx="112542" cy="131984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393895" y="2461953"/>
              <a:ext cx="112542" cy="131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06437" y="1483575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Respiratory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inorganics</a:t>
              </a:r>
              <a:endParaRPr lang="it-IT" sz="1100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506437" y="1781504"/>
              <a:ext cx="1463100" cy="227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Non-</a:t>
              </a:r>
              <a:r>
                <a:rPr lang="it-IT" sz="1100" dirty="0" err="1" smtClean="0"/>
                <a:t>carcinogens</a:t>
              </a:r>
              <a:endParaRPr lang="it-IT" sz="11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13344" y="2113068"/>
              <a:ext cx="146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Global </a:t>
              </a:r>
              <a:r>
                <a:rPr lang="it-IT" sz="1100" dirty="0" err="1" smtClean="0"/>
                <a:t>warming</a:t>
              </a:r>
              <a:endParaRPr lang="it-IT" sz="1100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13344" y="2410729"/>
              <a:ext cx="1568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Non-</a:t>
              </a:r>
              <a:r>
                <a:rPr lang="it-IT" sz="1100" dirty="0" err="1" smtClean="0"/>
                <a:t>renewable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energy</a:t>
              </a:r>
              <a:endParaRPr lang="it-IT" sz="1100" dirty="0"/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9980512" y="1176790"/>
            <a:ext cx="197175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danno 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totale vale </a:t>
            </a:r>
            <a:r>
              <a:rPr lang="it-IT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0.00156 </a:t>
            </a:r>
            <a:r>
              <a:rPr lang="it-IT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it-IT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3031" y="1239547"/>
            <a:ext cx="23439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Accorgimenti per limitare potenziale dannosità delle nanoparticelle: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LGV per raccolta del grès funzionalizzato in box di legno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Inertizzazione del box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Conferimento in una discarica per rifiuti speciali o pericolosi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DPI per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2853113"/>
              </p:ext>
            </p:extLst>
          </p:nvPr>
        </p:nvGraphicFramePr>
        <p:xfrm>
          <a:off x="1307819" y="4737904"/>
          <a:ext cx="9576363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2121"/>
                <a:gridCol w="3192121"/>
                <a:gridCol w="3192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</a:t>
                      </a:r>
                      <a:r>
                        <a:rPr lang="it-IT" b="1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it-IT" b="1" dirty="0">
                        <a:ln>
                          <a:noFill/>
                        </a:ln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</a:t>
                      </a:r>
                      <a:r>
                        <a:rPr lang="it-IT" b="1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danno</a:t>
                      </a:r>
                      <a:endParaRPr lang="it-IT" b="1" dirty="0">
                        <a:ln>
                          <a:noFill/>
                        </a:ln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 più impattante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 </a:t>
                      </a:r>
                      <a:r>
                        <a:rPr lang="it-IT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warming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29,23%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Calcestruzzo per inertizzazione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Respiratory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inorganics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24,94%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Calcestruzzo per inertizzazione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renewable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24,29%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Elettricità per LGV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carcinogens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8,78%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Smaltimento grès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box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3385277" y="1418295"/>
            <a:ext cx="1168624" cy="4711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19,55%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Elettricità LGV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367248" y="642703"/>
            <a:ext cx="1168624" cy="4711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27,69%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Calcestruzzo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404903" y="2249857"/>
            <a:ext cx="1168624" cy="4711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10,77%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Mascherina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8334388" y="1566258"/>
            <a:ext cx="116862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16,03% </a:t>
            </a:r>
          </a:p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Smaltimento grès + box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23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4822"/>
            <a:ext cx="10515600" cy="70382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 esterni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8824438"/>
              </p:ext>
            </p:extLst>
          </p:nvPr>
        </p:nvGraphicFramePr>
        <p:xfrm>
          <a:off x="666438" y="1050442"/>
          <a:ext cx="10859125" cy="3156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8916"/>
                <a:gridCol w="1135364"/>
                <a:gridCol w="1587604"/>
                <a:gridCol w="1765694"/>
                <a:gridCol w="1765694"/>
                <a:gridCol w="1411686"/>
                <a:gridCol w="1544167"/>
              </a:tblGrid>
              <a:tr h="1506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Metodo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Health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[ELU]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[€]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Ecosystem production capacity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[ELU]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Abiotic stock resource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[ELU]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[€]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Biodiversity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[ELU]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Ecosystem quality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[€]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Climate change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[€]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[€]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esterno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EPS 2000</a:t>
                      </a:r>
                      <a:endParaRPr lang="it-IT" sz="1400" b="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4.608</a:t>
                      </a:r>
                      <a:endParaRPr lang="it-IT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1.312</a:t>
                      </a:r>
                      <a:endParaRPr lang="it-IT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28.153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0.174</a:t>
                      </a:r>
                      <a:endParaRPr lang="it-IT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34.247</a:t>
                      </a:r>
                      <a:endParaRPr lang="it-IT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esterno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IMPACT2002+</a:t>
                      </a:r>
                      <a:endParaRPr lang="it-IT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1.028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17.400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0.059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0.447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18.934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76,979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9294" y="4504322"/>
            <a:ext cx="11833412" cy="1706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assunto come costo interno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prezzo di vendita del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grès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porcellanato smaltato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funzionalizzato. Il dato è stato gentilmente fornito dall’azienda </a:t>
            </a:r>
            <a:r>
              <a:rPr lang="it-IT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Emilceramica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S.p.A. di Fiorano Modenese.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costo esterno calcolato con EPS 2000 rappresenta il 45% circa del prezzo di vendita.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costo esterno calcolato con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2002+ 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rappresenta il 2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circa del prezzo di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vendita.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Conclusioni</a:t>
            </a:r>
            <a:endParaRPr lang="it-IT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289451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studio è stato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realizzato in ottica di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ecodesign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garantire che la progettazione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prodotto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 effettuata tenendo conto degli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impatti ambientali del prodotto stesso durante il suo intero ciclo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processo maggiormente impattante è il ciclo parziale, seguito dalla distribuzione e dalla fase di messa in opera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funzionalizzazione di un grès porcellanato con nanoTiO</a:t>
            </a:r>
            <a:r>
              <a:rPr lang="it-IT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presenta alcuni vantaggi rappresentati dalla riduzione di ossido di azoto e toluene nella fase d’uso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 vantaggi vengono contrastati dai danni prodotti in tutte le fasi del ciclo di vita a causa degli accorgimenti necessari per ridurre al minimo l’emissione di nanoTiO</a:t>
            </a:r>
            <a:r>
              <a:rPr lang="it-IT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nell’atmosfera, nell’ambiente di lavoro e nell’acqua.</a:t>
            </a:r>
          </a:p>
        </p:txBody>
      </p:sp>
    </p:spTree>
    <p:extLst>
      <p:ext uri="{BB962C8B-B14F-4D97-AF65-F5344CB8AC3E}">
        <p14:creationId xmlns:p14="http://schemas.microsoft.com/office/powerpoint/2010/main" xmlns="" val="12902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670638"/>
            <a:ext cx="10515600" cy="1516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Grazie per l’attenzione!</a:t>
            </a:r>
            <a:endParaRPr lang="it-IT" sz="96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Nanoparticelle di TiO</a:t>
            </a:r>
            <a:r>
              <a:rPr lang="it-IT" sz="4000" b="1" baseline="-25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it-IT" sz="4000" b="1" baseline="-25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3775" y="3152851"/>
            <a:ext cx="4237584" cy="2868121"/>
          </a:xfrm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2181359" y="1455263"/>
            <a:ext cx="7829282" cy="1466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Nanoparticella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materiale con tutte e tre le dimensioni tra 1 e 200 nm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biossido di titanio è un materiale semiconduttore ad ampio </a:t>
            </a:r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 gap.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Nella forma cristallina dell’anatasio è attivo come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fotocatalizzatore</a:t>
            </a:r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851172" y="3152851"/>
            <a:ext cx="53185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NanoTiO</a:t>
            </a:r>
            <a:r>
              <a:rPr lang="it-IT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luce: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Fotocatalisi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Superidrofilia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Proprietà delle superfici funzionalizzate: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ntismog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azione deodorante, antimicrobica, antibatterica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anti-nebbia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autopulente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8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nanoparticelle sono tossiche?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34288" y="1369697"/>
            <a:ext cx="6065757" cy="2337833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 recenti si sono focalizzati sulla possibile tossicità e cancerogenicità di tali materiali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Esposizione alle nanoparticelle: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pelle (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dermal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polmoni (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apparato digerente (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8025" y="1369697"/>
            <a:ext cx="4786948" cy="454268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82991" y="5771998"/>
            <a:ext cx="11226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Fonti</a:t>
            </a:r>
          </a:p>
          <a:p>
            <a:pPr algn="just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-NIOSH (National Institute for Occupational Safety and Health)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400" dirty="0" smtClean="0"/>
              <a:t>NIOSH</a:t>
            </a:r>
            <a:r>
              <a:rPr lang="en-GB" sz="1400" dirty="0"/>
              <a:t>, 2011, Current Intelligence Bulletin 63, NIOSH-Issued Publications, </a:t>
            </a:r>
            <a:r>
              <a:rPr lang="en-GB" sz="1400" dirty="0" smtClean="0"/>
              <a:t>2011-160</a:t>
            </a:r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-IARC (International Agency for Research on Cancer)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14410" y="4111664"/>
            <a:ext cx="5961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LCA può aiutare a ridurre l’incertezza!!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9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it-IT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trattare le nanoparticelle?</a:t>
            </a:r>
            <a:r>
              <a:rPr lang="it-IT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470442"/>
            <a:ext cx="6927166" cy="2477160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 (High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fficiency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articulate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it-IT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99,97%</a:t>
            </a:r>
          </a:p>
          <a:p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DPI (mascherina, guanti, tuta)</a:t>
            </a:r>
          </a:p>
          <a:p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Impianti di </a:t>
            </a:r>
            <a:r>
              <a:rPr lang="it-IT" sz="2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produzione isolati</a:t>
            </a:r>
            <a:endParaRPr lang="it-IT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Packaging</a:t>
            </a:r>
          </a:p>
          <a:p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Fine vita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03495" y="1437470"/>
            <a:ext cx="101850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Approccio di </a:t>
            </a:r>
            <a:r>
              <a:rPr lang="it-IT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ECODESIGN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offrire linee guida su come trattare le nanoparticelle durante la produzione, la manipolazione, il trasporto e il fine vita.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5366" y="3016251"/>
            <a:ext cx="3617669" cy="32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64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0140" y="69336"/>
            <a:ext cx="9951720" cy="774358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metodologia LCA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491236" y="752601"/>
            <a:ext cx="9209529" cy="5841383"/>
            <a:chOff x="927280" y="752601"/>
            <a:chExt cx="9209529" cy="5841383"/>
          </a:xfrm>
        </p:grpSpPr>
        <p:sp>
          <p:nvSpPr>
            <p:cNvPr id="39" name="Rettangolo 38"/>
            <p:cNvSpPr/>
            <p:nvPr/>
          </p:nvSpPr>
          <p:spPr>
            <a:xfrm>
              <a:off x="927280" y="5851130"/>
              <a:ext cx="9208952" cy="74285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927281" y="4008490"/>
              <a:ext cx="9209528" cy="1761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927280" y="2180071"/>
              <a:ext cx="9208952" cy="17357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927280" y="752601"/>
              <a:ext cx="9208952" cy="13466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grpSp>
          <p:nvGrpSpPr>
            <p:cNvPr id="124" name="Gruppo 123"/>
            <p:cNvGrpSpPr/>
            <p:nvPr/>
          </p:nvGrpSpPr>
          <p:grpSpPr>
            <a:xfrm>
              <a:off x="2143857" y="843694"/>
              <a:ext cx="7904285" cy="5611141"/>
              <a:chOff x="395288" y="607186"/>
              <a:chExt cx="8305800" cy="6143439"/>
            </a:xfrm>
          </p:grpSpPr>
          <p:sp>
            <p:nvSpPr>
              <p:cNvPr id="125" name="Text Box 2"/>
              <p:cNvSpPr txBox="1">
                <a:spLocks noChangeArrowheads="1"/>
              </p:cNvSpPr>
              <p:nvPr/>
            </p:nvSpPr>
            <p:spPr bwMode="auto">
              <a:xfrm>
                <a:off x="7010400" y="3124200"/>
                <a:ext cx="18415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endParaRPr lang="en-GB" altLang="it-IT" sz="2400"/>
              </a:p>
            </p:txBody>
          </p:sp>
          <p:sp>
            <p:nvSpPr>
              <p:cNvPr id="126" name="Text Box 3"/>
              <p:cNvSpPr txBox="1">
                <a:spLocks noChangeArrowheads="1"/>
              </p:cNvSpPr>
              <p:nvPr/>
            </p:nvSpPr>
            <p:spPr bwMode="auto">
              <a:xfrm>
                <a:off x="1547813" y="5013325"/>
                <a:ext cx="5616575" cy="640249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b="1" dirty="0"/>
                  <a:t>VALUTAZIONE DEL DANNO AMBIENTALE </a:t>
                </a:r>
                <a:r>
                  <a:rPr lang="it-IT" altLang="it-IT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it-IT" altLang="it-IT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</a:t>
                </a:r>
                <a:r>
                  <a:rPr lang="it-IT" altLang="it-IT" sz="1400" b="1" i="1" dirty="0" smtClean="0"/>
                  <a:t>ISO 14042</a:t>
                </a:r>
                <a:r>
                  <a:rPr lang="it-IT" altLang="it-IT" sz="14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          </a:t>
                </a:r>
                <a:r>
                  <a:rPr lang="it-IT" altLang="it-IT" sz="1400" b="1" dirty="0" smtClean="0"/>
                  <a:t>Metodi </a:t>
                </a:r>
                <a:r>
                  <a:rPr lang="it-IT" altLang="it-IT" sz="1400" b="1" dirty="0"/>
                  <a:t>ECO-INDICATOR 99, EPS 2000, EDIP 97 e IMPACT 2002+</a:t>
                </a:r>
              </a:p>
            </p:txBody>
          </p:sp>
          <p:sp>
            <p:nvSpPr>
              <p:cNvPr id="127" name="Text Box 4"/>
              <p:cNvSpPr txBox="1">
                <a:spLocks noChangeArrowheads="1"/>
              </p:cNvSpPr>
              <p:nvPr/>
            </p:nvSpPr>
            <p:spPr bwMode="auto">
              <a:xfrm>
                <a:off x="5003800" y="4437063"/>
                <a:ext cx="1781175" cy="50165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54000" tIns="154800" rIns="18000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 smtClean="0"/>
                  <a:t>  NORMALIZZAZIONE</a:t>
                </a:r>
                <a:endParaRPr lang="it-IT" altLang="it-IT" sz="1300" b="1" dirty="0"/>
              </a:p>
            </p:txBody>
          </p:sp>
          <p:sp>
            <p:nvSpPr>
              <p:cNvPr id="128" name="Text Box 5"/>
              <p:cNvSpPr txBox="1">
                <a:spLocks noChangeArrowheads="1"/>
              </p:cNvSpPr>
              <p:nvPr/>
            </p:nvSpPr>
            <p:spPr bwMode="auto">
              <a:xfrm>
                <a:off x="2555875" y="4437063"/>
                <a:ext cx="1971675" cy="50165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8000" tIns="154800" rIns="18000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/>
                  <a:t>CARATTERIZZAZIONE</a:t>
                </a:r>
              </a:p>
            </p:txBody>
          </p:sp>
          <p:sp>
            <p:nvSpPr>
              <p:cNvPr id="129" name="AutoShape 6"/>
              <p:cNvSpPr>
                <a:spLocks noChangeArrowheads="1"/>
              </p:cNvSpPr>
              <p:nvPr/>
            </p:nvSpPr>
            <p:spPr bwMode="auto">
              <a:xfrm>
                <a:off x="2124075" y="4508500"/>
                <a:ext cx="433388" cy="304800"/>
              </a:xfrm>
              <a:prstGeom prst="rightArrow">
                <a:avLst>
                  <a:gd name="adj1" fmla="val 50000"/>
                  <a:gd name="adj2" fmla="val 35547"/>
                </a:avLst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Text Box 7"/>
              <p:cNvSpPr txBox="1">
                <a:spLocks noChangeArrowheads="1"/>
              </p:cNvSpPr>
              <p:nvPr/>
            </p:nvSpPr>
            <p:spPr bwMode="auto">
              <a:xfrm>
                <a:off x="7310437" y="4431999"/>
                <a:ext cx="1316038" cy="71651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8000" tIns="154800" rIns="18000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 smtClean="0"/>
                  <a:t>  VALUTAZIONE</a:t>
                </a:r>
                <a:endParaRPr lang="it-IT" altLang="it-IT" sz="1300" b="1" dirty="0"/>
              </a:p>
              <a:p>
                <a:pPr algn="ctr"/>
                <a:r>
                  <a:rPr lang="it-IT" altLang="it-IT" sz="1300" b="1" dirty="0" smtClean="0"/>
                  <a:t>  DEL </a:t>
                </a:r>
                <a:r>
                  <a:rPr lang="it-IT" altLang="it-IT" sz="1300" b="1" dirty="0"/>
                  <a:t>DANNO</a:t>
                </a:r>
              </a:p>
            </p:txBody>
          </p:sp>
          <p:sp>
            <p:nvSpPr>
              <p:cNvPr id="131" name="Text Box 8"/>
              <p:cNvSpPr txBox="1">
                <a:spLocks noChangeArrowheads="1"/>
              </p:cNvSpPr>
              <p:nvPr/>
            </p:nvSpPr>
            <p:spPr bwMode="auto">
              <a:xfrm>
                <a:off x="468313" y="4437063"/>
                <a:ext cx="1573212" cy="495300"/>
              </a:xfrm>
              <a:prstGeom prst="rect">
                <a:avLst/>
              </a:prstGeom>
              <a:solidFill>
                <a:srgbClr val="FF66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8000" tIns="154800" rIns="18000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/>
                  <a:t>CLASSIFICAZIONE</a:t>
                </a:r>
              </a:p>
            </p:txBody>
          </p:sp>
          <p:sp>
            <p:nvSpPr>
              <p:cNvPr id="132" name="AutoShape 9"/>
              <p:cNvSpPr>
                <a:spLocks noChangeArrowheads="1"/>
              </p:cNvSpPr>
              <p:nvPr/>
            </p:nvSpPr>
            <p:spPr bwMode="auto">
              <a:xfrm>
                <a:off x="4140200" y="3644900"/>
                <a:ext cx="331788" cy="700088"/>
              </a:xfrm>
              <a:prstGeom prst="downArrow">
                <a:avLst>
                  <a:gd name="adj1" fmla="val 57500"/>
                  <a:gd name="adj2" fmla="val 41205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" name="Text Box 10"/>
              <p:cNvSpPr txBox="1">
                <a:spLocks noChangeArrowheads="1"/>
              </p:cNvSpPr>
              <p:nvPr/>
            </p:nvSpPr>
            <p:spPr bwMode="auto">
              <a:xfrm>
                <a:off x="2370263" y="607186"/>
                <a:ext cx="4006001" cy="1161843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 lIns="36000" tIns="154800" rIns="14400">
                <a:spAutoFit/>
              </a:bodyPr>
              <a:lstStyle/>
              <a:p>
                <a:pPr lvl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it-IT" altLang="it-IT" b="1" dirty="0"/>
                  <a:t>OBIETTIVO</a:t>
                </a:r>
              </a:p>
              <a:p>
                <a:pPr lvl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it-IT" altLang="it-IT" b="1" dirty="0"/>
                  <a:t>UNITA’ FUNZIONALE</a:t>
                </a:r>
              </a:p>
              <a:p>
                <a:pPr lvl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it-IT" altLang="it-IT" b="1" dirty="0"/>
                  <a:t>FUNZIONE DEL SISTEMA</a:t>
                </a:r>
              </a:p>
              <a:p>
                <a:pPr lvl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it-IT" altLang="it-IT" b="1" dirty="0"/>
                  <a:t>CONFINI DEL </a:t>
                </a:r>
                <a:r>
                  <a:rPr lang="it-IT" altLang="it-IT" b="1" dirty="0" smtClean="0"/>
                  <a:t>SISTEMA </a:t>
                </a:r>
                <a:r>
                  <a:rPr lang="en-US" altLang="it-IT" b="1" i="1" dirty="0" smtClean="0"/>
                  <a:t>      </a:t>
                </a:r>
                <a:r>
                  <a:rPr lang="en-US" altLang="it-IT" sz="1400" b="1" i="1" dirty="0" smtClean="0"/>
                  <a:t>ISO </a:t>
                </a:r>
                <a:r>
                  <a:rPr lang="en-US" altLang="it-IT" sz="1400" b="1" i="1" dirty="0"/>
                  <a:t>14041</a:t>
                </a:r>
                <a:endParaRPr lang="it-IT" altLang="it-IT" sz="1400" b="1" dirty="0" smtClean="0"/>
              </a:p>
            </p:txBody>
          </p:sp>
          <p:sp>
            <p:nvSpPr>
              <p:cNvPr id="134" name="Text Box 11"/>
              <p:cNvSpPr txBox="1">
                <a:spLocks noChangeArrowheads="1"/>
              </p:cNvSpPr>
              <p:nvPr/>
            </p:nvSpPr>
            <p:spPr bwMode="auto">
              <a:xfrm>
                <a:off x="3059113" y="2133600"/>
                <a:ext cx="2438400" cy="847725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tIns="4680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800" b="1" dirty="0" smtClean="0"/>
                  <a:t>INVENTARIO</a:t>
                </a:r>
                <a:endParaRPr lang="it-IT" altLang="it-IT" sz="1800" b="1" dirty="0"/>
              </a:p>
              <a:p>
                <a:pPr algn="r">
                  <a:spcBef>
                    <a:spcPct val="50000"/>
                  </a:spcBef>
                </a:pPr>
                <a:r>
                  <a:rPr lang="it-IT" altLang="it-IT" sz="1400" b="1" i="1" dirty="0"/>
                  <a:t>ISO 14041</a:t>
                </a:r>
              </a:p>
            </p:txBody>
          </p:sp>
          <p:sp>
            <p:nvSpPr>
              <p:cNvPr id="135" name="AutoShape 12"/>
              <p:cNvSpPr>
                <a:spLocks noChangeArrowheads="1"/>
              </p:cNvSpPr>
              <p:nvPr/>
            </p:nvSpPr>
            <p:spPr bwMode="auto">
              <a:xfrm>
                <a:off x="4125913" y="1749333"/>
                <a:ext cx="304801" cy="381000"/>
              </a:xfrm>
              <a:prstGeom prst="downArrow">
                <a:avLst>
                  <a:gd name="adj1" fmla="val 57500"/>
                  <a:gd name="adj2" fmla="val 2441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6" name="Text Box 13"/>
              <p:cNvSpPr txBox="1">
                <a:spLocks noChangeArrowheads="1"/>
              </p:cNvSpPr>
              <p:nvPr/>
            </p:nvSpPr>
            <p:spPr bwMode="auto">
              <a:xfrm>
                <a:off x="3059113" y="3257550"/>
                <a:ext cx="2438400" cy="346075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tIns="82800"/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400" b="1" dirty="0"/>
                  <a:t>EMISSIONI E RISORSE</a:t>
                </a:r>
              </a:p>
            </p:txBody>
          </p:sp>
          <p:sp>
            <p:nvSpPr>
              <p:cNvPr id="137" name="AutoShape 14"/>
              <p:cNvSpPr>
                <a:spLocks noChangeArrowheads="1"/>
              </p:cNvSpPr>
              <p:nvPr/>
            </p:nvSpPr>
            <p:spPr bwMode="auto">
              <a:xfrm>
                <a:off x="4140200" y="2997200"/>
                <a:ext cx="304800" cy="228600"/>
              </a:xfrm>
              <a:prstGeom prst="downArrow">
                <a:avLst>
                  <a:gd name="adj1" fmla="val 57500"/>
                  <a:gd name="adj2" fmla="val 19528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8" name="Text Box 15"/>
              <p:cNvSpPr txBox="1">
                <a:spLocks noChangeArrowheads="1"/>
              </p:cNvSpPr>
              <p:nvPr/>
            </p:nvSpPr>
            <p:spPr bwMode="auto">
              <a:xfrm>
                <a:off x="5886876" y="2855914"/>
                <a:ext cx="2600325" cy="941805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rIns="18000" bIns="10800">
                <a:normAutofit fontScale="92500"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altLang="it-IT" sz="1300" b="1" dirty="0"/>
                  <a:t>Competenze: INGEGNERIA, FISICA, SC. AMBIENTALI, SC. NATURALI, BIOLOGIA, ARCHITETTURA, CHIMICA, MEDICINA, STORIA, ECONOMIA</a:t>
                </a:r>
              </a:p>
            </p:txBody>
          </p:sp>
          <p:sp>
            <p:nvSpPr>
              <p:cNvPr id="139" name="AutoShape 16"/>
              <p:cNvSpPr>
                <a:spLocks noChangeArrowheads="1"/>
              </p:cNvSpPr>
              <p:nvPr/>
            </p:nvSpPr>
            <p:spPr bwMode="auto">
              <a:xfrm rot="5400000">
                <a:off x="5468144" y="3325019"/>
                <a:ext cx="388937" cy="30797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0" name="AutoShape 17"/>
              <p:cNvSpPr>
                <a:spLocks noChangeArrowheads="1"/>
              </p:cNvSpPr>
              <p:nvPr/>
            </p:nvSpPr>
            <p:spPr bwMode="auto">
              <a:xfrm>
                <a:off x="7391400" y="3886200"/>
                <a:ext cx="381000" cy="457200"/>
              </a:xfrm>
              <a:prstGeom prst="downArrow">
                <a:avLst>
                  <a:gd name="adj1" fmla="val 57500"/>
                  <a:gd name="adj2" fmla="val 23433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1" name="Text Box 18"/>
              <p:cNvSpPr txBox="1">
                <a:spLocks noChangeArrowheads="1"/>
              </p:cNvSpPr>
              <p:nvPr/>
            </p:nvSpPr>
            <p:spPr bwMode="auto">
              <a:xfrm>
                <a:off x="971550" y="2205038"/>
                <a:ext cx="1524001" cy="320125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/>
                  <a:t>MATERIALI</a:t>
                </a:r>
              </a:p>
            </p:txBody>
          </p:sp>
          <p:sp>
            <p:nvSpPr>
              <p:cNvPr id="142" name="Text Box 19"/>
              <p:cNvSpPr txBox="1">
                <a:spLocks noChangeArrowheads="1"/>
              </p:cNvSpPr>
              <p:nvPr/>
            </p:nvSpPr>
            <p:spPr bwMode="auto">
              <a:xfrm>
                <a:off x="971550" y="2636838"/>
                <a:ext cx="1524001" cy="320125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 dirty="0"/>
                  <a:t>PROCESSI</a:t>
                </a:r>
              </a:p>
            </p:txBody>
          </p:sp>
          <p:sp>
            <p:nvSpPr>
              <p:cNvPr id="143" name="AutoShape 20"/>
              <p:cNvSpPr>
                <a:spLocks noChangeArrowheads="1"/>
              </p:cNvSpPr>
              <p:nvPr/>
            </p:nvSpPr>
            <p:spPr bwMode="auto">
              <a:xfrm rot="16200000">
                <a:off x="2528888" y="2232025"/>
                <a:ext cx="425450" cy="22860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4" name="AutoShape 21"/>
              <p:cNvSpPr>
                <a:spLocks noChangeArrowheads="1"/>
              </p:cNvSpPr>
              <p:nvPr/>
            </p:nvSpPr>
            <p:spPr bwMode="auto">
              <a:xfrm rot="16200000">
                <a:off x="2529681" y="2663032"/>
                <a:ext cx="423863" cy="22860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5" name="Text Box 22"/>
              <p:cNvSpPr txBox="1">
                <a:spLocks noChangeArrowheads="1"/>
              </p:cNvSpPr>
              <p:nvPr/>
            </p:nvSpPr>
            <p:spPr bwMode="auto">
              <a:xfrm>
                <a:off x="5867400" y="2276476"/>
                <a:ext cx="1371600" cy="32012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altLang="it-IT" sz="1300" b="1"/>
                  <a:t>ENERGIE</a:t>
                </a:r>
              </a:p>
            </p:txBody>
          </p:sp>
          <p:sp>
            <p:nvSpPr>
              <p:cNvPr id="146" name="AutoShape 23"/>
              <p:cNvSpPr>
                <a:spLocks noChangeArrowheads="1"/>
              </p:cNvSpPr>
              <p:nvPr/>
            </p:nvSpPr>
            <p:spPr bwMode="auto">
              <a:xfrm rot="5400000">
                <a:off x="5449888" y="2263775"/>
                <a:ext cx="388937" cy="27146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7" name="AutoShape 24"/>
              <p:cNvSpPr>
                <a:spLocks noChangeArrowheads="1"/>
              </p:cNvSpPr>
              <p:nvPr/>
            </p:nvSpPr>
            <p:spPr bwMode="auto">
              <a:xfrm>
                <a:off x="6877050" y="4508500"/>
                <a:ext cx="358775" cy="304800"/>
              </a:xfrm>
              <a:prstGeom prst="rightArrow">
                <a:avLst>
                  <a:gd name="adj1" fmla="val 50000"/>
                  <a:gd name="adj2" fmla="val 29427"/>
                </a:avLst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8" name="AutoShape 25"/>
              <p:cNvSpPr>
                <a:spLocks noChangeArrowheads="1"/>
              </p:cNvSpPr>
              <p:nvPr/>
            </p:nvSpPr>
            <p:spPr bwMode="auto">
              <a:xfrm>
                <a:off x="4572000" y="4508500"/>
                <a:ext cx="381000" cy="304800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9" name="Text Box 26"/>
              <p:cNvSpPr txBox="1">
                <a:spLocks noChangeArrowheads="1"/>
              </p:cNvSpPr>
              <p:nvPr/>
            </p:nvSpPr>
            <p:spPr bwMode="auto">
              <a:xfrm>
                <a:off x="395288" y="6165850"/>
                <a:ext cx="8305800" cy="584775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it-IT" altLang="it-IT" b="1" dirty="0">
                    <a:cs typeface="Times New Roman" pitchFamily="18" charset="0"/>
                  </a:rPr>
                  <a:t>ANALISI DI SENSIBILITA’ E  VALUTAZIONE DEI MIGLIORAMENTI </a:t>
                </a:r>
                <a:endParaRPr kumimoji="1" lang="it-IT" altLang="it-IT" b="1" dirty="0" smtClean="0">
                  <a:cs typeface="Times New Roman" pitchFamily="18" charset="0"/>
                </a:endParaRPr>
              </a:p>
              <a:p>
                <a:pPr algn="ctr"/>
                <a:r>
                  <a:rPr lang="it-IT" altLang="it-IT" sz="1400" b="1" i="1" dirty="0" smtClean="0"/>
                  <a:t>ISO </a:t>
                </a:r>
                <a:r>
                  <a:rPr lang="it-IT" altLang="it-IT" sz="1400" b="1" i="1" dirty="0"/>
                  <a:t>14043</a:t>
                </a:r>
              </a:p>
            </p:txBody>
          </p:sp>
          <p:sp>
            <p:nvSpPr>
              <p:cNvPr id="150" name="Rectangle 28"/>
              <p:cNvSpPr>
                <a:spLocks noChangeArrowheads="1"/>
              </p:cNvSpPr>
              <p:nvPr/>
            </p:nvSpPr>
            <p:spPr bwMode="auto">
              <a:xfrm>
                <a:off x="395288" y="4365625"/>
                <a:ext cx="8305800" cy="1524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1" name="AutoShape 29"/>
              <p:cNvSpPr>
                <a:spLocks noChangeArrowheads="1"/>
              </p:cNvSpPr>
              <p:nvPr/>
            </p:nvSpPr>
            <p:spPr bwMode="auto">
              <a:xfrm>
                <a:off x="4211637" y="5797564"/>
                <a:ext cx="288925" cy="358775"/>
              </a:xfrm>
              <a:prstGeom prst="downArrow">
                <a:avLst>
                  <a:gd name="adj1" fmla="val 57500"/>
                  <a:gd name="adj2" fmla="val 24249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" name="CasellaDiTesto 5"/>
            <p:cNvSpPr txBox="1"/>
            <p:nvPr/>
          </p:nvSpPr>
          <p:spPr>
            <a:xfrm>
              <a:off x="1125849" y="1126849"/>
              <a:ext cx="1018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u="sng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Fase 1</a:t>
              </a:r>
              <a:endParaRPr lang="it-IT" sz="20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150849" y="2730911"/>
              <a:ext cx="1018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u="sng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Fase 2</a:t>
              </a:r>
              <a:endParaRPr lang="it-IT" sz="20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1120140" y="5987726"/>
              <a:ext cx="1018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u="sng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Fase 4</a:t>
              </a:r>
              <a:endParaRPr lang="it-IT" sz="20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1120140" y="4691755"/>
              <a:ext cx="1018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u="sng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Fase 3</a:t>
              </a:r>
              <a:endParaRPr lang="it-IT" sz="20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651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64235"/>
            <a:ext cx="10515600" cy="66118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Obiettivo dello studio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>
          <a:xfrm>
            <a:off x="838200" y="1554790"/>
            <a:ext cx="10515601" cy="79767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Obiettivo dello studio è la valutazione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impatto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ambientale dell’applicazione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smalto funzionalizzato con nanoparticelle di TiO</a:t>
            </a:r>
            <a:r>
              <a:rPr lang="it-IT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un grès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porcellanato.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9408" y="2930301"/>
            <a:ext cx="3512420" cy="26272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3157" y="2936383"/>
            <a:ext cx="4095638" cy="26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61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Campo di applicazione</a:t>
            </a:r>
            <a:endParaRPr lang="it-IT" sz="40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77107"/>
            <a:ext cx="10515600" cy="49623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STUDIATO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rivestimento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esterno di superfici verticali di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edifici</a:t>
            </a:r>
          </a:p>
          <a:p>
            <a:pPr algn="just">
              <a:lnSpc>
                <a:spcPct val="150000"/>
              </a:lnSpc>
            </a:pPr>
            <a:r>
              <a:rPr lang="it-IT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FUNZIONE DEL SISTEMA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‘autopulenti’,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riduzione delle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molecole degli ossidi di azoto (antismog) e </a:t>
            </a:r>
            <a:r>
              <a:rPr lang="it-IT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antibattericità</a:t>
            </a:r>
            <a:endParaRPr lang="it-IT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 FUNZIONALE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</a:t>
            </a:r>
            <a:r>
              <a:rPr lang="it-IT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grès porcellanato rivestito con smalto funzionalizzato con nano-TiO</a:t>
            </a:r>
            <a:r>
              <a:rPr lang="it-IT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una durata di vita di 10 anni</a:t>
            </a:r>
          </a:p>
          <a:p>
            <a:pPr algn="just">
              <a:lnSpc>
                <a:spcPct val="150000"/>
              </a:lnSpc>
            </a:pPr>
            <a:r>
              <a:rPr lang="it-IT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CONFINI DEL SISTEMA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confini del sistema vanno dalla culla alla tomba, ossia dall’estrazione delle materie prime adoperate all’interno dei diversi processi, sino al fine vita delle stesse piastrelle dopo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 di </a:t>
            </a:r>
            <a:r>
              <a:rPr lang="it-I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utilizzo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838200" y="-17940"/>
            <a:ext cx="10515600" cy="652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chart del processo </a:t>
            </a:r>
            <a:r>
              <a:rPr lang="it-IT" sz="36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Grès funzionalizzato</a:t>
            </a:r>
            <a:endParaRPr lang="it-IT" sz="3600" b="1" u="sng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46103" y="5347372"/>
            <a:ext cx="3030583" cy="11103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 di calcolo: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2002+ modificato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EPS 2000 modificato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9549341" y="5685837"/>
            <a:ext cx="2142309" cy="7619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di calcolo:</a:t>
            </a:r>
          </a:p>
          <a:p>
            <a:pPr algn="ctr"/>
            <a:r>
              <a:rPr lang="it-IT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SimaPro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7.3.3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3986140" y="760709"/>
            <a:ext cx="4219721" cy="5890524"/>
            <a:chOff x="3986141" y="823592"/>
            <a:chExt cx="4219721" cy="5890524"/>
          </a:xfrm>
        </p:grpSpPr>
        <p:grpSp>
          <p:nvGrpSpPr>
            <p:cNvPr id="6" name="Gruppo 5"/>
            <p:cNvGrpSpPr/>
            <p:nvPr/>
          </p:nvGrpSpPr>
          <p:grpSpPr>
            <a:xfrm>
              <a:off x="3986141" y="823592"/>
              <a:ext cx="4219721" cy="5890524"/>
              <a:chOff x="4042408" y="710416"/>
              <a:chExt cx="4219721" cy="5890524"/>
            </a:xfrm>
          </p:grpSpPr>
          <p:sp>
            <p:nvSpPr>
              <p:cNvPr id="19" name="Rettangolo 18"/>
              <p:cNvSpPr/>
              <p:nvPr/>
            </p:nvSpPr>
            <p:spPr>
              <a:xfrm>
                <a:off x="4562619" y="710416"/>
                <a:ext cx="3179298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MACINAZIONE MATERIE PRIME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5339273" y="1248136"/>
                <a:ext cx="1625990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ATOMIZZAZIONE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5017769" y="1765663"/>
                <a:ext cx="2268998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MACINAZIONE SMALTI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4042408" y="2289777"/>
                <a:ext cx="4219721" cy="7190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CICLO PARZIALE (pressatura, essiccazione, smaltatura, cottura, applicazione nanotitania, seconda cottura, linea di scelta, stoccaggio intermedio)</a:t>
                </a:r>
              </a:p>
            </p:txBody>
          </p:sp>
          <p:sp>
            <p:nvSpPr>
              <p:cNvPr id="23" name="Rettangolo 22"/>
              <p:cNvSpPr/>
              <p:nvPr/>
            </p:nvSpPr>
            <p:spPr>
              <a:xfrm>
                <a:off x="5610661" y="3232712"/>
                <a:ext cx="1083212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TAGLIO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ttangolo 23"/>
              <p:cNvSpPr/>
              <p:nvPr/>
            </p:nvSpPr>
            <p:spPr>
              <a:xfrm>
                <a:off x="5400817" y="3737962"/>
                <a:ext cx="1502899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RETTIFICA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Rettangolo 24"/>
              <p:cNvSpPr/>
              <p:nvPr/>
            </p:nvSpPr>
            <p:spPr>
              <a:xfrm>
                <a:off x="4979959" y="4253566"/>
                <a:ext cx="2344614" cy="28814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STOCCAGGIO FINALE</a:t>
                </a:r>
                <a:endPara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ttangolo 25"/>
              <p:cNvSpPr/>
              <p:nvPr/>
            </p:nvSpPr>
            <p:spPr>
              <a:xfrm>
                <a:off x="5142031" y="4774556"/>
                <a:ext cx="2020473" cy="2881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DISTRIBUZIONE</a:t>
                </a:r>
                <a:endParaRPr lang="it-IT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5146430" y="5294923"/>
                <a:ext cx="2011677" cy="2881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 IN OPERA</a:t>
                </a:r>
                <a:endParaRPr lang="it-IT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Rettangolo 27"/>
              <p:cNvSpPr/>
              <p:nvPr/>
            </p:nvSpPr>
            <p:spPr>
              <a:xfrm>
                <a:off x="5486398" y="5800145"/>
                <a:ext cx="1331741" cy="2881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FASE D’USO</a:t>
                </a:r>
                <a:endParaRPr lang="it-IT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5371511" y="6312793"/>
                <a:ext cx="1561514" cy="2881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36000" bIns="36000" rtlCol="0" anchor="ctr">
                <a:spAutoFit/>
              </a:bodyPr>
              <a:lstStyle/>
              <a:p>
                <a:pPr algn="ctr"/>
                <a:r>
                  <a:rPr lang="it-IT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FINE VITA</a:t>
                </a:r>
                <a:endParaRPr lang="it-IT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" name="Connettore 2 8"/>
            <p:cNvCxnSpPr/>
            <p:nvPr/>
          </p:nvCxnSpPr>
          <p:spPr>
            <a:xfrm flipH="1">
              <a:off x="6096001" y="1130844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 flipH="1">
              <a:off x="6095998" y="1658449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 flipH="1">
              <a:off x="6096001" y="2166986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flipH="1">
              <a:off x="6096000" y="3116316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/>
            <p:nvPr/>
          </p:nvCxnSpPr>
          <p:spPr>
            <a:xfrm flipH="1">
              <a:off x="6096000" y="3631875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flipH="1">
              <a:off x="6096000" y="4137125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 flipH="1">
              <a:off x="6095998" y="4657460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 flipH="1">
              <a:off x="6095998" y="5182661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 flipH="1">
              <a:off x="6096001" y="5689626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H="1">
              <a:off x="6096001" y="6199908"/>
              <a:ext cx="1" cy="2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sellaDiTesto 3"/>
          <p:cNvSpPr txBox="1"/>
          <p:nvPr/>
        </p:nvSpPr>
        <p:spPr>
          <a:xfrm>
            <a:off x="1624961" y="569378"/>
            <a:ext cx="995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endParaRPr lang="it-I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9559194" y="605166"/>
            <a:ext cx="128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endParaRPr lang="it-I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" name="Gruppo 204"/>
          <p:cNvGrpSpPr/>
          <p:nvPr/>
        </p:nvGrpSpPr>
        <p:grpSpPr>
          <a:xfrm>
            <a:off x="1235759" y="904782"/>
            <a:ext cx="4318634" cy="5602378"/>
            <a:chOff x="1235759" y="904782"/>
            <a:chExt cx="4318634" cy="5602378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1235759" y="2910162"/>
              <a:ext cx="1774042" cy="36933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Energia elettrica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1" name="Gruppo 90"/>
            <p:cNvGrpSpPr/>
            <p:nvPr/>
          </p:nvGrpSpPr>
          <p:grpSpPr>
            <a:xfrm>
              <a:off x="3609621" y="904782"/>
              <a:ext cx="1944772" cy="5602378"/>
              <a:chOff x="3609621" y="904782"/>
              <a:chExt cx="1944772" cy="5602378"/>
            </a:xfrm>
          </p:grpSpPr>
          <p:cxnSp>
            <p:nvCxnSpPr>
              <p:cNvPr id="43" name="Connettore 1 42"/>
              <p:cNvCxnSpPr/>
              <p:nvPr/>
            </p:nvCxnSpPr>
            <p:spPr>
              <a:xfrm flipH="1">
                <a:off x="3609621" y="904782"/>
                <a:ext cx="1589" cy="56023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1 51"/>
              <p:cNvCxnSpPr>
                <a:endCxn id="19" idx="1"/>
              </p:cNvCxnSpPr>
              <p:nvPr/>
            </p:nvCxnSpPr>
            <p:spPr>
              <a:xfrm>
                <a:off x="3609621" y="904782"/>
                <a:ext cx="89673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ttore 1 55"/>
              <p:cNvCxnSpPr>
                <a:stCxn id="20" idx="1"/>
              </p:cNvCxnSpPr>
              <p:nvPr/>
            </p:nvCxnSpPr>
            <p:spPr>
              <a:xfrm flipH="1" flipV="1">
                <a:off x="3609621" y="1442502"/>
                <a:ext cx="1673384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>
                <a:stCxn id="22" idx="1"/>
              </p:cNvCxnSpPr>
              <p:nvPr/>
            </p:nvCxnSpPr>
            <p:spPr>
              <a:xfrm flipH="1">
                <a:off x="3609621" y="2699587"/>
                <a:ext cx="37651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ttore 1 61"/>
              <p:cNvCxnSpPr>
                <a:stCxn id="21" idx="1"/>
              </p:cNvCxnSpPr>
              <p:nvPr/>
            </p:nvCxnSpPr>
            <p:spPr>
              <a:xfrm flipH="1" flipV="1">
                <a:off x="3609621" y="1960029"/>
                <a:ext cx="135188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1 63"/>
              <p:cNvCxnSpPr>
                <a:stCxn id="23" idx="1"/>
              </p:cNvCxnSpPr>
              <p:nvPr/>
            </p:nvCxnSpPr>
            <p:spPr>
              <a:xfrm flipH="1" flipV="1">
                <a:off x="3609621" y="3427078"/>
                <a:ext cx="1944772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1 65"/>
              <p:cNvCxnSpPr>
                <a:stCxn id="24" idx="1"/>
              </p:cNvCxnSpPr>
              <p:nvPr/>
            </p:nvCxnSpPr>
            <p:spPr>
              <a:xfrm flipH="1" flipV="1">
                <a:off x="3609621" y="3932328"/>
                <a:ext cx="1734928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>
                <a:stCxn id="25" idx="1"/>
              </p:cNvCxnSpPr>
              <p:nvPr/>
            </p:nvCxnSpPr>
            <p:spPr>
              <a:xfrm flipH="1" flipV="1">
                <a:off x="3609621" y="4444301"/>
                <a:ext cx="1314070" cy="363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ttore 1 71"/>
              <p:cNvCxnSpPr>
                <a:endCxn id="29" idx="1"/>
              </p:cNvCxnSpPr>
              <p:nvPr/>
            </p:nvCxnSpPr>
            <p:spPr>
              <a:xfrm>
                <a:off x="3609621" y="6507159"/>
                <a:ext cx="1705622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ttore 1 73"/>
              <p:cNvCxnSpPr>
                <a:stCxn id="27" idx="1"/>
              </p:cNvCxnSpPr>
              <p:nvPr/>
            </p:nvCxnSpPr>
            <p:spPr>
              <a:xfrm flipH="1" flipV="1">
                <a:off x="3609621" y="5489289"/>
                <a:ext cx="1480541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ttore 1 75"/>
              <p:cNvCxnSpPr>
                <a:stCxn id="28" idx="1"/>
              </p:cNvCxnSpPr>
              <p:nvPr/>
            </p:nvCxnSpPr>
            <p:spPr>
              <a:xfrm flipH="1" flipV="1">
                <a:off x="3609621" y="5994511"/>
                <a:ext cx="182050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2 79"/>
            <p:cNvCxnSpPr>
              <a:stCxn id="31" idx="3"/>
            </p:cNvCxnSpPr>
            <p:nvPr/>
          </p:nvCxnSpPr>
          <p:spPr>
            <a:xfrm>
              <a:off x="3009801" y="3094828"/>
              <a:ext cx="571225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uppo 207"/>
          <p:cNvGrpSpPr/>
          <p:nvPr/>
        </p:nvGrpSpPr>
        <p:grpSpPr>
          <a:xfrm>
            <a:off x="6761871" y="2699587"/>
            <a:ext cx="4531591" cy="3819581"/>
            <a:chOff x="6761871" y="2699587"/>
            <a:chExt cx="4531591" cy="3819581"/>
          </a:xfrm>
        </p:grpSpPr>
        <p:cxnSp>
          <p:nvCxnSpPr>
            <p:cNvPr id="135" name="Connettore 1 134"/>
            <p:cNvCxnSpPr>
              <a:stCxn id="22" idx="3"/>
            </p:cNvCxnSpPr>
            <p:nvPr/>
          </p:nvCxnSpPr>
          <p:spPr>
            <a:xfrm>
              <a:off x="8205861" y="2699587"/>
              <a:ext cx="335128" cy="0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uppo 145"/>
            <p:cNvGrpSpPr/>
            <p:nvPr/>
          </p:nvGrpSpPr>
          <p:grpSpPr>
            <a:xfrm>
              <a:off x="6761871" y="2699587"/>
              <a:ext cx="4531591" cy="3819581"/>
              <a:chOff x="6761871" y="2699587"/>
              <a:chExt cx="4531591" cy="3819581"/>
            </a:xfrm>
          </p:grpSpPr>
          <p:sp>
            <p:nvSpPr>
              <p:cNvPr id="34" name="CasellaDiTesto 33"/>
              <p:cNvSpPr txBox="1"/>
              <p:nvPr/>
            </p:nvSpPr>
            <p:spPr>
              <a:xfrm>
                <a:off x="9112214" y="4497472"/>
                <a:ext cx="2181248" cy="646331"/>
              </a:xfrm>
              <a:prstGeom prst="rect">
                <a:avLst/>
              </a:prstGeom>
              <a:noFill/>
              <a:ln w="19050">
                <a:solidFill>
                  <a:srgbClr val="FF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Potenziale emissione di nanoparticelle</a:t>
                </a:r>
                <a:endParaRPr lang="it-I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1" name="Connettore 2 130"/>
              <p:cNvCxnSpPr/>
              <p:nvPr/>
            </p:nvCxnSpPr>
            <p:spPr>
              <a:xfrm>
                <a:off x="8540989" y="4820637"/>
                <a:ext cx="571225" cy="0"/>
              </a:xfrm>
              <a:prstGeom prst="straightConnector1">
                <a:avLst/>
              </a:prstGeom>
              <a:ln w="19050">
                <a:solidFill>
                  <a:srgbClr val="FF00FF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1 132"/>
              <p:cNvCxnSpPr/>
              <p:nvPr/>
            </p:nvCxnSpPr>
            <p:spPr>
              <a:xfrm>
                <a:off x="8540989" y="2699587"/>
                <a:ext cx="0" cy="3807572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1 136"/>
              <p:cNvCxnSpPr>
                <a:stCxn id="24" idx="3"/>
              </p:cNvCxnSpPr>
              <p:nvPr/>
            </p:nvCxnSpPr>
            <p:spPr>
              <a:xfrm flipV="1">
                <a:off x="6847448" y="3932328"/>
                <a:ext cx="1693541" cy="1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1 138"/>
              <p:cNvCxnSpPr>
                <a:stCxn id="25" idx="3"/>
              </p:cNvCxnSpPr>
              <p:nvPr/>
            </p:nvCxnSpPr>
            <p:spPr>
              <a:xfrm flipV="1">
                <a:off x="7268305" y="4447932"/>
                <a:ext cx="1272684" cy="1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1 140"/>
              <p:cNvCxnSpPr>
                <a:stCxn id="27" idx="3"/>
              </p:cNvCxnSpPr>
              <p:nvPr/>
            </p:nvCxnSpPr>
            <p:spPr>
              <a:xfrm flipV="1">
                <a:off x="7101839" y="5489289"/>
                <a:ext cx="1439150" cy="1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1 142"/>
              <p:cNvCxnSpPr>
                <a:stCxn id="28" idx="3"/>
              </p:cNvCxnSpPr>
              <p:nvPr/>
            </p:nvCxnSpPr>
            <p:spPr>
              <a:xfrm flipV="1">
                <a:off x="6761871" y="5994511"/>
                <a:ext cx="1779118" cy="1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>
                <a:stCxn id="29" idx="3"/>
              </p:cNvCxnSpPr>
              <p:nvPr/>
            </p:nvCxnSpPr>
            <p:spPr>
              <a:xfrm>
                <a:off x="6876757" y="6507160"/>
                <a:ext cx="1664232" cy="12008"/>
              </a:xfrm>
              <a:prstGeom prst="line">
                <a:avLst/>
              </a:prstGeom>
              <a:ln w="190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uppo 161"/>
          <p:cNvGrpSpPr/>
          <p:nvPr/>
        </p:nvGrpSpPr>
        <p:grpSpPr>
          <a:xfrm>
            <a:off x="6637605" y="3401683"/>
            <a:ext cx="5447952" cy="830997"/>
            <a:chOff x="6637605" y="3401683"/>
            <a:chExt cx="5447952" cy="830997"/>
          </a:xfrm>
        </p:grpSpPr>
        <p:sp>
          <p:nvSpPr>
            <p:cNvPr id="35" name="CasellaDiTesto 34"/>
            <p:cNvSpPr txBox="1"/>
            <p:nvPr/>
          </p:nvSpPr>
          <p:spPr>
            <a:xfrm>
              <a:off x="8790631" y="3494017"/>
              <a:ext cx="1023043" cy="646331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Scarti in acqua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CasellaDiTesto 146"/>
            <p:cNvSpPr txBox="1"/>
            <p:nvPr/>
          </p:nvSpPr>
          <p:spPr>
            <a:xfrm>
              <a:off x="10158894" y="3401683"/>
              <a:ext cx="1926663" cy="83099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it-IT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Filtrazione acqua</a:t>
              </a:r>
            </a:p>
            <a:p>
              <a:pPr algn="ctr"/>
              <a:r>
                <a:rPr lang="it-IT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  <a:p>
              <a:pPr algn="ctr"/>
              <a:r>
                <a:rPr lang="it-IT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Filtro a osmosi inversa</a:t>
              </a:r>
              <a:endParaRPr lang="it-IT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9" name="Connettore 2 148"/>
            <p:cNvCxnSpPr>
              <a:stCxn id="35" idx="3"/>
              <a:endCxn id="147" idx="1"/>
            </p:cNvCxnSpPr>
            <p:nvPr/>
          </p:nvCxnSpPr>
          <p:spPr>
            <a:xfrm flipV="1">
              <a:off x="9813674" y="3817182"/>
              <a:ext cx="345220" cy="1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/>
            <p:nvPr/>
          </p:nvCxnSpPr>
          <p:spPr>
            <a:xfrm>
              <a:off x="8205861" y="3427078"/>
              <a:ext cx="0" cy="62277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1 152"/>
            <p:cNvCxnSpPr>
              <a:stCxn id="23" idx="3"/>
            </p:cNvCxnSpPr>
            <p:nvPr/>
          </p:nvCxnSpPr>
          <p:spPr>
            <a:xfrm flipV="1">
              <a:off x="6637605" y="3427078"/>
              <a:ext cx="1568256" cy="1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1 156"/>
            <p:cNvCxnSpPr/>
            <p:nvPr/>
          </p:nvCxnSpPr>
          <p:spPr>
            <a:xfrm>
              <a:off x="6847448" y="4049854"/>
              <a:ext cx="1358413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2 158"/>
            <p:cNvCxnSpPr>
              <a:endCxn id="35" idx="1"/>
            </p:cNvCxnSpPr>
            <p:nvPr/>
          </p:nvCxnSpPr>
          <p:spPr>
            <a:xfrm>
              <a:off x="8205861" y="3814803"/>
              <a:ext cx="584770" cy="238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uppo 206"/>
          <p:cNvGrpSpPr/>
          <p:nvPr/>
        </p:nvGrpSpPr>
        <p:grpSpPr>
          <a:xfrm>
            <a:off x="6908995" y="904782"/>
            <a:ext cx="3712898" cy="1557064"/>
            <a:chOff x="6908995" y="904782"/>
            <a:chExt cx="3712898" cy="1557064"/>
          </a:xfrm>
        </p:grpSpPr>
        <p:sp>
          <p:nvSpPr>
            <p:cNvPr id="163" name="CasellaDiTesto 162"/>
            <p:cNvSpPr txBox="1"/>
            <p:nvPr/>
          </p:nvSpPr>
          <p:spPr>
            <a:xfrm>
              <a:off x="9813674" y="1521361"/>
              <a:ext cx="808219" cy="3693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Scarti</a:t>
              </a:r>
            </a:p>
          </p:txBody>
        </p:sp>
        <p:cxnSp>
          <p:nvCxnSpPr>
            <p:cNvPr id="166" name="Connettore 1 165"/>
            <p:cNvCxnSpPr/>
            <p:nvPr/>
          </p:nvCxnSpPr>
          <p:spPr>
            <a:xfrm>
              <a:off x="9112214" y="904782"/>
              <a:ext cx="0" cy="1557064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>
              <a:stCxn id="19" idx="3"/>
            </p:cNvCxnSpPr>
            <p:nvPr/>
          </p:nvCxnSpPr>
          <p:spPr>
            <a:xfrm flipV="1">
              <a:off x="7685649" y="904782"/>
              <a:ext cx="1426565" cy="1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1 169"/>
            <p:cNvCxnSpPr>
              <a:stCxn id="20" idx="3"/>
            </p:cNvCxnSpPr>
            <p:nvPr/>
          </p:nvCxnSpPr>
          <p:spPr>
            <a:xfrm flipV="1">
              <a:off x="6908995" y="1442502"/>
              <a:ext cx="2203219" cy="1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>
              <a:stCxn id="21" idx="3"/>
            </p:cNvCxnSpPr>
            <p:nvPr/>
          </p:nvCxnSpPr>
          <p:spPr>
            <a:xfrm flipV="1">
              <a:off x="7230499" y="1960029"/>
              <a:ext cx="1881715" cy="1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/>
          </p:nvCxnSpPr>
          <p:spPr>
            <a:xfrm flipH="1">
              <a:off x="8205861" y="2447778"/>
              <a:ext cx="906353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2 179"/>
            <p:cNvCxnSpPr>
              <a:endCxn id="163" idx="1"/>
            </p:cNvCxnSpPr>
            <p:nvPr/>
          </p:nvCxnSpPr>
          <p:spPr>
            <a:xfrm flipV="1">
              <a:off x="9112211" y="1706027"/>
              <a:ext cx="701463" cy="256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uppo 203"/>
          <p:cNvGrpSpPr/>
          <p:nvPr/>
        </p:nvGrpSpPr>
        <p:grpSpPr>
          <a:xfrm>
            <a:off x="1351218" y="1048856"/>
            <a:ext cx="3610283" cy="767101"/>
            <a:chOff x="1351218" y="1048856"/>
            <a:chExt cx="3610283" cy="767101"/>
          </a:xfrm>
        </p:grpSpPr>
        <p:sp>
          <p:nvSpPr>
            <p:cNvPr id="33" name="CasellaDiTesto 32"/>
            <p:cNvSpPr txBox="1"/>
            <p:nvPr/>
          </p:nvSpPr>
          <p:spPr>
            <a:xfrm>
              <a:off x="1351218" y="1227710"/>
              <a:ext cx="1547446" cy="36933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Materie prime</a:t>
              </a:r>
              <a:endParaRPr lang="it-IT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2" name="Connettore 1 181"/>
            <p:cNvCxnSpPr/>
            <p:nvPr/>
          </p:nvCxnSpPr>
          <p:spPr>
            <a:xfrm>
              <a:off x="3297573" y="1048856"/>
              <a:ext cx="0" cy="7671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/>
          </p:nvCxnSpPr>
          <p:spPr>
            <a:xfrm flipH="1">
              <a:off x="3297573" y="1048856"/>
              <a:ext cx="1222302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/>
          </p:nvCxnSpPr>
          <p:spPr>
            <a:xfrm>
              <a:off x="3297573" y="1815671"/>
              <a:ext cx="1663928" cy="2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2 192"/>
            <p:cNvCxnSpPr>
              <a:stCxn id="33" idx="3"/>
            </p:cNvCxnSpPr>
            <p:nvPr/>
          </p:nvCxnSpPr>
          <p:spPr>
            <a:xfrm>
              <a:off x="2898664" y="1412376"/>
              <a:ext cx="398909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uppo 205"/>
          <p:cNvGrpSpPr/>
          <p:nvPr/>
        </p:nvGrpSpPr>
        <p:grpSpPr>
          <a:xfrm>
            <a:off x="1718670" y="3568992"/>
            <a:ext cx="3835723" cy="505250"/>
            <a:chOff x="1718670" y="3568992"/>
            <a:chExt cx="3835723" cy="505250"/>
          </a:xfrm>
        </p:grpSpPr>
        <p:sp>
          <p:nvSpPr>
            <p:cNvPr id="32" name="CasellaDiTesto 31"/>
            <p:cNvSpPr txBox="1"/>
            <p:nvPr/>
          </p:nvSpPr>
          <p:spPr>
            <a:xfrm>
              <a:off x="1718670" y="3636951"/>
              <a:ext cx="808219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Acqua</a:t>
              </a:r>
            </a:p>
          </p:txBody>
        </p:sp>
        <p:cxnSp>
          <p:nvCxnSpPr>
            <p:cNvPr id="195" name="Connettore 1 194"/>
            <p:cNvCxnSpPr/>
            <p:nvPr/>
          </p:nvCxnSpPr>
          <p:spPr>
            <a:xfrm flipH="1">
              <a:off x="3297573" y="3568992"/>
              <a:ext cx="225682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/>
          </p:nvCxnSpPr>
          <p:spPr>
            <a:xfrm flipH="1">
              <a:off x="3297573" y="4074242"/>
              <a:ext cx="2046976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/>
          </p:nvCxnSpPr>
          <p:spPr>
            <a:xfrm>
              <a:off x="3297573" y="3568992"/>
              <a:ext cx="0" cy="50525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2 202"/>
            <p:cNvCxnSpPr>
              <a:stCxn id="32" idx="3"/>
            </p:cNvCxnSpPr>
            <p:nvPr/>
          </p:nvCxnSpPr>
          <p:spPr>
            <a:xfrm>
              <a:off x="2526889" y="3821617"/>
              <a:ext cx="76852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503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3168" y="-90264"/>
            <a:ext cx="8651304" cy="1143000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Life Cycle Inventory</a:t>
            </a:r>
            <a:br>
              <a:rPr lang="it-IT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it-IT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m</a:t>
            </a:r>
            <a:r>
              <a:rPr lang="it-IT" sz="2400" b="1" baseline="30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 grès funzionalizzato con nano-TiO</a:t>
            </a:r>
            <a:r>
              <a:rPr lang="it-IT" sz="2400" b="1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it-IT" sz="2400" b="1" baseline="-25000" dirty="0">
              <a:solidFill>
                <a:srgbClr val="008000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8654471"/>
              </p:ext>
            </p:extLst>
          </p:nvPr>
        </p:nvGraphicFramePr>
        <p:xfrm>
          <a:off x="1648960" y="936822"/>
          <a:ext cx="8894080" cy="57658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7885"/>
                <a:gridCol w="4327301"/>
                <a:gridCol w="1300767"/>
                <a:gridCol w="858127"/>
              </a:tblGrid>
              <a:tr h="16993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it-IT" sz="9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Components</a:t>
                      </a:r>
                      <a:endParaRPr lang="it-IT" sz="9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it-IT" sz="9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it-IT" sz="9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Elettricità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26,32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kwh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Materiali  I/O  </a:t>
                      </a: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(Macinazione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impasto </a:t>
                      </a:r>
                      <a:r>
                        <a:rPr lang="it-IT" sz="900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barbottina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r>
                        <a:rPr lang="it-IT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Acqua</a:t>
                      </a:r>
                      <a:endParaRPr lang="it-IT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r>
                        <a:rPr lang="it-IT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13,27</a:t>
                      </a:r>
                      <a:endParaRPr lang="it-IT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r>
                        <a:rPr lang="it-IT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rowSpan="4">
                  <a:txBody>
                    <a:bodyPr/>
                    <a:lstStyle/>
                    <a:p>
                      <a:endParaRPr lang="it-IT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Argilla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Feldspato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5,53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Sabbia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3,82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Fluidificanti (silicato di sodio</a:t>
                      </a:r>
                      <a:r>
                        <a:rPr lang="it-IT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PVC)</a:t>
                      </a:r>
                      <a:endParaRPr lang="it-IT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0,054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5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Materiali  I/O  (Macinazione impasto smalti)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Acqua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0,081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Argilla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0,34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Feldspato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0,43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Sabbia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0,29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Caolino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1,28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Engobbio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11,42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Silicato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di zirconio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0,35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Petalite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0,087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Materiali I/O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Grès porcellanato smaltato non funzionalizzato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24,15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Soluzione di nano-TiO</a:t>
                      </a:r>
                      <a:r>
                        <a:rPr lang="it-IT" sz="900" baseline="-25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it-IT" sz="900" baseline="-25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Emissioni in aria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</a:t>
                      </a: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2.5 µm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13,86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  &gt; 10 µm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26,72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 &gt; 2.5 µm and &lt; 10 µm</a:t>
                      </a:r>
                      <a:endParaRPr lang="it-IT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14,36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73,38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</a:t>
                      </a: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&lt; 100 </a:t>
                      </a: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 (outdoor)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</a:t>
                      </a: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&lt; 100 nm (indoor)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0,18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Nox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- 105,36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Nitric</a:t>
                      </a: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245,84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 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- 2922,52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it-IT" sz="9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54,18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Emissioni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in acqua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Particulates</a:t>
                      </a: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&lt; 100 nm (water)</a:t>
                      </a:r>
                      <a:endParaRPr lang="it-IT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1,89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Trasporti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Materiali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impasto </a:t>
                      </a:r>
                      <a:r>
                        <a:rPr lang="it-IT" sz="9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barbottina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25,59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tkm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Materiali impasto smalti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2,51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tkm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Smaltimento dei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rifiuti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Smaltimento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polveri (efficienza 99,97%)</a:t>
                      </a: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5,44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Smaltimento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nano-TiO</a:t>
                      </a:r>
                      <a:r>
                        <a:rPr lang="it-IT" sz="900" baseline="-25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catturate dal filtro dell’impianto aspirazione (efficienza 99,97%)</a:t>
                      </a: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0,94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Smaltimento nano-TiO</a:t>
                      </a:r>
                      <a:r>
                        <a:rPr lang="it-IT" sz="900" baseline="-25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catturate dal filtro a osmosi inversa (efficienza 99,97%)</a:t>
                      </a: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6,31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  <a:tr h="1699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Smaltimento nano-TiO</a:t>
                      </a:r>
                      <a:r>
                        <a:rPr lang="it-IT" sz="900" baseline="-25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catturate dal filtro della mascherina (efficienza 95%)</a:t>
                      </a: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3,58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mg</a:t>
                      </a:r>
                      <a:endParaRPr lang="it-IT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97" marR="279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64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1369</Words>
  <Application>Microsoft Office PowerPoint</Application>
  <PresentationFormat>Personalizzato</PresentationFormat>
  <Paragraphs>411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 Corso di Laurea in Ingegneria Gestionale</vt:lpstr>
      <vt:lpstr>Nanoparticelle di TiO2</vt:lpstr>
      <vt:lpstr>Le nanoparticelle sono tossiche?</vt:lpstr>
      <vt:lpstr> Come trattare le nanoparticelle? </vt:lpstr>
      <vt:lpstr>La metodologia LCA</vt:lpstr>
      <vt:lpstr>Obiettivo dello studio</vt:lpstr>
      <vt:lpstr>Campo di applicazione</vt:lpstr>
      <vt:lpstr>Diapositiva 8</vt:lpstr>
      <vt:lpstr>Life Cycle Inventory di 1 m2 di grès funzionalizzato con nano-TiO2</vt:lpstr>
      <vt:lpstr>LCIA di 1 m2 di grès funzionalizzato con IMPACT 2002+ modificato</vt:lpstr>
      <vt:lpstr>Ciclo parziale</vt:lpstr>
      <vt:lpstr>Fase di uso</vt:lpstr>
      <vt:lpstr>Fine vita</vt:lpstr>
      <vt:lpstr>Costi esterni</vt:lpstr>
      <vt:lpstr>Conclusioni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Laurea in Ingegneria Gestionale</dc:title>
  <dc:creator>Rita Montecchi</dc:creator>
  <cp:lastModifiedBy>A</cp:lastModifiedBy>
  <cp:revision>215</cp:revision>
  <dcterms:created xsi:type="dcterms:W3CDTF">2013-09-17T08:23:35Z</dcterms:created>
  <dcterms:modified xsi:type="dcterms:W3CDTF">2013-11-25T15:56:03Z</dcterms:modified>
</cp:coreProperties>
</file>