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00"/>
    <a:srgbClr val="31C96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70519" autoAdjust="0"/>
  </p:normalViewPr>
  <p:slideViewPr>
    <p:cSldViewPr>
      <p:cViewPr>
        <p:scale>
          <a:sx n="55" d="100"/>
          <a:sy n="55" d="100"/>
        </p:scale>
        <p:origin x="-157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D1E21-D11C-4A30-9208-7AC6A8AACF7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27DB3-FF86-4A22-9D59-6568FF3CE82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98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L</a:t>
            </a:r>
            <a:r>
              <a:rPr lang="it-IT" baseline="0" dirty="0" smtClean="0"/>
              <a:t>a seguente presentazione si articolerà nelle seguenti fasi: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descrizione del processo produttivo di </a:t>
            </a:r>
            <a:r>
              <a:rPr lang="it-IT" baseline="0" dirty="0" err="1" smtClean="0"/>
              <a:t>Emilceramica</a:t>
            </a:r>
            <a:r>
              <a:rPr lang="it-IT" baseline="0" dirty="0" smtClean="0"/>
              <a:t> S.p.A.;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obiettivo dello studio dell’analisi ambientale;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unità funzionale adottata;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confini del sistema considerati;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qualità dei dati: primari e secondari;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descrizione del software impiegato e metodologia utilizzata per l’analisi;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analisi d’inventario;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descrizione dei risultati ottenuti con i metodi IMPACT 2002 modificato e </a:t>
            </a:r>
            <a:r>
              <a:rPr lang="it-IT" baseline="0" dirty="0" err="1" smtClean="0"/>
              <a:t>ReCiPe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endpoint</a:t>
            </a:r>
            <a:r>
              <a:rPr lang="it-IT" baseline="0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confronto dell’impatto ambientale dei tre articoli studiati;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analisi dei costi esterni.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dirty="0" smtClean="0"/>
              <a:t>A titolo conclusivo si riporta un confronto fra i costi esterni dell’articolo in porcellanato tecnico, misurati con i metodi di EPS ed Eco-</a:t>
            </a:r>
            <a:r>
              <a:rPr lang="it-IT" sz="1200" dirty="0" err="1" smtClean="0"/>
              <a:t>Indicator</a:t>
            </a:r>
            <a:r>
              <a:rPr lang="it-IT" sz="1200" dirty="0" smtClean="0"/>
              <a:t> 99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risultati ottenuti con i due metodi differenziano di un ordine di grandezza perché: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filosofie dei due metodi sono diverse;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EPS considera la categoria di danno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Ecosystem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production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 non viene considerata da Eco-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Indicator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99.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itchFamily="34" charset="0"/>
              <a:buNone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costo interno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è rappresentato dal prezzo di vendita dell’articolo al cliente.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riporta il ciclo produttivo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 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Emilceramica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S.p.A. che differisce fortemente per i tre articoli considerati.</a:t>
            </a:r>
          </a:p>
          <a:p>
            <a:pPr algn="just"/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rettangoli azzurri contengono le lavorazioni che si svolgono nello stabilimento di Solignano, mentre in giallo sono descritte quelle che avvengono a Fiorano; nello specifico, a Solignano avviene la macinazione delle materie prime e l’atomizzazione di alcuni articoli e tale sito ha la peculiarità di possedere un cogeneratore per la generazione congiunta di calore ed elettricità.</a:t>
            </a:r>
          </a:p>
          <a:p>
            <a:pPr algn="just"/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Sono stati creati un totale di 10 macro-processi, volti a descrivere l’intero ciclo di vita della piastrella: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macinazione materie prime;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macinazione smalti;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atomizzazione;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ciclo parziale, che si compone di: pressatura, essiccazione, smaltatura, cottura e stoccaggio finale;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terze lavorazioni, rappresentate dalle operazioni di taglio e rettifica;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stoccaggio finale;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distribuzione;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 in opera e manutenzione straordinaria;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Manutenzione ordinaria;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fine vita.</a:t>
            </a:r>
          </a:p>
          <a:p>
            <a:pPr algn="just"/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Tutti questi processi sono stati ulteriormente dettagliati nella fase di inventario.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Obiettivo dello studio è la valutazione ambientale del danno dovuto alla produzione di tre tipologie di prodotti ceramici.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L’Unità Funzionale scelta è 1 m</a:t>
            </a:r>
            <a:r>
              <a:rPr lang="it-IT" baseline="30000" dirty="0" smtClean="0"/>
              <a:t>2</a:t>
            </a:r>
            <a:r>
              <a:rPr lang="it-IT" dirty="0" smtClean="0"/>
              <a:t> di piastrella finita e ad essa verranno riferiti tutti i processi creati.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confini del sistema vanno dalla culla alla tomba, ossia dall’estrazione delle materie prime adoperate all’interno dei diversi processi, sino al fine vita delle stesse piastrelle dopo 50 anni di utilizzo.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</a:t>
            </a:r>
            <a:r>
              <a:rPr lang="it-IT" baseline="0" dirty="0" smtClean="0"/>
              <a:t> dati possono essere con ragionevole certezza essere suddivisi nel seguente modo per quanto riguarda e la quantità e la qualità degli stessi: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70% dati primari;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20% dati ricavati da letteratura;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baseline="0" dirty="0" smtClean="0"/>
              <a:t>10% dati stimati.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EPS</a:t>
            </a:r>
            <a:r>
              <a:rPr lang="it-IT" baseline="0" dirty="0" smtClean="0"/>
              <a:t> ed</a:t>
            </a:r>
            <a:r>
              <a:rPr lang="it-IT" dirty="0" smtClean="0"/>
              <a:t> Eco-</a:t>
            </a:r>
            <a:r>
              <a:rPr lang="it-IT" dirty="0" err="1" smtClean="0"/>
              <a:t>Indicator</a:t>
            </a:r>
            <a:r>
              <a:rPr lang="it-IT" dirty="0" smtClean="0"/>
              <a:t> 99 sono</a:t>
            </a:r>
            <a:r>
              <a:rPr lang="it-IT" baseline="0" dirty="0" smtClean="0"/>
              <a:t> stati utilizzati per il calcolo dei costi esterni, mentre </a:t>
            </a:r>
            <a:r>
              <a:rPr lang="it-IT" baseline="0" dirty="0" err="1" smtClean="0"/>
              <a:t>Ecosystem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scarcity</a:t>
            </a:r>
            <a:r>
              <a:rPr lang="it-IT" baseline="0" smtClean="0"/>
              <a:t> 2006 è </a:t>
            </a:r>
            <a:r>
              <a:rPr lang="it-IT" baseline="0" dirty="0" smtClean="0"/>
              <a:t>l’unico metodo che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 conto dell’esaurimento dei materiali di maggiore impiego per la produzione delle piastrelle quali argilla, sabbia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feldspati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motivi di tempo, non si riuscirà a spiegare nel dettaglio l’inventario dell’intero ciclo produttivo, ma se ne è scelto uno a scopo esemplificativo e si è cercato di sviscerarne il più possibile la complessità, dal momento che rappresenta il cuore dell’LCA; in particolare, si è deciso di approfondire la macinazione delle materie prime dell’articolo in porcellanato tecnico.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L’input è rappresentato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dalle materie prime </a:t>
            </a:r>
            <a:r>
              <a:rPr lang="it-IT" dirty="0" smtClean="0"/>
              <a:t>che verranno macinate all’interno del mulino,</a:t>
            </a:r>
            <a:r>
              <a:rPr lang="it-IT" baseline="0" dirty="0" smtClean="0"/>
              <a:t> ossia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acqua, argilla, feldspato e sabbia.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uscita dal processo si ha un legante noto come 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barbottina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che rappresenta l’input della successiva fase, ossia l’atomizzazione; tale input è costituito dai materiali in ingresso nel processo di macinazione a cui sono state sottratte le emissioni che si sono generate, le polveri trattenute dai numerosi filtri presenti e gli scarti trattenuti dal setaccio.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macchinari coinvolti in tale 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macroprocesso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sono: il frangizolle, la tramoggia dosatrice, il mulino per la macinazione delle materie prime e la vasca che contiene la 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barbottina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uscita. Tutti questi macchinari sono stati schematizzati rappresentando fedelmente la realtà incontrata presso </a:t>
            </a:r>
            <a:r>
              <a:rPr lang="it-IT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Emilceramica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S.p.A.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valle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mulino è presente un setaccio che trattiene il materiale in uscita dal mulino con pezzatura non conforme a quella desiderata.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 scarto trattenuto dal setaccio è stato detratto dall’unità funzionale che descrive il processo costituita dal quantitativo di materiale che esce dal processo stesso. </a:t>
            </a:r>
            <a:r>
              <a:rPr lang="it-IT" dirty="0" smtClean="0"/>
              <a:t>Tale</a:t>
            </a:r>
            <a:r>
              <a:rPr lang="it-IT" baseline="0" dirty="0" smtClean="0"/>
              <a:t> </a:t>
            </a:r>
            <a:r>
              <a:rPr lang="it-IT" dirty="0" smtClean="0"/>
              <a:t>scarto viene riutilizzato all’interno del ciclo produttivo, volto a realizzare altre produzioni, in qualità di materia prima seconda e rappresenta pertanto un coprodotto per l’articolo che lo ha generato, mentre si parla di prodotto evitato per quello che beneficia dell’impasto di scarto, 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 momento che va ad abbattere l’impatto legato all’approvvigionamento di materie prime.</a:t>
            </a:r>
          </a:p>
          <a:p>
            <a:pPr algn="just"/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Dall’analisi dei risultati si può concludere che: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danno totale per il ciclo di vita completo di 1 m</a:t>
            </a:r>
            <a:r>
              <a:rPr lang="x-none" sz="1200" kern="1200" baseline="300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piastrella di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porcellanato tecnico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secondo il metodo IMPACT 2002 modificato, vale 0,0183914 Pt ed è dovuto per il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47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circa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 produzione, per il 5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circa 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all’uso e per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restante 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1% al fine vita della piastrella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secondo IMPACT i processi della produzione della piastrella che generano il danno massimo sono quelli che impattano maggiormente sulla salute dell’uomo, sul cambiamento climatico e sulle risorse;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quanto riguarda l’uso occorre rilevare che il danno dovuto alla distribuzione dipende dall’esportazione del prodotto che se da un lato fornisce un guadagno all’azienda, dall’altra produce inquinamento, almeno fino a quando si continueranno ad usare gli attuali mezzi di comunicazione;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la manutenzione ordinaria l’impatto è elevato sia a causa della grande quantità di sapone impiegato per le pulizie nei 50 anni di vita della piastrella, sia a causa della composizione del sapone stesso, ottenuto prevalentemente dall’olio di palma.</a:t>
            </a:r>
          </a:p>
          <a:p>
            <a:pPr algn="just"/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 algn="just">
              <a:buFont typeface="Arial" pitchFamily="34" charset="0"/>
              <a:buNone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punteggio è stato calcolato dal software di simulazione,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passando dal </a:t>
            </a:r>
            <a:r>
              <a:rPr lang="it-IT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damage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(ossia dai DALY 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anni di vita persi) alle categorie di impatto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questa transizione avviene la </a:t>
            </a:r>
            <a:r>
              <a:rPr lang="it-IT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normalizzazione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grazie alla quale si riescono ad ottenere i punteggi dei singoli processi componenti; successivamente si sommano fra di loro i diversi valori ottenuti, ottenendo così il punteggio complessivo della particolare categoria di danno.</a:t>
            </a:r>
          </a:p>
          <a:p>
            <a:pPr marL="0" lvl="0" indent="0" algn="just">
              <a:buFont typeface="Arial" pitchFamily="34" charset="0"/>
              <a:buNone/>
            </a:pP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valutare se il punteggio ottenuto è un valore alto o basso, occorre eseguire un confronto con una categoria arbitrariamente presa a riferimento; il confronto è tanto più attendibile se effettuato fra categorie notoriamente simili fra loro.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Dall’analisi dei risultati si può concludere che: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danno totale per il ciclo di vita completo di 1 m</a:t>
            </a:r>
            <a:r>
              <a:rPr lang="x-none" sz="1200" kern="1200" baseline="300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piastrella di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porcellanato tecnico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secondo il metodo ReCiPe endpoint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vale 13,3548 Pt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secondo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ReCiPe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processi della produzione della piastrella che generano il danno massimo sono quelli che impattano maggiormente sulla salute dell’uomo, sulla qualità dell’ecosistema e sulle risorse;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danni dovuti alle singole fasi sono simili a quelli ottenuti da IMPACT ed i processi che producono il maggiore impatto nella produzione sono gli stessi trovati con IMPACT.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Dall’analisi dei risultati del confronto con IMPACT della sola produzione si nota che l’articolo in porcellanato smaltato presenta l’impatto minore soprattutto a causa del minore danno dovuto a 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renenewable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Respiratory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inorganics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 a 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warming</a:t>
            </a:r>
            <a:r>
              <a:rPr lang="it-IT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it-IT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it-IT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particolare, l’impatto legato alle 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renenewable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è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dovuto principalmente ad una minore energia richiesta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cottura;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cottura impatta pure sull’effetto del 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warming</a:t>
            </a:r>
            <a:r>
              <a:rPr lang="it-IT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it-IT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ossia del surriscaldamento globale, mentre il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Respiratory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inorganics</a:t>
            </a:r>
            <a:r>
              <a:rPr lang="it-IT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è da attribuirsi soprattutto</a:t>
            </a:r>
            <a:r>
              <a:rPr lang="it-IT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 consumo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dei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corpi macinanti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impiegati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macinazione della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barbottina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L’articolo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porcellanato non smaltato è mediamente impattante, mentre quello in </a:t>
            </a:r>
            <a:r>
              <a:rPr lang="it-IT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Monoporosa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risulta quello maggiormente dannoso per l’ambiente.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7DB3-FF86-4A22-9D59-6568FF3CE82E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5929-865A-4076-B7B8-8337EE323DB6}" type="datetimeFigureOut">
              <a:rPr lang="it-IT" smtClean="0"/>
              <a:pPr/>
              <a:t>31/10/2012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DA4D-4F5D-43CD-AEF5-3B0CB98E5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E3DE00"/>
                </a:solidFill>
              </a:rPr>
              <a:t>LIFE CYCLE ASSESSMENT </a:t>
            </a:r>
            <a:r>
              <a:rPr lang="it-IT" dirty="0" smtClean="0">
                <a:solidFill>
                  <a:srgbClr val="E3DE00"/>
                </a:solidFill>
              </a:rPr>
              <a:t>DI </a:t>
            </a:r>
            <a:r>
              <a:rPr lang="it-IT" dirty="0" smtClean="0">
                <a:solidFill>
                  <a:srgbClr val="E3DE00"/>
                </a:solidFill>
              </a:rPr>
              <a:t>PRODOTTI CERAMICI: IL CASO EMILCERAMICA S.P.A.</a:t>
            </a:r>
            <a:endParaRPr lang="it-IT" dirty="0">
              <a:solidFill>
                <a:srgbClr val="E3DE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16661" y="4941168"/>
            <a:ext cx="3744416" cy="2124472"/>
          </a:xfrm>
        </p:spPr>
        <p:txBody>
          <a:bodyPr>
            <a:noAutofit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Correlatori: 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ing. Paolo Neri                ing. Marco </a:t>
            </a:r>
            <a:r>
              <a:rPr lang="it-IT" dirty="0" err="1" smtClean="0">
                <a:solidFill>
                  <a:schemeClr val="tx1"/>
                </a:solidFill>
              </a:rPr>
              <a:t>Rubbiani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69269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Università degli Studi di Modena e Reggio Emilia</a:t>
            </a:r>
            <a:endParaRPr lang="it-IT" sz="28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126876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Laurea Magistrale in Ingegneria Gestionale</a:t>
            </a:r>
            <a:endParaRPr lang="it-IT" sz="2400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0" y="4509120"/>
            <a:ext cx="5688632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>
                <a:solidFill>
                  <a:schemeClr val="tx1"/>
                </a:solidFill>
              </a:rPr>
              <a:t>Candidato: Marco </a:t>
            </a:r>
            <a:r>
              <a:rPr lang="it-IT" dirty="0" err="1" smtClean="0">
                <a:solidFill>
                  <a:schemeClr val="tx1"/>
                </a:solidFill>
              </a:rPr>
              <a:t>Manicardi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Relatori: prof. </a:t>
            </a:r>
            <a:r>
              <a:rPr lang="it-IT" dirty="0" err="1">
                <a:solidFill>
                  <a:schemeClr val="tx1"/>
                </a:solidFill>
              </a:rPr>
              <a:t>Monia</a:t>
            </a:r>
            <a:r>
              <a:rPr lang="it-IT" dirty="0">
                <a:solidFill>
                  <a:schemeClr val="tx1"/>
                </a:solidFill>
              </a:rPr>
              <a:t> Montorsi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               prof. Anna Maria Ferrari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COSTI ESTERNI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984533"/>
              </p:ext>
            </p:extLst>
          </p:nvPr>
        </p:nvGraphicFramePr>
        <p:xfrm>
          <a:off x="216287" y="2636912"/>
          <a:ext cx="8784975" cy="17281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9579"/>
                <a:gridCol w="1412484"/>
                <a:gridCol w="1480087"/>
                <a:gridCol w="1438622"/>
                <a:gridCol w="1559410"/>
                <a:gridCol w="1354793"/>
              </a:tblGrid>
              <a:tr h="864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Metodo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Human Health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[ELU][€]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Ecosystem production capacity[ELU] [€]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effectLst/>
                        </a:rPr>
                        <a:t>Abiotic</a:t>
                      </a:r>
                      <a:r>
                        <a:rPr lang="it-IT" sz="1000" dirty="0">
                          <a:effectLst/>
                        </a:rPr>
                        <a:t> stock </a:t>
                      </a:r>
                      <a:r>
                        <a:rPr lang="it-IT" sz="1000" dirty="0" err="1">
                          <a:effectLst/>
                        </a:rPr>
                        <a:t>resource</a:t>
                      </a:r>
                      <a:r>
                        <a:rPr lang="it-IT" sz="1000" dirty="0">
                          <a:effectLst/>
                        </a:rPr>
                        <a:t> /</a:t>
                      </a:r>
                      <a:endParaRPr lang="it-IT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effectLst/>
                        </a:rPr>
                        <a:t>Resources</a:t>
                      </a:r>
                      <a:r>
                        <a:rPr lang="it-IT" sz="1000" dirty="0">
                          <a:effectLst/>
                        </a:rPr>
                        <a:t> [€]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Biodiversity /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Ecosystem Quality [€]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Totale [€]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EPS 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8,43375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12,2804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25,339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0,0987896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46,1519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Eco-Indicator 99 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1,9067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1,1678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0,075174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3,14967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Costi interni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</a:rPr>
                        <a:t>76,9791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1520" y="1268760"/>
            <a:ext cx="8496944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/>
              <a:t>A titolo conclusivo si riporta un confronto fra i costi </a:t>
            </a:r>
            <a:r>
              <a:rPr lang="it-IT" sz="2500" dirty="0" smtClean="0"/>
              <a:t>esterni dell’articolo in porcellanato tecnico, </a:t>
            </a:r>
            <a:r>
              <a:rPr lang="it-IT" sz="2500" dirty="0"/>
              <a:t>misurati con i metodi di EPS ed </a:t>
            </a:r>
            <a:r>
              <a:rPr lang="it-IT" sz="2500" dirty="0" smtClean="0"/>
              <a:t>Eco-</a:t>
            </a:r>
            <a:r>
              <a:rPr lang="it-IT" sz="2500" dirty="0" err="1"/>
              <a:t>I</a:t>
            </a:r>
            <a:r>
              <a:rPr lang="it-IT" sz="2500" dirty="0" err="1" smtClean="0"/>
              <a:t>ndicator</a:t>
            </a:r>
            <a:r>
              <a:rPr lang="it-IT" sz="2500" dirty="0" smtClean="0"/>
              <a:t> </a:t>
            </a:r>
            <a:r>
              <a:rPr lang="it-IT" sz="2500" dirty="0"/>
              <a:t>99.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4581416"/>
            <a:ext cx="87849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/>
              <a:t>I risultati ottenuti con i due metodi differenziano di un ordine di grandezza perché: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2500" dirty="0"/>
              <a:t>le filosofie dei due metodi sono diverse;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2500" dirty="0"/>
              <a:t>EPS considera la categoria di danno </a:t>
            </a:r>
            <a:r>
              <a:rPr lang="it-IT" sz="2500" b="1" dirty="0" err="1"/>
              <a:t>Ecosystem</a:t>
            </a:r>
            <a:r>
              <a:rPr lang="it-IT" sz="2500" b="1" dirty="0"/>
              <a:t> production </a:t>
            </a:r>
            <a:r>
              <a:rPr lang="it-IT" sz="2500" b="1" dirty="0" err="1"/>
              <a:t>capacity</a:t>
            </a:r>
            <a:r>
              <a:rPr lang="it-IT" sz="2500" dirty="0"/>
              <a:t> che non viene considerata da Eco-</a:t>
            </a:r>
            <a:r>
              <a:rPr lang="it-IT" sz="2500" dirty="0" err="1"/>
              <a:t>Indicator</a:t>
            </a:r>
            <a:r>
              <a:rPr lang="it-IT" sz="2500" dirty="0"/>
              <a:t> </a:t>
            </a:r>
            <a:r>
              <a:rPr lang="it-IT" sz="2500" dirty="0" smtClean="0"/>
              <a:t>99.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11841655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FLOW-CHART PROCESSO PRODUTTIVO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pic>
        <p:nvPicPr>
          <p:cNvPr id="4098" name="Immagin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99909"/>
            <a:ext cx="8496944" cy="5016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8621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OBIETTIVO STUDIO, UNITA’ FUNZIONALE E CONFINI DEL SISTEMA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Obiettivo dello studio è la valutazione ambientale del danno dovuto alla produzione di </a:t>
            </a:r>
            <a:r>
              <a:rPr lang="it-IT" dirty="0" smtClean="0"/>
              <a:t>tre tipologie </a:t>
            </a:r>
            <a:r>
              <a:rPr lang="it-IT" dirty="0"/>
              <a:t>di </a:t>
            </a:r>
            <a:r>
              <a:rPr lang="it-IT" dirty="0" smtClean="0"/>
              <a:t>prodotti ceramici.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L’Unità Funzionale </a:t>
            </a:r>
            <a:r>
              <a:rPr lang="it-IT" dirty="0" smtClean="0"/>
              <a:t>scelta è </a:t>
            </a:r>
            <a:r>
              <a:rPr lang="it-IT" dirty="0"/>
              <a:t>1 m</a:t>
            </a:r>
            <a:r>
              <a:rPr lang="it-IT" baseline="30000" dirty="0"/>
              <a:t>2</a:t>
            </a:r>
            <a:r>
              <a:rPr lang="it-IT" dirty="0"/>
              <a:t> di piastrella </a:t>
            </a:r>
            <a:r>
              <a:rPr lang="it-IT" dirty="0" smtClean="0"/>
              <a:t>finita e ad essa verranno riferiti tutti i processi creati.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 confini del sistema vanno </a:t>
            </a:r>
            <a:r>
              <a:rPr lang="it-IT" dirty="0" smtClean="0"/>
              <a:t>dalla culla alla tomba, ossia dall’estrazione </a:t>
            </a:r>
            <a:r>
              <a:rPr lang="it-IT" dirty="0"/>
              <a:t>delle materie prime adoperate all’interno dei diversi processi, sino al fine vita </a:t>
            </a:r>
            <a:r>
              <a:rPr lang="it-IT" dirty="0" smtClean="0"/>
              <a:t>delle stesse piastrelle </a:t>
            </a:r>
            <a:r>
              <a:rPr lang="it-IT" dirty="0"/>
              <a:t>dopo 50 anni di utilizzo.</a:t>
            </a: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QUALITA’ DEI DATI E SOFTWARE USATO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I dati di produzione sono stati reperiti dopo una importante attività di raccolta dati svolta all’interno della ditta </a:t>
            </a:r>
            <a:r>
              <a:rPr lang="it-IT" dirty="0" err="1"/>
              <a:t>Emilceramica</a:t>
            </a:r>
            <a:r>
              <a:rPr lang="it-IT" dirty="0"/>
              <a:t> S.p.A., ricavati da letteratura qualora non disponibili o stimati in ultima istanza.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Per </a:t>
            </a:r>
            <a:r>
              <a:rPr lang="it-IT" dirty="0" smtClean="0"/>
              <a:t>l’analisi di LCA si è usato il </a:t>
            </a:r>
            <a:r>
              <a:rPr lang="it-IT" dirty="0"/>
              <a:t>software </a:t>
            </a:r>
            <a:r>
              <a:rPr lang="it-IT" dirty="0" err="1"/>
              <a:t>SimaPro</a:t>
            </a:r>
            <a:r>
              <a:rPr lang="it-IT" dirty="0"/>
              <a:t> 7.3.3, mentre per il calcolo del danno ci si è avvalsi </a:t>
            </a:r>
            <a:r>
              <a:rPr lang="it-IT" dirty="0" smtClean="0"/>
              <a:t>di diversi metodi, quali </a:t>
            </a:r>
            <a:r>
              <a:rPr lang="it-IT" dirty="0"/>
              <a:t>IMPACT 2002 </a:t>
            </a:r>
            <a:r>
              <a:rPr lang="it-IT" dirty="0" smtClean="0"/>
              <a:t>modificato, </a:t>
            </a:r>
            <a:r>
              <a:rPr lang="it-IT" dirty="0" err="1" smtClean="0"/>
              <a:t>ReCiPe</a:t>
            </a:r>
            <a:r>
              <a:rPr lang="it-IT" dirty="0" smtClean="0"/>
              <a:t> (</a:t>
            </a:r>
            <a:r>
              <a:rPr lang="it-IT" dirty="0" err="1" smtClean="0"/>
              <a:t>endpoint</a:t>
            </a:r>
            <a:r>
              <a:rPr lang="it-IT" dirty="0" smtClean="0"/>
              <a:t> e </a:t>
            </a:r>
            <a:r>
              <a:rPr lang="it-IT" dirty="0" err="1" smtClean="0"/>
              <a:t>midpoint</a:t>
            </a:r>
            <a:r>
              <a:rPr lang="it-IT" dirty="0" smtClean="0"/>
              <a:t>), EPS, Eco-</a:t>
            </a:r>
            <a:r>
              <a:rPr lang="it-IT" dirty="0" err="1" smtClean="0"/>
              <a:t>Indicator</a:t>
            </a:r>
            <a:r>
              <a:rPr lang="it-IT" dirty="0" smtClean="0"/>
              <a:t> 99 ed </a:t>
            </a:r>
            <a:r>
              <a:rPr lang="it-IT" dirty="0" err="1" smtClean="0"/>
              <a:t>Ecosystem</a:t>
            </a:r>
            <a:r>
              <a:rPr lang="it-IT" dirty="0" smtClean="0"/>
              <a:t> </a:t>
            </a:r>
            <a:r>
              <a:rPr lang="it-IT" dirty="0" err="1" smtClean="0"/>
              <a:t>scarcity</a:t>
            </a:r>
            <a:r>
              <a:rPr lang="it-IT" dirty="0" smtClean="0"/>
              <a:t> 2006.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63537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MACINAZIONE BARBOTTINA (I)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L’unità </a:t>
            </a:r>
            <a:r>
              <a:rPr lang="it-IT" dirty="0"/>
              <a:t>funzionale </a:t>
            </a:r>
            <a:r>
              <a:rPr lang="it-IT" dirty="0" smtClean="0"/>
              <a:t>scelta per descrivere questo </a:t>
            </a:r>
            <a:r>
              <a:rPr lang="it-IT" dirty="0"/>
              <a:t>processo </a:t>
            </a:r>
            <a:r>
              <a:rPr lang="it-IT" dirty="0" smtClean="0"/>
              <a:t>è costituita dal quantitativo </a:t>
            </a:r>
            <a:r>
              <a:rPr lang="it-IT" dirty="0"/>
              <a:t>di materiale </a:t>
            </a:r>
            <a:r>
              <a:rPr lang="it-IT" dirty="0" smtClean="0"/>
              <a:t>in uscita dal medesimo.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L’input è </a:t>
            </a:r>
            <a:r>
              <a:rPr lang="it-IT" dirty="0"/>
              <a:t>rappresentato dalle materie </a:t>
            </a:r>
            <a:r>
              <a:rPr lang="it-IT" dirty="0" smtClean="0"/>
              <a:t>prime che verranno macinate all’interno del mulino.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/>
              <a:t>In uscita dal processo si ha un legante noto come </a:t>
            </a:r>
            <a:r>
              <a:rPr lang="it-IT" dirty="0" err="1"/>
              <a:t>barbottina</a:t>
            </a:r>
            <a:r>
              <a:rPr lang="it-IT" dirty="0"/>
              <a:t> che rappresenta l’input </a:t>
            </a:r>
            <a:r>
              <a:rPr lang="it-IT" dirty="0" smtClean="0"/>
              <a:t>della successiva fase, </a:t>
            </a:r>
            <a:r>
              <a:rPr lang="it-IT" dirty="0"/>
              <a:t>ossia </a:t>
            </a:r>
            <a:r>
              <a:rPr lang="it-IT" dirty="0" smtClean="0"/>
              <a:t>l’atomizzazione.</a:t>
            </a:r>
          </a:p>
        </p:txBody>
      </p:sp>
    </p:spTree>
    <p:extLst>
      <p:ext uri="{BB962C8B-B14F-4D97-AF65-F5344CB8AC3E}">
        <p14:creationId xmlns:p14="http://schemas.microsoft.com/office/powerpoint/2010/main" val="314205379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>
                <a:solidFill>
                  <a:srgbClr val="E3DE00"/>
                </a:solidFill>
              </a:rPr>
              <a:t>MACINAZIONE BARBOTTINA (</a:t>
            </a:r>
            <a:r>
              <a:rPr lang="it-IT" sz="4500" dirty="0" smtClean="0">
                <a:solidFill>
                  <a:srgbClr val="E3DE00"/>
                </a:solidFill>
              </a:rPr>
              <a:t>II)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I macchinari coinvolti </a:t>
            </a:r>
            <a:r>
              <a:rPr lang="it-IT" dirty="0" smtClean="0"/>
              <a:t>sono stati </a:t>
            </a:r>
            <a:r>
              <a:rPr lang="it-IT" dirty="0"/>
              <a:t>schematizzati rappresentando fedelmente la realtà incontrata presso </a:t>
            </a:r>
            <a:r>
              <a:rPr lang="it-IT" dirty="0" err="1"/>
              <a:t>Emilceramica</a:t>
            </a:r>
            <a:r>
              <a:rPr lang="it-IT" dirty="0"/>
              <a:t> S.p.A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Lo scarto trattenuto dal setaccio viene riutilizzato all’interno del ciclo </a:t>
            </a:r>
            <a:r>
              <a:rPr lang="it-IT" dirty="0" smtClean="0"/>
              <a:t>produttivo, volto a realizzare </a:t>
            </a:r>
            <a:r>
              <a:rPr lang="it-IT" dirty="0"/>
              <a:t>altre </a:t>
            </a:r>
            <a:r>
              <a:rPr lang="it-IT" dirty="0" smtClean="0"/>
              <a:t>produzioni, in qualità di </a:t>
            </a:r>
            <a:r>
              <a:rPr lang="it-IT" dirty="0"/>
              <a:t>materia prima seconda e rappresenta pertanto </a:t>
            </a:r>
            <a:r>
              <a:rPr lang="it-IT" dirty="0" smtClean="0"/>
              <a:t>un coprodotto per l’articolo che lo ha generato, </a:t>
            </a:r>
            <a:r>
              <a:rPr lang="it-IT" dirty="0"/>
              <a:t>mentre </a:t>
            </a:r>
            <a:r>
              <a:rPr lang="it-IT" dirty="0" smtClean="0"/>
              <a:t>si parla di prodotto evitato per quello </a:t>
            </a:r>
            <a:r>
              <a:rPr lang="it-IT" dirty="0"/>
              <a:t>che beneficia </a:t>
            </a:r>
            <a:r>
              <a:rPr lang="it-IT" dirty="0" smtClean="0"/>
              <a:t>dell’impasto </a:t>
            </a:r>
            <a:r>
              <a:rPr lang="it-IT" dirty="0"/>
              <a:t>di </a:t>
            </a:r>
            <a:r>
              <a:rPr lang="it-IT" dirty="0" smtClean="0"/>
              <a:t>scarto.</a:t>
            </a: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420104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RISULTATI IMPACT 2002 modificato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pic>
        <p:nvPicPr>
          <p:cNvPr id="1026" name="Picture 2" descr="alabastro IMPACT v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7"/>
            <a:ext cx="842493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95536" y="962725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Il</a:t>
            </a:r>
            <a:r>
              <a:rPr lang="x-none" sz="2800" smtClean="0"/>
              <a:t> </a:t>
            </a:r>
            <a:r>
              <a:rPr lang="x-none" sz="2800"/>
              <a:t>danno totale per il ciclo di vita completo di 1 m</a:t>
            </a:r>
            <a:r>
              <a:rPr lang="x-none" sz="2800" baseline="30000"/>
              <a:t>2</a:t>
            </a:r>
            <a:r>
              <a:rPr lang="x-none" sz="2800"/>
              <a:t> di piastrella di </a:t>
            </a:r>
            <a:r>
              <a:rPr lang="it-IT" sz="2800" dirty="0" smtClean="0"/>
              <a:t>porcellanato tecnico</a:t>
            </a:r>
            <a:r>
              <a:rPr lang="x-none" sz="2800" smtClean="0"/>
              <a:t> </a:t>
            </a:r>
            <a:r>
              <a:rPr lang="x-none" sz="2800"/>
              <a:t>vale 0,0183914 </a:t>
            </a:r>
            <a:r>
              <a:rPr lang="x-none" sz="2800" smtClean="0"/>
              <a:t>Pt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715356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RISULTATI RECIPE (</a:t>
            </a:r>
            <a:r>
              <a:rPr lang="it-IT" sz="4500" dirty="0" err="1" smtClean="0">
                <a:solidFill>
                  <a:srgbClr val="E3DE00"/>
                </a:solidFill>
              </a:rPr>
              <a:t>endpoint</a:t>
            </a:r>
            <a:r>
              <a:rPr lang="it-IT" sz="4500" dirty="0" smtClean="0">
                <a:solidFill>
                  <a:srgbClr val="E3DE00"/>
                </a:solidFill>
              </a:rPr>
              <a:t>)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pic>
        <p:nvPicPr>
          <p:cNvPr id="2050" name="Picture 2" descr="Alabastro ReCiPe v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5"/>
            <a:ext cx="849694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59532" y="746701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Il</a:t>
            </a:r>
            <a:r>
              <a:rPr lang="x-none" sz="2800" smtClean="0"/>
              <a:t> </a:t>
            </a:r>
            <a:r>
              <a:rPr lang="x-none" sz="2800"/>
              <a:t>danno totale per il ciclo di vita completo di 1 m</a:t>
            </a:r>
            <a:r>
              <a:rPr lang="x-none" sz="2800" baseline="30000"/>
              <a:t>2</a:t>
            </a:r>
            <a:r>
              <a:rPr lang="x-none" sz="2800"/>
              <a:t> di piastrella di </a:t>
            </a:r>
            <a:r>
              <a:rPr lang="it-IT" sz="2800" dirty="0" smtClean="0"/>
              <a:t>porcellanato tecnico</a:t>
            </a:r>
            <a:r>
              <a:rPr lang="x-none" sz="2800" smtClean="0"/>
              <a:t> </a:t>
            </a:r>
            <a:r>
              <a:rPr lang="x-none" sz="2800"/>
              <a:t>vale 13,3548 </a:t>
            </a:r>
            <a:r>
              <a:rPr lang="x-none" sz="2800" smtClean="0"/>
              <a:t>Pt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471169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it-IT" sz="4500" dirty="0" smtClean="0">
                <a:solidFill>
                  <a:srgbClr val="E3DE00"/>
                </a:solidFill>
              </a:rPr>
              <a:t>CONFRONTO DEI TRE ARTICOLI</a:t>
            </a:r>
            <a:endParaRPr lang="it-IT" sz="4500" cap="all" dirty="0">
              <a:solidFill>
                <a:srgbClr val="E3DE00"/>
              </a:solidFill>
            </a:endParaRPr>
          </a:p>
        </p:txBody>
      </p:sp>
      <p:pic>
        <p:nvPicPr>
          <p:cNvPr id="3075" name="Picture 3" descr="confronto produzione IMPACT v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5"/>
            <a:ext cx="856895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79512" y="908720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Dall’analisi dei risultati del confronto con IMPACT della </a:t>
            </a:r>
            <a:r>
              <a:rPr lang="it-IT" dirty="0" smtClean="0"/>
              <a:t>sola produzione </a:t>
            </a:r>
            <a:r>
              <a:rPr lang="it-IT" dirty="0"/>
              <a:t>si nota che </a:t>
            </a:r>
            <a:r>
              <a:rPr lang="it-IT" dirty="0" smtClean="0"/>
              <a:t>l’articolo in porcellanato smaltato presenta </a:t>
            </a:r>
            <a:r>
              <a:rPr lang="it-IT" dirty="0"/>
              <a:t>l’impatto minore soprattutto a causa del minore danno dovuto a </a:t>
            </a:r>
            <a:r>
              <a:rPr lang="it-IT" b="1" dirty="0"/>
              <a:t>Non </a:t>
            </a:r>
            <a:r>
              <a:rPr lang="it-IT" b="1" dirty="0" err="1"/>
              <a:t>renenewable</a:t>
            </a:r>
            <a:r>
              <a:rPr lang="it-IT" b="1" dirty="0"/>
              <a:t> </a:t>
            </a:r>
            <a:r>
              <a:rPr lang="it-IT" b="1" dirty="0" err="1"/>
              <a:t>energy</a:t>
            </a:r>
            <a:r>
              <a:rPr lang="it-IT" dirty="0"/>
              <a:t> </a:t>
            </a:r>
            <a:r>
              <a:rPr lang="it-IT" dirty="0" smtClean="0"/>
              <a:t>, a </a:t>
            </a:r>
            <a:r>
              <a:rPr lang="it-IT" b="1" dirty="0" err="1"/>
              <a:t>Respiratory</a:t>
            </a:r>
            <a:r>
              <a:rPr lang="it-IT" b="1" dirty="0"/>
              <a:t> </a:t>
            </a:r>
            <a:r>
              <a:rPr lang="it-IT" b="1" dirty="0" err="1"/>
              <a:t>inorganics</a:t>
            </a:r>
            <a:r>
              <a:rPr lang="it-IT" b="1" dirty="0"/>
              <a:t> </a:t>
            </a:r>
            <a:r>
              <a:rPr lang="it-IT" dirty="0" smtClean="0"/>
              <a:t>ed a </a:t>
            </a:r>
            <a:r>
              <a:rPr lang="it-IT" b="1" dirty="0"/>
              <a:t>Global </a:t>
            </a:r>
            <a:r>
              <a:rPr lang="it-IT" b="1" dirty="0" err="1" smtClean="0"/>
              <a:t>warming</a:t>
            </a:r>
            <a:r>
              <a:rPr lang="it-IT" b="1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05428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1862</Words>
  <Application>Microsoft Office PowerPoint</Application>
  <PresentationFormat>Presentazione su schermo (4:3)</PresentationFormat>
  <Paragraphs>148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LIFE CYCLE ASSESSMENT DI PRODOTTI CERAMICI: IL CASO EMILCERAMICA S.P.A.</vt:lpstr>
      <vt:lpstr>FLOW-CHART PROCESSO PRODUTTIVO</vt:lpstr>
      <vt:lpstr>OBIETTIVO STUDIO, UNITA’ FUNZIONALE E CONFINI DEL SISTEMA</vt:lpstr>
      <vt:lpstr>QUALITA’ DEI DATI E SOFTWARE USATO</vt:lpstr>
      <vt:lpstr>MACINAZIONE BARBOTTINA (I)</vt:lpstr>
      <vt:lpstr>MACINAZIONE BARBOTTINA (II)</vt:lpstr>
      <vt:lpstr>RISULTATI IMPACT 2002 modificato</vt:lpstr>
      <vt:lpstr>RISULTATI RECIPE (endpoint)</vt:lpstr>
      <vt:lpstr>CONFRONTO DEI TRE ARTICOLI</vt:lpstr>
      <vt:lpstr>COSTI ESTERNI</vt:lpstr>
    </vt:vector>
  </TitlesOfParts>
  <Company>Packard Bell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MODULARITà DEL PRODOTTO ED ORGANIZZAZIONE DEL LAVORO</dc:title>
  <dc:creator>Valued Packard Bell Customer</dc:creator>
  <cp:lastModifiedBy>AMMINISTRATORE</cp:lastModifiedBy>
  <cp:revision>320</cp:revision>
  <dcterms:created xsi:type="dcterms:W3CDTF">2010-10-02T07:35:51Z</dcterms:created>
  <dcterms:modified xsi:type="dcterms:W3CDTF">2012-10-31T16:04:26Z</dcterms:modified>
</cp:coreProperties>
</file>