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Default Extension="gif" ContentType="image/gif"/>
  <Override PartName="/ppt/notesSlides/notesSlide12.xml" ContentType="application/vnd.openxmlformats-officedocument.presentationml.notesSlide+xml"/>
  <Override PartName="/ppt/diagrams/layout1.xml" ContentType="application/vnd.openxmlformats-officedocument.drawingml.diagram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18"/>
  </p:notesMasterIdLst>
  <p:sldIdLst>
    <p:sldId id="256" r:id="rId2"/>
    <p:sldId id="258" r:id="rId3"/>
    <p:sldId id="305" r:id="rId4"/>
    <p:sldId id="304" r:id="rId5"/>
    <p:sldId id="269" r:id="rId6"/>
    <p:sldId id="270" r:id="rId7"/>
    <p:sldId id="272" r:id="rId8"/>
    <p:sldId id="271" r:id="rId9"/>
    <p:sldId id="274" r:id="rId10"/>
    <p:sldId id="273" r:id="rId11"/>
    <p:sldId id="277" r:id="rId12"/>
    <p:sldId id="302" r:id="rId13"/>
    <p:sldId id="306" r:id="rId14"/>
    <p:sldId id="291" r:id="rId15"/>
    <p:sldId id="290" r:id="rId16"/>
    <p:sldId id="278" r:id="rId17"/>
  </p:sldIdLst>
  <p:sldSz cx="9144000" cy="6858000" type="screen4x3"/>
  <p:notesSz cx="69469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9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1pPr>
    <a:lvl2pPr marL="457200" algn="l" rtl="0" fontAlgn="base">
      <a:spcBef>
        <a:spcPct val="0"/>
      </a:spcBef>
      <a:spcAft>
        <a:spcPct val="0"/>
      </a:spcAft>
      <a:defRPr sz="9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2pPr>
    <a:lvl3pPr marL="914400" algn="l" rtl="0" fontAlgn="base">
      <a:spcBef>
        <a:spcPct val="0"/>
      </a:spcBef>
      <a:spcAft>
        <a:spcPct val="0"/>
      </a:spcAft>
      <a:defRPr sz="9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3pPr>
    <a:lvl4pPr marL="1371600" algn="l" rtl="0" fontAlgn="base">
      <a:spcBef>
        <a:spcPct val="0"/>
      </a:spcBef>
      <a:spcAft>
        <a:spcPct val="0"/>
      </a:spcAft>
      <a:defRPr sz="9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4pPr>
    <a:lvl5pPr marL="1828800" algn="l" rtl="0" fontAlgn="base">
      <a:spcBef>
        <a:spcPct val="0"/>
      </a:spcBef>
      <a:spcAft>
        <a:spcPct val="0"/>
      </a:spcAft>
      <a:defRPr sz="9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sz="9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6pPr>
    <a:lvl7pPr marL="2743200" algn="l" defTabSz="914400" rtl="0" eaLnBrk="1" latinLnBrk="0" hangingPunct="1">
      <a:defRPr sz="9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7pPr>
    <a:lvl8pPr marL="3200400" algn="l" defTabSz="914400" rtl="0" eaLnBrk="1" latinLnBrk="0" hangingPunct="1">
      <a:defRPr sz="9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8pPr>
    <a:lvl9pPr marL="3657600" algn="l" defTabSz="914400" rtl="0" eaLnBrk="1" latinLnBrk="0" hangingPunct="1">
      <a:defRPr sz="9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FFFF66"/>
    <a:srgbClr val="FF6600"/>
    <a:srgbClr val="006666"/>
    <a:srgbClr val="FFFF00"/>
    <a:srgbClr val="CCFFCC"/>
    <a:srgbClr val="FF3300"/>
    <a:srgbClr val="00FF00"/>
    <a:srgbClr val="000000"/>
    <a:srgbClr val="ACA35D"/>
    <a:srgbClr val="9999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82" autoAdjust="0"/>
    <p:restoredTop sz="94533" autoAdjust="0"/>
  </p:normalViewPr>
  <p:slideViewPr>
    <p:cSldViewPr>
      <p:cViewPr varScale="1">
        <p:scale>
          <a:sx n="70" d="100"/>
          <a:sy n="70" d="100"/>
        </p:scale>
        <p:origin x="-137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56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EC3B0F0-45F7-40F0-9B76-C1EFE5A8BD26}" type="doc">
      <dgm:prSet loTypeId="urn:microsoft.com/office/officeart/2005/8/layout/pyramid3" loCatId="pyramid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300FA1CE-121F-410A-879B-BA600F286148}">
      <dgm:prSet custT="1"/>
      <dgm:spPr>
        <a:gradFill rotWithShape="0">
          <a:gsLst>
            <a:gs pos="0">
              <a:schemeClr val="accent1">
                <a:shade val="30000"/>
                <a:satMod val="115000"/>
              </a:schemeClr>
            </a:gs>
            <a:gs pos="50000">
              <a:schemeClr val="accent1">
                <a:shade val="67500"/>
                <a:satMod val="115000"/>
              </a:schemeClr>
            </a:gs>
            <a:gs pos="100000">
              <a:schemeClr val="accent1">
                <a:shade val="100000"/>
                <a:satMod val="115000"/>
              </a:schemeClr>
            </a:gs>
          </a:gsLst>
          <a:lin ang="5400000" scaled="0"/>
        </a:gradFill>
      </dgm:spPr>
      <dgm:t>
        <a:bodyPr/>
        <a:lstStyle/>
        <a:p>
          <a:pPr rtl="0"/>
          <a:r>
            <a:rPr lang="it-IT" sz="1600" dirty="0" smtClean="0">
              <a:latin typeface="Times New Roman" pitchFamily="18" charset="0"/>
              <a:cs typeface="Times New Roman" pitchFamily="18" charset="0"/>
            </a:rPr>
            <a:t>Il mercato del fotovoltaico</a:t>
          </a:r>
          <a:endParaRPr lang="it-IT" sz="1600" dirty="0">
            <a:latin typeface="Times New Roman" pitchFamily="18" charset="0"/>
            <a:cs typeface="Times New Roman" pitchFamily="18" charset="0"/>
          </a:endParaRPr>
        </a:p>
      </dgm:t>
    </dgm:pt>
    <dgm:pt modelId="{44FFBD84-E955-44AC-A64B-E308D6013B45}" type="parTrans" cxnId="{E83F818F-FB46-43FB-896D-CF1467F7156B}">
      <dgm:prSet/>
      <dgm:spPr/>
      <dgm:t>
        <a:bodyPr/>
        <a:lstStyle/>
        <a:p>
          <a:endParaRPr lang="it-IT"/>
        </a:p>
      </dgm:t>
    </dgm:pt>
    <dgm:pt modelId="{FA8531A8-1F83-4E2F-B834-FF84FF8E69C4}" type="sibTrans" cxnId="{E83F818F-FB46-43FB-896D-CF1467F7156B}">
      <dgm:prSet/>
      <dgm:spPr/>
      <dgm:t>
        <a:bodyPr/>
        <a:lstStyle/>
        <a:p>
          <a:endParaRPr lang="it-IT"/>
        </a:p>
      </dgm:t>
    </dgm:pt>
    <dgm:pt modelId="{9092D262-23C5-4231-982A-E0A1EDECFF8C}">
      <dgm:prSet custT="1"/>
      <dgm:spPr>
        <a:gradFill rotWithShape="0">
          <a:gsLst>
            <a:gs pos="0">
              <a:schemeClr val="accent1">
                <a:shade val="30000"/>
                <a:satMod val="115000"/>
              </a:schemeClr>
            </a:gs>
            <a:gs pos="50000">
              <a:schemeClr val="accent1">
                <a:shade val="67500"/>
                <a:satMod val="115000"/>
              </a:schemeClr>
            </a:gs>
            <a:gs pos="100000">
              <a:schemeClr val="accent1">
                <a:shade val="100000"/>
                <a:satMod val="115000"/>
              </a:schemeClr>
            </a:gs>
          </a:gsLst>
          <a:lin ang="5400000" scaled="0"/>
        </a:gradFill>
      </dgm:spPr>
      <dgm:t>
        <a:bodyPr/>
        <a:lstStyle/>
        <a:p>
          <a:pPr rtl="0"/>
          <a:r>
            <a:rPr lang="it-IT" sz="1600" dirty="0" smtClean="0">
              <a:latin typeface="Times New Roman" pitchFamily="18" charset="0"/>
              <a:cs typeface="Times New Roman" pitchFamily="18" charset="0"/>
            </a:rPr>
            <a:t>Tipologie di impianti FV </a:t>
          </a:r>
          <a:endParaRPr lang="it-IT" sz="1600" dirty="0">
            <a:latin typeface="Times New Roman" pitchFamily="18" charset="0"/>
            <a:cs typeface="Times New Roman" pitchFamily="18" charset="0"/>
          </a:endParaRPr>
        </a:p>
      </dgm:t>
    </dgm:pt>
    <dgm:pt modelId="{BFF2A341-BE08-4127-A33A-C8D12194F208}" type="parTrans" cxnId="{7CE25E8D-C9D0-42D0-8BA7-C9C7BB670DCD}">
      <dgm:prSet/>
      <dgm:spPr/>
      <dgm:t>
        <a:bodyPr/>
        <a:lstStyle/>
        <a:p>
          <a:endParaRPr lang="it-IT"/>
        </a:p>
      </dgm:t>
    </dgm:pt>
    <dgm:pt modelId="{7F3B189A-95AD-4D10-AA13-9FADAE60C1E5}" type="sibTrans" cxnId="{7CE25E8D-C9D0-42D0-8BA7-C9C7BB670DCD}">
      <dgm:prSet/>
      <dgm:spPr/>
      <dgm:t>
        <a:bodyPr/>
        <a:lstStyle/>
        <a:p>
          <a:endParaRPr lang="it-IT"/>
        </a:p>
      </dgm:t>
    </dgm:pt>
    <dgm:pt modelId="{140565CF-9C72-49D6-AA3D-230928FE8EC1}">
      <dgm:prSet custT="1"/>
      <dgm:spPr>
        <a:gradFill rotWithShape="0">
          <a:gsLst>
            <a:gs pos="0">
              <a:schemeClr val="accent1">
                <a:shade val="30000"/>
                <a:satMod val="115000"/>
              </a:schemeClr>
            </a:gs>
            <a:gs pos="50000">
              <a:schemeClr val="accent1">
                <a:shade val="67500"/>
                <a:satMod val="115000"/>
              </a:schemeClr>
            </a:gs>
            <a:gs pos="100000">
              <a:schemeClr val="accent1">
                <a:shade val="100000"/>
                <a:satMod val="115000"/>
              </a:schemeClr>
            </a:gs>
          </a:gsLst>
          <a:lin ang="5400000" scaled="0"/>
        </a:gradFill>
      </dgm:spPr>
      <dgm:t>
        <a:bodyPr/>
        <a:lstStyle/>
        <a:p>
          <a:pPr rtl="0"/>
          <a:r>
            <a:rPr lang="it-IT" sz="1600" dirty="0" smtClean="0">
              <a:latin typeface="Times New Roman" pitchFamily="18" charset="0"/>
              <a:cs typeface="Times New Roman" pitchFamily="18" charset="0"/>
            </a:rPr>
            <a:t>Conto Energia 2011/2013</a:t>
          </a:r>
          <a:endParaRPr lang="it-IT" sz="1600" dirty="0">
            <a:latin typeface="Times New Roman" pitchFamily="18" charset="0"/>
            <a:cs typeface="Times New Roman" pitchFamily="18" charset="0"/>
          </a:endParaRPr>
        </a:p>
      </dgm:t>
    </dgm:pt>
    <dgm:pt modelId="{4AA48159-3AEE-4F60-BD80-C8D212A283DE}" type="parTrans" cxnId="{BB7C5E76-F86F-4FB9-B726-021293EBA8B2}">
      <dgm:prSet/>
      <dgm:spPr/>
      <dgm:t>
        <a:bodyPr/>
        <a:lstStyle/>
        <a:p>
          <a:endParaRPr lang="it-IT"/>
        </a:p>
      </dgm:t>
    </dgm:pt>
    <dgm:pt modelId="{9DD8C5A4-25BA-4230-9DB9-160032EBE7EA}" type="sibTrans" cxnId="{BB7C5E76-F86F-4FB9-B726-021293EBA8B2}">
      <dgm:prSet/>
      <dgm:spPr/>
      <dgm:t>
        <a:bodyPr/>
        <a:lstStyle/>
        <a:p>
          <a:endParaRPr lang="it-IT"/>
        </a:p>
      </dgm:t>
    </dgm:pt>
    <dgm:pt modelId="{4FE2BB8B-8FAE-4C20-B168-50B2FA34509A}">
      <dgm:prSet custT="1"/>
      <dgm:spPr>
        <a:gradFill rotWithShape="0">
          <a:gsLst>
            <a:gs pos="0">
              <a:schemeClr val="accent1">
                <a:shade val="30000"/>
                <a:satMod val="115000"/>
              </a:schemeClr>
            </a:gs>
            <a:gs pos="50000">
              <a:schemeClr val="accent1">
                <a:shade val="67500"/>
                <a:satMod val="115000"/>
              </a:schemeClr>
            </a:gs>
            <a:gs pos="100000">
              <a:schemeClr val="accent1">
                <a:shade val="100000"/>
                <a:satMod val="115000"/>
              </a:schemeClr>
            </a:gs>
          </a:gsLst>
          <a:lin ang="5400000" scaled="0"/>
        </a:gradFill>
      </dgm:spPr>
      <dgm:t>
        <a:bodyPr/>
        <a:lstStyle/>
        <a:p>
          <a:pPr rtl="0"/>
          <a:r>
            <a:rPr lang="it-IT" sz="1600" dirty="0" smtClean="0">
              <a:latin typeface="Times New Roman" pitchFamily="18" charset="0"/>
              <a:cs typeface="Times New Roman" pitchFamily="18" charset="0"/>
            </a:rPr>
            <a:t>L’impianto fotovoltaico della scuola analizzata</a:t>
          </a:r>
          <a:endParaRPr lang="it-IT" sz="1600" dirty="0">
            <a:latin typeface="Times New Roman" pitchFamily="18" charset="0"/>
            <a:cs typeface="Times New Roman" pitchFamily="18" charset="0"/>
          </a:endParaRPr>
        </a:p>
      </dgm:t>
    </dgm:pt>
    <dgm:pt modelId="{3CDE7229-FF9F-4692-B9F5-1C3530CD803B}" type="parTrans" cxnId="{88265FAD-CFF0-4231-8A74-7FC844DED285}">
      <dgm:prSet/>
      <dgm:spPr/>
      <dgm:t>
        <a:bodyPr/>
        <a:lstStyle/>
        <a:p>
          <a:endParaRPr lang="it-IT"/>
        </a:p>
      </dgm:t>
    </dgm:pt>
    <dgm:pt modelId="{AFD7BAEA-AA69-4C61-BF11-BA34264E238D}" type="sibTrans" cxnId="{88265FAD-CFF0-4231-8A74-7FC844DED285}">
      <dgm:prSet/>
      <dgm:spPr/>
      <dgm:t>
        <a:bodyPr/>
        <a:lstStyle/>
        <a:p>
          <a:endParaRPr lang="it-IT"/>
        </a:p>
      </dgm:t>
    </dgm:pt>
    <dgm:pt modelId="{193C983E-3E8B-428F-A280-A88EC5600D70}">
      <dgm:prSet custT="1"/>
      <dgm:spPr>
        <a:gradFill rotWithShape="0">
          <a:gsLst>
            <a:gs pos="0">
              <a:schemeClr val="accent1">
                <a:shade val="30000"/>
                <a:satMod val="115000"/>
              </a:schemeClr>
            </a:gs>
            <a:gs pos="50000">
              <a:schemeClr val="accent1">
                <a:shade val="67500"/>
                <a:satMod val="115000"/>
              </a:schemeClr>
            </a:gs>
            <a:gs pos="100000">
              <a:schemeClr val="accent1">
                <a:shade val="100000"/>
                <a:satMod val="115000"/>
              </a:schemeClr>
            </a:gs>
          </a:gsLst>
          <a:lin ang="5400000" scaled="0"/>
        </a:gradFill>
      </dgm:spPr>
      <dgm:t>
        <a:bodyPr/>
        <a:lstStyle/>
        <a:p>
          <a:pPr rtl="0"/>
          <a:r>
            <a:rPr lang="it-IT" sz="1600" dirty="0" smtClean="0">
              <a:latin typeface="Times New Roman" pitchFamily="18" charset="0"/>
              <a:cs typeface="Times New Roman" pitchFamily="18" charset="0"/>
            </a:rPr>
            <a:t>Valutazione economica (Costi interni)</a:t>
          </a:r>
          <a:endParaRPr lang="it-IT" sz="1600" dirty="0">
            <a:latin typeface="Times New Roman" pitchFamily="18" charset="0"/>
            <a:cs typeface="Times New Roman" pitchFamily="18" charset="0"/>
          </a:endParaRPr>
        </a:p>
      </dgm:t>
    </dgm:pt>
    <dgm:pt modelId="{A8104E6C-AB59-41B4-8CEE-0F9740D9E649}" type="parTrans" cxnId="{0317D947-48B1-4D4A-971A-6AF74E7982C1}">
      <dgm:prSet/>
      <dgm:spPr/>
      <dgm:t>
        <a:bodyPr/>
        <a:lstStyle/>
        <a:p>
          <a:endParaRPr lang="it-IT"/>
        </a:p>
      </dgm:t>
    </dgm:pt>
    <dgm:pt modelId="{5345D53E-15C6-47A0-B6F1-A7E9355284BB}" type="sibTrans" cxnId="{0317D947-48B1-4D4A-971A-6AF74E7982C1}">
      <dgm:prSet/>
      <dgm:spPr/>
      <dgm:t>
        <a:bodyPr/>
        <a:lstStyle/>
        <a:p>
          <a:endParaRPr lang="it-IT"/>
        </a:p>
      </dgm:t>
    </dgm:pt>
    <dgm:pt modelId="{06D205FC-36DD-41DB-B9D6-7CB53374CE39}">
      <dgm:prSet custT="1"/>
      <dgm:spPr>
        <a:gradFill rotWithShape="0">
          <a:gsLst>
            <a:gs pos="0">
              <a:schemeClr val="accent1">
                <a:shade val="30000"/>
                <a:satMod val="115000"/>
              </a:schemeClr>
            </a:gs>
            <a:gs pos="50000">
              <a:schemeClr val="accent1">
                <a:shade val="67500"/>
                <a:satMod val="115000"/>
              </a:schemeClr>
            </a:gs>
            <a:gs pos="100000">
              <a:schemeClr val="accent1">
                <a:shade val="100000"/>
                <a:satMod val="115000"/>
              </a:schemeClr>
            </a:gs>
          </a:gsLst>
          <a:lin ang="5400000" scaled="0"/>
        </a:gradFill>
      </dgm:spPr>
      <dgm:t>
        <a:bodyPr/>
        <a:lstStyle/>
        <a:p>
          <a:pPr rtl="0"/>
          <a:r>
            <a:rPr lang="it-IT" sz="1600" dirty="0" smtClean="0">
              <a:latin typeface="Times New Roman" pitchFamily="18" charset="0"/>
              <a:cs typeface="Times New Roman" pitchFamily="18" charset="0"/>
            </a:rPr>
            <a:t>L’analisi dell’ LCA (Life </a:t>
          </a:r>
          <a:r>
            <a:rPr lang="it-IT" sz="1600" dirty="0" err="1" smtClean="0">
              <a:latin typeface="Times New Roman" pitchFamily="18" charset="0"/>
              <a:cs typeface="Times New Roman" pitchFamily="18" charset="0"/>
            </a:rPr>
            <a:t>Cycle</a:t>
          </a:r>
          <a:r>
            <a:rPr lang="it-IT" sz="16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it-IT" sz="1600" dirty="0" err="1" smtClean="0">
              <a:latin typeface="Times New Roman" pitchFamily="18" charset="0"/>
              <a:cs typeface="Times New Roman" pitchFamily="18" charset="0"/>
            </a:rPr>
            <a:t>Analysis</a:t>
          </a:r>
          <a:r>
            <a:rPr lang="it-IT" sz="1600" dirty="0" smtClean="0">
              <a:latin typeface="Times New Roman" pitchFamily="18" charset="0"/>
              <a:cs typeface="Times New Roman" pitchFamily="18" charset="0"/>
            </a:rPr>
            <a:t>)</a:t>
          </a:r>
          <a:endParaRPr lang="it-IT" sz="1600" dirty="0">
            <a:latin typeface="Times New Roman" pitchFamily="18" charset="0"/>
            <a:cs typeface="Times New Roman" pitchFamily="18" charset="0"/>
          </a:endParaRPr>
        </a:p>
      </dgm:t>
    </dgm:pt>
    <dgm:pt modelId="{4F2A55CB-7B00-4949-8AF3-66109FA0FA52}" type="parTrans" cxnId="{63A215FA-C1C0-470E-9213-AAC88BB194F5}">
      <dgm:prSet/>
      <dgm:spPr/>
      <dgm:t>
        <a:bodyPr/>
        <a:lstStyle/>
        <a:p>
          <a:endParaRPr lang="it-IT"/>
        </a:p>
      </dgm:t>
    </dgm:pt>
    <dgm:pt modelId="{956A18C8-BD4C-4669-B9FC-48520E2F7EA8}" type="sibTrans" cxnId="{63A215FA-C1C0-470E-9213-AAC88BB194F5}">
      <dgm:prSet/>
      <dgm:spPr/>
      <dgm:t>
        <a:bodyPr/>
        <a:lstStyle/>
        <a:p>
          <a:endParaRPr lang="it-IT"/>
        </a:p>
      </dgm:t>
    </dgm:pt>
    <dgm:pt modelId="{A3761FD6-DE1F-4765-BB17-47125119A310}">
      <dgm:prSet custT="1"/>
      <dgm:spPr>
        <a:gradFill rotWithShape="0">
          <a:gsLst>
            <a:gs pos="0">
              <a:schemeClr val="accent1">
                <a:shade val="30000"/>
                <a:satMod val="115000"/>
              </a:schemeClr>
            </a:gs>
            <a:gs pos="50000">
              <a:schemeClr val="accent1">
                <a:shade val="67500"/>
                <a:satMod val="115000"/>
              </a:schemeClr>
            </a:gs>
            <a:gs pos="100000">
              <a:schemeClr val="accent1">
                <a:shade val="100000"/>
                <a:satMod val="115000"/>
              </a:schemeClr>
            </a:gs>
          </a:gsLst>
          <a:lin ang="5400000" scaled="0"/>
        </a:gradFill>
      </dgm:spPr>
      <dgm:t>
        <a:bodyPr/>
        <a:lstStyle/>
        <a:p>
          <a:pPr rtl="0"/>
          <a:r>
            <a:rPr lang="it-IT" sz="1600" dirty="0" smtClean="0">
              <a:latin typeface="Times New Roman" pitchFamily="18" charset="0"/>
              <a:cs typeface="Times New Roman" pitchFamily="18" charset="0"/>
            </a:rPr>
            <a:t>Valutazione ambientale (Costi esterni)</a:t>
          </a:r>
          <a:endParaRPr lang="it-IT" sz="1600" dirty="0">
            <a:latin typeface="Times New Roman" pitchFamily="18" charset="0"/>
            <a:cs typeface="Times New Roman" pitchFamily="18" charset="0"/>
          </a:endParaRPr>
        </a:p>
      </dgm:t>
    </dgm:pt>
    <dgm:pt modelId="{F94986E7-8F00-49E4-9F82-1E50D4174365}" type="parTrans" cxnId="{6592C8A0-C449-43E8-B02A-145A60DB8AA3}">
      <dgm:prSet/>
      <dgm:spPr/>
      <dgm:t>
        <a:bodyPr/>
        <a:lstStyle/>
        <a:p>
          <a:endParaRPr lang="it-IT"/>
        </a:p>
      </dgm:t>
    </dgm:pt>
    <dgm:pt modelId="{3776F1AF-0D61-4500-BDDD-CDFD7580F2C9}" type="sibTrans" cxnId="{6592C8A0-C449-43E8-B02A-145A60DB8AA3}">
      <dgm:prSet/>
      <dgm:spPr/>
      <dgm:t>
        <a:bodyPr/>
        <a:lstStyle/>
        <a:p>
          <a:endParaRPr lang="it-IT"/>
        </a:p>
      </dgm:t>
    </dgm:pt>
    <dgm:pt modelId="{0325526D-1B06-46B7-A5AC-BA1DC0C514BE}">
      <dgm:prSet custT="1"/>
      <dgm:spPr>
        <a:gradFill rotWithShape="0">
          <a:gsLst>
            <a:gs pos="0">
              <a:schemeClr val="accent1">
                <a:shade val="30000"/>
                <a:satMod val="115000"/>
              </a:schemeClr>
            </a:gs>
            <a:gs pos="50000">
              <a:schemeClr val="accent1">
                <a:shade val="67500"/>
                <a:satMod val="115000"/>
              </a:schemeClr>
            </a:gs>
            <a:gs pos="100000">
              <a:schemeClr val="accent1">
                <a:shade val="100000"/>
                <a:satMod val="115000"/>
              </a:schemeClr>
            </a:gs>
          </a:gsLst>
          <a:lin ang="5400000" scaled="0"/>
        </a:gradFill>
      </dgm:spPr>
      <dgm:t>
        <a:bodyPr/>
        <a:lstStyle/>
        <a:p>
          <a:pPr rtl="0"/>
          <a:r>
            <a:rPr lang="it-IT" sz="1600" dirty="0" smtClean="0">
              <a:latin typeface="Times New Roman" pitchFamily="18" charset="0"/>
              <a:cs typeface="Times New Roman" pitchFamily="18" charset="0"/>
            </a:rPr>
            <a:t>Conclusioni</a:t>
          </a:r>
          <a:endParaRPr lang="it-IT" sz="1600" dirty="0">
            <a:latin typeface="Times New Roman" pitchFamily="18" charset="0"/>
            <a:cs typeface="Times New Roman" pitchFamily="18" charset="0"/>
          </a:endParaRPr>
        </a:p>
      </dgm:t>
    </dgm:pt>
    <dgm:pt modelId="{A8EB8209-3A25-4D98-A532-BA88A2C2844E}" type="parTrans" cxnId="{D4951564-4966-4E40-8EB1-449DE31E8AB9}">
      <dgm:prSet/>
      <dgm:spPr/>
      <dgm:t>
        <a:bodyPr/>
        <a:lstStyle/>
        <a:p>
          <a:endParaRPr lang="it-IT"/>
        </a:p>
      </dgm:t>
    </dgm:pt>
    <dgm:pt modelId="{9E18B4AE-71C6-4533-94CB-481253C8A51F}" type="sibTrans" cxnId="{D4951564-4966-4E40-8EB1-449DE31E8AB9}">
      <dgm:prSet/>
      <dgm:spPr/>
      <dgm:t>
        <a:bodyPr/>
        <a:lstStyle/>
        <a:p>
          <a:endParaRPr lang="it-IT"/>
        </a:p>
      </dgm:t>
    </dgm:pt>
    <dgm:pt modelId="{53A10EDD-743A-4E26-A31B-7094BCB86D0D}" type="pres">
      <dgm:prSet presAssocID="{1EC3B0F0-45F7-40F0-9B76-C1EFE5A8BD2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EE0E9B47-3C92-4E05-87D2-65AD0996FD1D}" type="pres">
      <dgm:prSet presAssocID="{300FA1CE-121F-410A-879B-BA600F286148}" presName="Name8" presStyleCnt="0"/>
      <dgm:spPr/>
    </dgm:pt>
    <dgm:pt modelId="{77BAE179-BE6B-485F-AAAC-01AD3272F70F}" type="pres">
      <dgm:prSet presAssocID="{300FA1CE-121F-410A-879B-BA600F286148}" presName="level" presStyleLbl="node1" presStyleIdx="0" presStyleCnt="8" custScaleX="55851">
        <dgm:presLayoutVars>
          <dgm:chMax val="1"/>
          <dgm:bulletEnabled val="1"/>
        </dgm:presLayoutVars>
      </dgm:prSet>
      <dgm:spPr>
        <a:prstGeom prst="wedgeRoundRectCallout">
          <a:avLst/>
        </a:prstGeom>
      </dgm:spPr>
      <dgm:t>
        <a:bodyPr/>
        <a:lstStyle/>
        <a:p>
          <a:endParaRPr lang="it-IT"/>
        </a:p>
      </dgm:t>
    </dgm:pt>
    <dgm:pt modelId="{ABF83AF9-886E-4214-A988-21333BCECC1C}" type="pres">
      <dgm:prSet presAssocID="{300FA1CE-121F-410A-879B-BA600F286148}" presName="levelTx" presStyleLbl="revTx" presStyleIdx="0" presStyleCnt="0">
        <dgm:presLayoutVars>
          <dgm:chMax val="1"/>
          <dgm:bulletEnabled val="1"/>
        </dgm:presLayoutVars>
      </dgm:prSet>
      <dgm:spPr>
        <a:prstGeom prst="wedgeRoundRectCallout">
          <a:avLst/>
        </a:prstGeom>
      </dgm:spPr>
      <dgm:t>
        <a:bodyPr/>
        <a:lstStyle/>
        <a:p>
          <a:endParaRPr lang="it-IT"/>
        </a:p>
      </dgm:t>
    </dgm:pt>
    <dgm:pt modelId="{4EBFC188-4958-4C82-9101-389341E5B303}" type="pres">
      <dgm:prSet presAssocID="{9092D262-23C5-4231-982A-E0A1EDECFF8C}" presName="Name8" presStyleCnt="0"/>
      <dgm:spPr/>
    </dgm:pt>
    <dgm:pt modelId="{3679A1D5-3D01-4786-BDAC-CEA2932BDC9B}" type="pres">
      <dgm:prSet presAssocID="{9092D262-23C5-4231-982A-E0A1EDECFF8C}" presName="level" presStyleLbl="node1" presStyleIdx="1" presStyleCnt="8" custScaleX="78856">
        <dgm:presLayoutVars>
          <dgm:chMax val="1"/>
          <dgm:bulletEnabled val="1"/>
        </dgm:presLayoutVars>
      </dgm:prSet>
      <dgm:spPr>
        <a:prstGeom prst="wedgeRoundRectCallout">
          <a:avLst/>
        </a:prstGeom>
      </dgm:spPr>
      <dgm:t>
        <a:bodyPr/>
        <a:lstStyle/>
        <a:p>
          <a:endParaRPr lang="it-IT"/>
        </a:p>
      </dgm:t>
    </dgm:pt>
    <dgm:pt modelId="{F11A99D1-AB37-460F-952A-CF3961E8E0E0}" type="pres">
      <dgm:prSet presAssocID="{9092D262-23C5-4231-982A-E0A1EDECFF8C}" presName="levelTx" presStyleLbl="revTx" presStyleIdx="0" presStyleCnt="0">
        <dgm:presLayoutVars>
          <dgm:chMax val="1"/>
          <dgm:bulletEnabled val="1"/>
        </dgm:presLayoutVars>
      </dgm:prSet>
      <dgm:spPr>
        <a:prstGeom prst="wedgeRoundRectCallout">
          <a:avLst/>
        </a:prstGeom>
      </dgm:spPr>
      <dgm:t>
        <a:bodyPr/>
        <a:lstStyle/>
        <a:p>
          <a:endParaRPr lang="it-IT"/>
        </a:p>
      </dgm:t>
    </dgm:pt>
    <dgm:pt modelId="{293110D5-F6F0-48BC-B985-4C39155B50CC}" type="pres">
      <dgm:prSet presAssocID="{140565CF-9C72-49D6-AA3D-230928FE8EC1}" presName="Name8" presStyleCnt="0"/>
      <dgm:spPr/>
    </dgm:pt>
    <dgm:pt modelId="{E7A75987-E4B0-467C-BFE9-9A1604672FD5}" type="pres">
      <dgm:prSet presAssocID="{140565CF-9C72-49D6-AA3D-230928FE8EC1}" presName="level" presStyleLbl="node1" presStyleIdx="2" presStyleCnt="8" custScaleX="77390">
        <dgm:presLayoutVars>
          <dgm:chMax val="1"/>
          <dgm:bulletEnabled val="1"/>
        </dgm:presLayoutVars>
      </dgm:prSet>
      <dgm:spPr>
        <a:prstGeom prst="wedgeRoundRectCallout">
          <a:avLst/>
        </a:prstGeom>
      </dgm:spPr>
      <dgm:t>
        <a:bodyPr/>
        <a:lstStyle/>
        <a:p>
          <a:endParaRPr lang="it-IT"/>
        </a:p>
      </dgm:t>
    </dgm:pt>
    <dgm:pt modelId="{000FF7BB-D514-4FF1-A443-61F783160408}" type="pres">
      <dgm:prSet presAssocID="{140565CF-9C72-49D6-AA3D-230928FE8EC1}" presName="levelTx" presStyleLbl="revTx" presStyleIdx="0" presStyleCnt="0">
        <dgm:presLayoutVars>
          <dgm:chMax val="1"/>
          <dgm:bulletEnabled val="1"/>
        </dgm:presLayoutVars>
      </dgm:prSet>
      <dgm:spPr>
        <a:prstGeom prst="wedgeRoundRectCallout">
          <a:avLst/>
        </a:prstGeom>
      </dgm:spPr>
      <dgm:t>
        <a:bodyPr/>
        <a:lstStyle/>
        <a:p>
          <a:endParaRPr lang="it-IT"/>
        </a:p>
      </dgm:t>
    </dgm:pt>
    <dgm:pt modelId="{525F8D04-7944-4472-BE00-D1C09280E80E}" type="pres">
      <dgm:prSet presAssocID="{4FE2BB8B-8FAE-4C20-B168-50B2FA34509A}" presName="Name8" presStyleCnt="0"/>
      <dgm:spPr/>
    </dgm:pt>
    <dgm:pt modelId="{490494AF-9F22-4BFE-876D-A3D9CA6893B9}" type="pres">
      <dgm:prSet presAssocID="{4FE2BB8B-8FAE-4C20-B168-50B2FA34509A}" presName="level" presStyleLbl="node1" presStyleIdx="3" presStyleCnt="8" custScaleX="152470">
        <dgm:presLayoutVars>
          <dgm:chMax val="1"/>
          <dgm:bulletEnabled val="1"/>
        </dgm:presLayoutVars>
      </dgm:prSet>
      <dgm:spPr>
        <a:prstGeom prst="wedgeRoundRectCallout">
          <a:avLst/>
        </a:prstGeom>
      </dgm:spPr>
      <dgm:t>
        <a:bodyPr/>
        <a:lstStyle/>
        <a:p>
          <a:endParaRPr lang="it-IT"/>
        </a:p>
      </dgm:t>
    </dgm:pt>
    <dgm:pt modelId="{CDC81994-0792-4629-AFCC-1C7EF15AFA94}" type="pres">
      <dgm:prSet presAssocID="{4FE2BB8B-8FAE-4C20-B168-50B2FA34509A}" presName="levelTx" presStyleLbl="revTx" presStyleIdx="0" presStyleCnt="0">
        <dgm:presLayoutVars>
          <dgm:chMax val="1"/>
          <dgm:bulletEnabled val="1"/>
        </dgm:presLayoutVars>
      </dgm:prSet>
      <dgm:spPr>
        <a:prstGeom prst="wedgeRoundRectCallout">
          <a:avLst/>
        </a:prstGeom>
      </dgm:spPr>
      <dgm:t>
        <a:bodyPr/>
        <a:lstStyle/>
        <a:p>
          <a:endParaRPr lang="it-IT"/>
        </a:p>
      </dgm:t>
    </dgm:pt>
    <dgm:pt modelId="{492BFA8B-79D7-4E29-AE4E-CE7564AF48AB}" type="pres">
      <dgm:prSet presAssocID="{193C983E-3E8B-428F-A280-A88EC5600D70}" presName="Name8" presStyleCnt="0"/>
      <dgm:spPr/>
    </dgm:pt>
    <dgm:pt modelId="{BE852488-B94F-4669-96F9-9D4F5C2BBF69}" type="pres">
      <dgm:prSet presAssocID="{193C983E-3E8B-428F-A280-A88EC5600D70}" presName="level" presStyleLbl="node1" presStyleIdx="4" presStyleCnt="8" custScaleX="177440">
        <dgm:presLayoutVars>
          <dgm:chMax val="1"/>
          <dgm:bulletEnabled val="1"/>
        </dgm:presLayoutVars>
      </dgm:prSet>
      <dgm:spPr>
        <a:prstGeom prst="wedgeRoundRectCallout">
          <a:avLst/>
        </a:prstGeom>
      </dgm:spPr>
      <dgm:t>
        <a:bodyPr/>
        <a:lstStyle/>
        <a:p>
          <a:endParaRPr lang="it-IT"/>
        </a:p>
      </dgm:t>
    </dgm:pt>
    <dgm:pt modelId="{75157C0C-0B6D-4062-B39F-36A3035205CC}" type="pres">
      <dgm:prSet presAssocID="{193C983E-3E8B-428F-A280-A88EC5600D70}" presName="levelTx" presStyleLbl="revTx" presStyleIdx="0" presStyleCnt="0">
        <dgm:presLayoutVars>
          <dgm:chMax val="1"/>
          <dgm:bulletEnabled val="1"/>
        </dgm:presLayoutVars>
      </dgm:prSet>
      <dgm:spPr>
        <a:prstGeom prst="wedgeRoundRectCallout">
          <a:avLst/>
        </a:prstGeom>
      </dgm:spPr>
      <dgm:t>
        <a:bodyPr/>
        <a:lstStyle/>
        <a:p>
          <a:endParaRPr lang="it-IT"/>
        </a:p>
      </dgm:t>
    </dgm:pt>
    <dgm:pt modelId="{4683F172-62C6-4B17-9618-834369AB2CC9}" type="pres">
      <dgm:prSet presAssocID="{06D205FC-36DD-41DB-B9D6-7CB53374CE39}" presName="Name8" presStyleCnt="0"/>
      <dgm:spPr/>
    </dgm:pt>
    <dgm:pt modelId="{65CEECBA-5BEE-4552-822E-74FBB1083BB2}" type="pres">
      <dgm:prSet presAssocID="{06D205FC-36DD-41DB-B9D6-7CB53374CE39}" presName="level" presStyleLbl="node1" presStyleIdx="5" presStyleCnt="8" custScaleX="224900">
        <dgm:presLayoutVars>
          <dgm:chMax val="1"/>
          <dgm:bulletEnabled val="1"/>
        </dgm:presLayoutVars>
      </dgm:prSet>
      <dgm:spPr>
        <a:prstGeom prst="wedgeRoundRectCallout">
          <a:avLst/>
        </a:prstGeom>
      </dgm:spPr>
      <dgm:t>
        <a:bodyPr/>
        <a:lstStyle/>
        <a:p>
          <a:endParaRPr lang="it-IT"/>
        </a:p>
      </dgm:t>
    </dgm:pt>
    <dgm:pt modelId="{B28D7BF7-1CB8-4F0C-B9C8-4A2082AE06EC}" type="pres">
      <dgm:prSet presAssocID="{06D205FC-36DD-41DB-B9D6-7CB53374CE39}" presName="levelTx" presStyleLbl="revTx" presStyleIdx="0" presStyleCnt="0">
        <dgm:presLayoutVars>
          <dgm:chMax val="1"/>
          <dgm:bulletEnabled val="1"/>
        </dgm:presLayoutVars>
      </dgm:prSet>
      <dgm:spPr>
        <a:prstGeom prst="wedgeRoundRectCallout">
          <a:avLst/>
        </a:prstGeom>
      </dgm:spPr>
      <dgm:t>
        <a:bodyPr/>
        <a:lstStyle/>
        <a:p>
          <a:endParaRPr lang="it-IT"/>
        </a:p>
      </dgm:t>
    </dgm:pt>
    <dgm:pt modelId="{6ED1846D-1EC9-45D0-8C61-BEBFCF8FDF5F}" type="pres">
      <dgm:prSet presAssocID="{A3761FD6-DE1F-4765-BB17-47125119A310}" presName="Name8" presStyleCnt="0"/>
      <dgm:spPr/>
    </dgm:pt>
    <dgm:pt modelId="{01951B98-8B2F-4494-B05F-B851BB0A1C31}" type="pres">
      <dgm:prSet presAssocID="{A3761FD6-DE1F-4765-BB17-47125119A310}" presName="level" presStyleLbl="node1" presStyleIdx="6" presStyleCnt="8" custScaleX="319820">
        <dgm:presLayoutVars>
          <dgm:chMax val="1"/>
          <dgm:bulletEnabled val="1"/>
        </dgm:presLayoutVars>
      </dgm:prSet>
      <dgm:spPr>
        <a:prstGeom prst="wedgeRoundRectCallout">
          <a:avLst/>
        </a:prstGeom>
      </dgm:spPr>
      <dgm:t>
        <a:bodyPr/>
        <a:lstStyle/>
        <a:p>
          <a:endParaRPr lang="it-IT"/>
        </a:p>
      </dgm:t>
    </dgm:pt>
    <dgm:pt modelId="{F31E831A-9338-453A-8EE7-83D8DFFE2F1E}" type="pres">
      <dgm:prSet presAssocID="{A3761FD6-DE1F-4765-BB17-47125119A310}" presName="levelTx" presStyleLbl="revTx" presStyleIdx="0" presStyleCnt="0">
        <dgm:presLayoutVars>
          <dgm:chMax val="1"/>
          <dgm:bulletEnabled val="1"/>
        </dgm:presLayoutVars>
      </dgm:prSet>
      <dgm:spPr>
        <a:prstGeom prst="wedgeRoundRectCallout">
          <a:avLst/>
        </a:prstGeom>
      </dgm:spPr>
      <dgm:t>
        <a:bodyPr/>
        <a:lstStyle/>
        <a:p>
          <a:endParaRPr lang="it-IT"/>
        </a:p>
      </dgm:t>
    </dgm:pt>
    <dgm:pt modelId="{A6B86B2B-DA05-430C-94DB-6AC5BEEDFE1D}" type="pres">
      <dgm:prSet presAssocID="{0325526D-1B06-46B7-A5AC-BA1DC0C514BE}" presName="Name8" presStyleCnt="0"/>
      <dgm:spPr/>
    </dgm:pt>
    <dgm:pt modelId="{6C3A161B-59AC-475E-ADAA-710DD5646832}" type="pres">
      <dgm:prSet presAssocID="{0325526D-1B06-46B7-A5AC-BA1DC0C514BE}" presName="level" presStyleLbl="node1" presStyleIdx="7" presStyleCnt="8" custScaleX="218918">
        <dgm:presLayoutVars>
          <dgm:chMax val="1"/>
          <dgm:bulletEnabled val="1"/>
        </dgm:presLayoutVars>
      </dgm:prSet>
      <dgm:spPr>
        <a:prstGeom prst="wedgeRoundRectCallout">
          <a:avLst/>
        </a:prstGeom>
      </dgm:spPr>
      <dgm:t>
        <a:bodyPr/>
        <a:lstStyle/>
        <a:p>
          <a:endParaRPr lang="it-IT"/>
        </a:p>
      </dgm:t>
    </dgm:pt>
    <dgm:pt modelId="{FD48DF4C-E941-42CB-B553-D6B6FE392ADC}" type="pres">
      <dgm:prSet presAssocID="{0325526D-1B06-46B7-A5AC-BA1DC0C514BE}" presName="levelTx" presStyleLbl="revTx" presStyleIdx="0" presStyleCnt="0">
        <dgm:presLayoutVars>
          <dgm:chMax val="1"/>
          <dgm:bulletEnabled val="1"/>
        </dgm:presLayoutVars>
      </dgm:prSet>
      <dgm:spPr>
        <a:prstGeom prst="wedgeRoundRectCallout">
          <a:avLst/>
        </a:prstGeom>
      </dgm:spPr>
      <dgm:t>
        <a:bodyPr/>
        <a:lstStyle/>
        <a:p>
          <a:endParaRPr lang="it-IT"/>
        </a:p>
      </dgm:t>
    </dgm:pt>
  </dgm:ptLst>
  <dgm:cxnLst>
    <dgm:cxn modelId="{7CE25E8D-C9D0-42D0-8BA7-C9C7BB670DCD}" srcId="{1EC3B0F0-45F7-40F0-9B76-C1EFE5A8BD26}" destId="{9092D262-23C5-4231-982A-E0A1EDECFF8C}" srcOrd="1" destOrd="0" parTransId="{BFF2A341-BE08-4127-A33A-C8D12194F208}" sibTransId="{7F3B189A-95AD-4D10-AA13-9FADAE60C1E5}"/>
    <dgm:cxn modelId="{7547F3E6-E585-4A95-9311-CE984BEE81B2}" type="presOf" srcId="{193C983E-3E8B-428F-A280-A88EC5600D70}" destId="{75157C0C-0B6D-4062-B39F-36A3035205CC}" srcOrd="1" destOrd="0" presId="urn:microsoft.com/office/officeart/2005/8/layout/pyramid3"/>
    <dgm:cxn modelId="{2EDD1B57-D645-47B7-ADAF-654B4E2785CE}" type="presOf" srcId="{300FA1CE-121F-410A-879B-BA600F286148}" destId="{77BAE179-BE6B-485F-AAAC-01AD3272F70F}" srcOrd="0" destOrd="0" presId="urn:microsoft.com/office/officeart/2005/8/layout/pyramid3"/>
    <dgm:cxn modelId="{6592C8A0-C449-43E8-B02A-145A60DB8AA3}" srcId="{1EC3B0F0-45F7-40F0-9B76-C1EFE5A8BD26}" destId="{A3761FD6-DE1F-4765-BB17-47125119A310}" srcOrd="6" destOrd="0" parTransId="{F94986E7-8F00-49E4-9F82-1E50D4174365}" sibTransId="{3776F1AF-0D61-4500-BDDD-CDFD7580F2C9}"/>
    <dgm:cxn modelId="{224559B8-0F33-4D1C-ACD7-914818DEA0D3}" type="presOf" srcId="{140565CF-9C72-49D6-AA3D-230928FE8EC1}" destId="{E7A75987-E4B0-467C-BFE9-9A1604672FD5}" srcOrd="0" destOrd="0" presId="urn:microsoft.com/office/officeart/2005/8/layout/pyramid3"/>
    <dgm:cxn modelId="{744C9563-ABB7-422D-BA7D-4618D2AE8C51}" type="presOf" srcId="{A3761FD6-DE1F-4765-BB17-47125119A310}" destId="{01951B98-8B2F-4494-B05F-B851BB0A1C31}" srcOrd="0" destOrd="0" presId="urn:microsoft.com/office/officeart/2005/8/layout/pyramid3"/>
    <dgm:cxn modelId="{A4B191E7-5C96-42CB-9C5A-628B7AFCBD3E}" type="presOf" srcId="{0325526D-1B06-46B7-A5AC-BA1DC0C514BE}" destId="{6C3A161B-59AC-475E-ADAA-710DD5646832}" srcOrd="0" destOrd="0" presId="urn:microsoft.com/office/officeart/2005/8/layout/pyramid3"/>
    <dgm:cxn modelId="{63A215FA-C1C0-470E-9213-AAC88BB194F5}" srcId="{1EC3B0F0-45F7-40F0-9B76-C1EFE5A8BD26}" destId="{06D205FC-36DD-41DB-B9D6-7CB53374CE39}" srcOrd="5" destOrd="0" parTransId="{4F2A55CB-7B00-4949-8AF3-66109FA0FA52}" sibTransId="{956A18C8-BD4C-4669-B9FC-48520E2F7EA8}"/>
    <dgm:cxn modelId="{EA702779-13CC-4329-A118-160179A91992}" type="presOf" srcId="{193C983E-3E8B-428F-A280-A88EC5600D70}" destId="{BE852488-B94F-4669-96F9-9D4F5C2BBF69}" srcOrd="0" destOrd="0" presId="urn:microsoft.com/office/officeart/2005/8/layout/pyramid3"/>
    <dgm:cxn modelId="{88265FAD-CFF0-4231-8A74-7FC844DED285}" srcId="{1EC3B0F0-45F7-40F0-9B76-C1EFE5A8BD26}" destId="{4FE2BB8B-8FAE-4C20-B168-50B2FA34509A}" srcOrd="3" destOrd="0" parTransId="{3CDE7229-FF9F-4692-B9F5-1C3530CD803B}" sibTransId="{AFD7BAEA-AA69-4C61-BF11-BA34264E238D}"/>
    <dgm:cxn modelId="{BB7C5E76-F86F-4FB9-B726-021293EBA8B2}" srcId="{1EC3B0F0-45F7-40F0-9B76-C1EFE5A8BD26}" destId="{140565CF-9C72-49D6-AA3D-230928FE8EC1}" srcOrd="2" destOrd="0" parTransId="{4AA48159-3AEE-4F60-BD80-C8D212A283DE}" sibTransId="{9DD8C5A4-25BA-4230-9DB9-160032EBE7EA}"/>
    <dgm:cxn modelId="{0317D947-48B1-4D4A-971A-6AF74E7982C1}" srcId="{1EC3B0F0-45F7-40F0-9B76-C1EFE5A8BD26}" destId="{193C983E-3E8B-428F-A280-A88EC5600D70}" srcOrd="4" destOrd="0" parTransId="{A8104E6C-AB59-41B4-8CEE-0F9740D9E649}" sibTransId="{5345D53E-15C6-47A0-B6F1-A7E9355284BB}"/>
    <dgm:cxn modelId="{FB6DC709-3970-4E90-B441-91327F5B2E77}" type="presOf" srcId="{0325526D-1B06-46B7-A5AC-BA1DC0C514BE}" destId="{FD48DF4C-E941-42CB-B553-D6B6FE392ADC}" srcOrd="1" destOrd="0" presId="urn:microsoft.com/office/officeart/2005/8/layout/pyramid3"/>
    <dgm:cxn modelId="{BE56B430-4AB8-484E-ADBC-51DBB46D6B7F}" type="presOf" srcId="{06D205FC-36DD-41DB-B9D6-7CB53374CE39}" destId="{65CEECBA-5BEE-4552-822E-74FBB1083BB2}" srcOrd="0" destOrd="0" presId="urn:microsoft.com/office/officeart/2005/8/layout/pyramid3"/>
    <dgm:cxn modelId="{BCBFB110-37C1-469C-A888-45295F6D965D}" type="presOf" srcId="{06D205FC-36DD-41DB-B9D6-7CB53374CE39}" destId="{B28D7BF7-1CB8-4F0C-B9C8-4A2082AE06EC}" srcOrd="1" destOrd="0" presId="urn:microsoft.com/office/officeart/2005/8/layout/pyramid3"/>
    <dgm:cxn modelId="{927E8EA2-1F86-41EB-BDBA-63B5922F6306}" type="presOf" srcId="{9092D262-23C5-4231-982A-E0A1EDECFF8C}" destId="{3679A1D5-3D01-4786-BDAC-CEA2932BDC9B}" srcOrd="0" destOrd="0" presId="urn:microsoft.com/office/officeart/2005/8/layout/pyramid3"/>
    <dgm:cxn modelId="{6B566C5F-01FE-4C22-AF2E-A58BA94225B8}" type="presOf" srcId="{4FE2BB8B-8FAE-4C20-B168-50B2FA34509A}" destId="{CDC81994-0792-4629-AFCC-1C7EF15AFA94}" srcOrd="1" destOrd="0" presId="urn:microsoft.com/office/officeart/2005/8/layout/pyramid3"/>
    <dgm:cxn modelId="{D4951564-4966-4E40-8EB1-449DE31E8AB9}" srcId="{1EC3B0F0-45F7-40F0-9B76-C1EFE5A8BD26}" destId="{0325526D-1B06-46B7-A5AC-BA1DC0C514BE}" srcOrd="7" destOrd="0" parTransId="{A8EB8209-3A25-4D98-A532-BA88A2C2844E}" sibTransId="{9E18B4AE-71C6-4533-94CB-481253C8A51F}"/>
    <dgm:cxn modelId="{832F8C37-743D-4692-94E2-C25FCE08DF33}" type="presOf" srcId="{9092D262-23C5-4231-982A-E0A1EDECFF8C}" destId="{F11A99D1-AB37-460F-952A-CF3961E8E0E0}" srcOrd="1" destOrd="0" presId="urn:microsoft.com/office/officeart/2005/8/layout/pyramid3"/>
    <dgm:cxn modelId="{AE5E5ECA-0031-4118-B9C2-D228D4377FA0}" type="presOf" srcId="{1EC3B0F0-45F7-40F0-9B76-C1EFE5A8BD26}" destId="{53A10EDD-743A-4E26-A31B-7094BCB86D0D}" srcOrd="0" destOrd="0" presId="urn:microsoft.com/office/officeart/2005/8/layout/pyramid3"/>
    <dgm:cxn modelId="{43E0B965-F0F3-4A2A-B3F2-30CE0010EA7A}" type="presOf" srcId="{A3761FD6-DE1F-4765-BB17-47125119A310}" destId="{F31E831A-9338-453A-8EE7-83D8DFFE2F1E}" srcOrd="1" destOrd="0" presId="urn:microsoft.com/office/officeart/2005/8/layout/pyramid3"/>
    <dgm:cxn modelId="{B432D2AA-0E25-4F0B-A96F-3A68EE52ADF7}" type="presOf" srcId="{140565CF-9C72-49D6-AA3D-230928FE8EC1}" destId="{000FF7BB-D514-4FF1-A443-61F783160408}" srcOrd="1" destOrd="0" presId="urn:microsoft.com/office/officeart/2005/8/layout/pyramid3"/>
    <dgm:cxn modelId="{3FE75C0A-751F-4C0E-BC7A-466B2C414F15}" type="presOf" srcId="{4FE2BB8B-8FAE-4C20-B168-50B2FA34509A}" destId="{490494AF-9F22-4BFE-876D-A3D9CA6893B9}" srcOrd="0" destOrd="0" presId="urn:microsoft.com/office/officeart/2005/8/layout/pyramid3"/>
    <dgm:cxn modelId="{E83F818F-FB46-43FB-896D-CF1467F7156B}" srcId="{1EC3B0F0-45F7-40F0-9B76-C1EFE5A8BD26}" destId="{300FA1CE-121F-410A-879B-BA600F286148}" srcOrd="0" destOrd="0" parTransId="{44FFBD84-E955-44AC-A64B-E308D6013B45}" sibTransId="{FA8531A8-1F83-4E2F-B834-FF84FF8E69C4}"/>
    <dgm:cxn modelId="{2E7ABD1D-7DAB-47D4-B782-AA59130FE7DF}" type="presOf" srcId="{300FA1CE-121F-410A-879B-BA600F286148}" destId="{ABF83AF9-886E-4214-A988-21333BCECC1C}" srcOrd="1" destOrd="0" presId="urn:microsoft.com/office/officeart/2005/8/layout/pyramid3"/>
    <dgm:cxn modelId="{F9A64800-5516-45D8-B5EA-0782D3753533}" type="presParOf" srcId="{53A10EDD-743A-4E26-A31B-7094BCB86D0D}" destId="{EE0E9B47-3C92-4E05-87D2-65AD0996FD1D}" srcOrd="0" destOrd="0" presId="urn:microsoft.com/office/officeart/2005/8/layout/pyramid3"/>
    <dgm:cxn modelId="{B4F136F5-F2EF-4F9E-9103-F9CB44A0081D}" type="presParOf" srcId="{EE0E9B47-3C92-4E05-87D2-65AD0996FD1D}" destId="{77BAE179-BE6B-485F-AAAC-01AD3272F70F}" srcOrd="0" destOrd="0" presId="urn:microsoft.com/office/officeart/2005/8/layout/pyramid3"/>
    <dgm:cxn modelId="{679511D6-E1D4-4331-95A9-3A24917E40D8}" type="presParOf" srcId="{EE0E9B47-3C92-4E05-87D2-65AD0996FD1D}" destId="{ABF83AF9-886E-4214-A988-21333BCECC1C}" srcOrd="1" destOrd="0" presId="urn:microsoft.com/office/officeart/2005/8/layout/pyramid3"/>
    <dgm:cxn modelId="{D4DBA3B8-7CD3-4BF3-A9A3-2BEA419CFA9C}" type="presParOf" srcId="{53A10EDD-743A-4E26-A31B-7094BCB86D0D}" destId="{4EBFC188-4958-4C82-9101-389341E5B303}" srcOrd="1" destOrd="0" presId="urn:microsoft.com/office/officeart/2005/8/layout/pyramid3"/>
    <dgm:cxn modelId="{3E963122-7210-4B92-BB12-04786F812B1C}" type="presParOf" srcId="{4EBFC188-4958-4C82-9101-389341E5B303}" destId="{3679A1D5-3D01-4786-BDAC-CEA2932BDC9B}" srcOrd="0" destOrd="0" presId="urn:microsoft.com/office/officeart/2005/8/layout/pyramid3"/>
    <dgm:cxn modelId="{7D281E43-7A04-4769-B759-7BA2F92610AA}" type="presParOf" srcId="{4EBFC188-4958-4C82-9101-389341E5B303}" destId="{F11A99D1-AB37-460F-952A-CF3961E8E0E0}" srcOrd="1" destOrd="0" presId="urn:microsoft.com/office/officeart/2005/8/layout/pyramid3"/>
    <dgm:cxn modelId="{C34A0C6D-9EE5-43FC-B620-E681438E6B0C}" type="presParOf" srcId="{53A10EDD-743A-4E26-A31B-7094BCB86D0D}" destId="{293110D5-F6F0-48BC-B985-4C39155B50CC}" srcOrd="2" destOrd="0" presId="urn:microsoft.com/office/officeart/2005/8/layout/pyramid3"/>
    <dgm:cxn modelId="{4343BB98-0022-4250-8FB8-336FC6DE7FED}" type="presParOf" srcId="{293110D5-F6F0-48BC-B985-4C39155B50CC}" destId="{E7A75987-E4B0-467C-BFE9-9A1604672FD5}" srcOrd="0" destOrd="0" presId="urn:microsoft.com/office/officeart/2005/8/layout/pyramid3"/>
    <dgm:cxn modelId="{AFD6FFB3-57CD-4E59-816D-89510C49EB24}" type="presParOf" srcId="{293110D5-F6F0-48BC-B985-4C39155B50CC}" destId="{000FF7BB-D514-4FF1-A443-61F783160408}" srcOrd="1" destOrd="0" presId="urn:microsoft.com/office/officeart/2005/8/layout/pyramid3"/>
    <dgm:cxn modelId="{4112833C-C569-4FED-BCDC-C9760AB8884D}" type="presParOf" srcId="{53A10EDD-743A-4E26-A31B-7094BCB86D0D}" destId="{525F8D04-7944-4472-BE00-D1C09280E80E}" srcOrd="3" destOrd="0" presId="urn:microsoft.com/office/officeart/2005/8/layout/pyramid3"/>
    <dgm:cxn modelId="{A13A5E73-12EB-47C0-8BE2-ECB0A6B7EA3A}" type="presParOf" srcId="{525F8D04-7944-4472-BE00-D1C09280E80E}" destId="{490494AF-9F22-4BFE-876D-A3D9CA6893B9}" srcOrd="0" destOrd="0" presId="urn:microsoft.com/office/officeart/2005/8/layout/pyramid3"/>
    <dgm:cxn modelId="{41EA612F-72C2-439E-AD8B-6464C8941753}" type="presParOf" srcId="{525F8D04-7944-4472-BE00-D1C09280E80E}" destId="{CDC81994-0792-4629-AFCC-1C7EF15AFA94}" srcOrd="1" destOrd="0" presId="urn:microsoft.com/office/officeart/2005/8/layout/pyramid3"/>
    <dgm:cxn modelId="{685151EF-70EA-43D5-92DB-6158CB60D1E1}" type="presParOf" srcId="{53A10EDD-743A-4E26-A31B-7094BCB86D0D}" destId="{492BFA8B-79D7-4E29-AE4E-CE7564AF48AB}" srcOrd="4" destOrd="0" presId="urn:microsoft.com/office/officeart/2005/8/layout/pyramid3"/>
    <dgm:cxn modelId="{72625E37-DD15-48D2-A451-692E546B88C1}" type="presParOf" srcId="{492BFA8B-79D7-4E29-AE4E-CE7564AF48AB}" destId="{BE852488-B94F-4669-96F9-9D4F5C2BBF69}" srcOrd="0" destOrd="0" presId="urn:microsoft.com/office/officeart/2005/8/layout/pyramid3"/>
    <dgm:cxn modelId="{2A16C115-C5D6-4640-95C3-5F379226F22E}" type="presParOf" srcId="{492BFA8B-79D7-4E29-AE4E-CE7564AF48AB}" destId="{75157C0C-0B6D-4062-B39F-36A3035205CC}" srcOrd="1" destOrd="0" presId="urn:microsoft.com/office/officeart/2005/8/layout/pyramid3"/>
    <dgm:cxn modelId="{B5899C14-F1FB-4384-918B-E7482DA38562}" type="presParOf" srcId="{53A10EDD-743A-4E26-A31B-7094BCB86D0D}" destId="{4683F172-62C6-4B17-9618-834369AB2CC9}" srcOrd="5" destOrd="0" presId="urn:microsoft.com/office/officeart/2005/8/layout/pyramid3"/>
    <dgm:cxn modelId="{27770A3F-29C4-4624-B558-37D50D27A112}" type="presParOf" srcId="{4683F172-62C6-4B17-9618-834369AB2CC9}" destId="{65CEECBA-5BEE-4552-822E-74FBB1083BB2}" srcOrd="0" destOrd="0" presId="urn:microsoft.com/office/officeart/2005/8/layout/pyramid3"/>
    <dgm:cxn modelId="{BA7E7181-18E3-4E21-8184-FD1FDC94403D}" type="presParOf" srcId="{4683F172-62C6-4B17-9618-834369AB2CC9}" destId="{B28D7BF7-1CB8-4F0C-B9C8-4A2082AE06EC}" srcOrd="1" destOrd="0" presId="urn:microsoft.com/office/officeart/2005/8/layout/pyramid3"/>
    <dgm:cxn modelId="{BAC3EF93-927B-42B3-83D9-E21C4D972F32}" type="presParOf" srcId="{53A10EDD-743A-4E26-A31B-7094BCB86D0D}" destId="{6ED1846D-1EC9-45D0-8C61-BEBFCF8FDF5F}" srcOrd="6" destOrd="0" presId="urn:microsoft.com/office/officeart/2005/8/layout/pyramid3"/>
    <dgm:cxn modelId="{9E65C95A-6C50-48CF-BD03-848FF8EECA58}" type="presParOf" srcId="{6ED1846D-1EC9-45D0-8C61-BEBFCF8FDF5F}" destId="{01951B98-8B2F-4494-B05F-B851BB0A1C31}" srcOrd="0" destOrd="0" presId="urn:microsoft.com/office/officeart/2005/8/layout/pyramid3"/>
    <dgm:cxn modelId="{B8B8797A-9F35-4EA4-8B32-B9CDC885982F}" type="presParOf" srcId="{6ED1846D-1EC9-45D0-8C61-BEBFCF8FDF5F}" destId="{F31E831A-9338-453A-8EE7-83D8DFFE2F1E}" srcOrd="1" destOrd="0" presId="urn:microsoft.com/office/officeart/2005/8/layout/pyramid3"/>
    <dgm:cxn modelId="{2C10C731-32FA-422C-BF1D-FC00CB6CB462}" type="presParOf" srcId="{53A10EDD-743A-4E26-A31B-7094BCB86D0D}" destId="{A6B86B2B-DA05-430C-94DB-6AC5BEEDFE1D}" srcOrd="7" destOrd="0" presId="urn:microsoft.com/office/officeart/2005/8/layout/pyramid3"/>
    <dgm:cxn modelId="{4D2FB1A3-2E84-4399-A109-53D47AE0FC31}" type="presParOf" srcId="{A6B86B2B-DA05-430C-94DB-6AC5BEEDFE1D}" destId="{6C3A161B-59AC-475E-ADAA-710DD5646832}" srcOrd="0" destOrd="0" presId="urn:microsoft.com/office/officeart/2005/8/layout/pyramid3"/>
    <dgm:cxn modelId="{AC090CC8-EF32-43D8-9AF2-670CF91AE80B}" type="presParOf" srcId="{A6B86B2B-DA05-430C-94DB-6AC5BEEDFE1D}" destId="{FD48DF4C-E941-42CB-B553-D6B6FE392ADC}" srcOrd="1" destOrd="0" presId="urn:microsoft.com/office/officeart/2005/8/layout/pyramid3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7BAE179-BE6B-485F-AAAC-01AD3272F70F}">
      <dsp:nvSpPr>
        <dsp:cNvPr id="0" name=""/>
        <dsp:cNvSpPr/>
      </dsp:nvSpPr>
      <dsp:spPr>
        <a:xfrm rot="10800000">
          <a:off x="1573645" y="0"/>
          <a:ext cx="3981501" cy="611981"/>
        </a:xfrm>
        <a:prstGeom prst="wedgeRoundRectCallout">
          <a:avLst/>
        </a:prstGeom>
        <a:gradFill rotWithShape="0">
          <a:gsLst>
            <a:gs pos="0">
              <a:schemeClr val="accent1">
                <a:shade val="30000"/>
                <a:satMod val="115000"/>
              </a:schemeClr>
            </a:gs>
            <a:gs pos="50000">
              <a:schemeClr val="accent1">
                <a:shade val="67500"/>
                <a:satMod val="115000"/>
              </a:schemeClr>
            </a:gs>
            <a:gs pos="100000">
              <a:schemeClr val="accent1">
                <a:shade val="100000"/>
                <a:satMod val="115000"/>
              </a:schemeClr>
            </a:gs>
          </a:gsLst>
          <a:lin ang="5400000" scaled="0"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kern="1200" dirty="0" smtClean="0">
              <a:latin typeface="Times New Roman" pitchFamily="18" charset="0"/>
              <a:cs typeface="Times New Roman" pitchFamily="18" charset="0"/>
            </a:rPr>
            <a:t>Il mercato del fotovoltaico</a:t>
          </a:r>
          <a:endParaRPr lang="it-IT" sz="16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270407" y="0"/>
        <a:ext cx="2587976" cy="611981"/>
      </dsp:txXfrm>
    </dsp:sp>
    <dsp:sp modelId="{3679A1D5-3D01-4786-BDAC-CEA2932BDC9B}">
      <dsp:nvSpPr>
        <dsp:cNvPr id="0" name=""/>
        <dsp:cNvSpPr/>
      </dsp:nvSpPr>
      <dsp:spPr>
        <a:xfrm rot="10800000">
          <a:off x="1104998" y="611981"/>
          <a:ext cx="4918795" cy="611981"/>
        </a:xfrm>
        <a:prstGeom prst="wedgeRoundRectCallout">
          <a:avLst/>
        </a:prstGeom>
        <a:gradFill rotWithShape="0">
          <a:gsLst>
            <a:gs pos="0">
              <a:schemeClr val="accent1">
                <a:shade val="30000"/>
                <a:satMod val="115000"/>
              </a:schemeClr>
            </a:gs>
            <a:gs pos="50000">
              <a:schemeClr val="accent1">
                <a:shade val="67500"/>
                <a:satMod val="115000"/>
              </a:schemeClr>
            </a:gs>
            <a:gs pos="100000">
              <a:schemeClr val="accent1">
                <a:shade val="100000"/>
                <a:satMod val="115000"/>
              </a:schemeClr>
            </a:gs>
          </a:gsLst>
          <a:lin ang="5400000" scaled="0"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kern="1200" dirty="0" smtClean="0">
              <a:latin typeface="Times New Roman" pitchFamily="18" charset="0"/>
              <a:cs typeface="Times New Roman" pitchFamily="18" charset="0"/>
            </a:rPr>
            <a:t>Tipologie di impianti FV </a:t>
          </a:r>
          <a:endParaRPr lang="it-IT" sz="16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965787" y="611981"/>
        <a:ext cx="3197216" cy="611981"/>
      </dsp:txXfrm>
    </dsp:sp>
    <dsp:sp modelId="{E7A75987-E4B0-467C-BFE9-9A1604672FD5}">
      <dsp:nvSpPr>
        <dsp:cNvPr id="0" name=""/>
        <dsp:cNvSpPr/>
      </dsp:nvSpPr>
      <dsp:spPr>
        <a:xfrm rot="10800000">
          <a:off x="1495531" y="1223962"/>
          <a:ext cx="4137729" cy="611981"/>
        </a:xfrm>
        <a:prstGeom prst="wedgeRoundRectCallout">
          <a:avLst/>
        </a:prstGeom>
        <a:gradFill rotWithShape="0">
          <a:gsLst>
            <a:gs pos="0">
              <a:schemeClr val="accent1">
                <a:shade val="30000"/>
                <a:satMod val="115000"/>
              </a:schemeClr>
            </a:gs>
            <a:gs pos="50000">
              <a:schemeClr val="accent1">
                <a:shade val="67500"/>
                <a:satMod val="115000"/>
              </a:schemeClr>
            </a:gs>
            <a:gs pos="100000">
              <a:schemeClr val="accent1">
                <a:shade val="100000"/>
                <a:satMod val="115000"/>
              </a:schemeClr>
            </a:gs>
          </a:gsLst>
          <a:lin ang="5400000" scaled="0"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kern="1200" dirty="0" smtClean="0">
              <a:latin typeface="Times New Roman" pitchFamily="18" charset="0"/>
              <a:cs typeface="Times New Roman" pitchFamily="18" charset="0"/>
            </a:rPr>
            <a:t>Conto Energia 2011/2013</a:t>
          </a:r>
          <a:endParaRPr lang="it-IT" sz="16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219634" y="1223962"/>
        <a:ext cx="2689523" cy="611981"/>
      </dsp:txXfrm>
    </dsp:sp>
    <dsp:sp modelId="{490494AF-9F22-4BFE-876D-A3D9CA6893B9}">
      <dsp:nvSpPr>
        <dsp:cNvPr id="0" name=""/>
        <dsp:cNvSpPr/>
      </dsp:nvSpPr>
      <dsp:spPr>
        <a:xfrm rot="10800000">
          <a:off x="167749" y="1835943"/>
          <a:ext cx="6793293" cy="611981"/>
        </a:xfrm>
        <a:prstGeom prst="wedgeRoundRectCallout">
          <a:avLst/>
        </a:prstGeom>
        <a:gradFill rotWithShape="0">
          <a:gsLst>
            <a:gs pos="0">
              <a:schemeClr val="accent1">
                <a:shade val="30000"/>
                <a:satMod val="115000"/>
              </a:schemeClr>
            </a:gs>
            <a:gs pos="50000">
              <a:schemeClr val="accent1">
                <a:shade val="67500"/>
                <a:satMod val="115000"/>
              </a:schemeClr>
            </a:gs>
            <a:gs pos="100000">
              <a:schemeClr val="accent1">
                <a:shade val="100000"/>
                <a:satMod val="115000"/>
              </a:schemeClr>
            </a:gs>
          </a:gsLst>
          <a:lin ang="5400000" scaled="0"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kern="1200" dirty="0" smtClean="0">
              <a:latin typeface="Times New Roman" pitchFamily="18" charset="0"/>
              <a:cs typeface="Times New Roman" pitchFamily="18" charset="0"/>
            </a:rPr>
            <a:t>L’impianto fotovoltaico della scuola analizzata</a:t>
          </a:r>
          <a:endParaRPr lang="it-IT" sz="16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356575" y="1835943"/>
        <a:ext cx="4415640" cy="611981"/>
      </dsp:txXfrm>
    </dsp:sp>
    <dsp:sp modelId="{BE852488-B94F-4669-96F9-9D4F5C2BBF69}">
      <dsp:nvSpPr>
        <dsp:cNvPr id="0" name=""/>
        <dsp:cNvSpPr/>
      </dsp:nvSpPr>
      <dsp:spPr>
        <a:xfrm rot="10800000">
          <a:off x="402063" y="2447925"/>
          <a:ext cx="6324664" cy="611981"/>
        </a:xfrm>
        <a:prstGeom prst="wedgeRoundRectCallout">
          <a:avLst/>
        </a:prstGeom>
        <a:gradFill rotWithShape="0">
          <a:gsLst>
            <a:gs pos="0">
              <a:schemeClr val="accent1">
                <a:shade val="30000"/>
                <a:satMod val="115000"/>
              </a:schemeClr>
            </a:gs>
            <a:gs pos="50000">
              <a:schemeClr val="accent1">
                <a:shade val="67500"/>
                <a:satMod val="115000"/>
              </a:schemeClr>
            </a:gs>
            <a:gs pos="100000">
              <a:schemeClr val="accent1">
                <a:shade val="100000"/>
                <a:satMod val="115000"/>
              </a:schemeClr>
            </a:gs>
          </a:gsLst>
          <a:lin ang="5400000" scaled="0"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kern="1200" dirty="0" smtClean="0">
              <a:latin typeface="Times New Roman" pitchFamily="18" charset="0"/>
              <a:cs typeface="Times New Roman" pitchFamily="18" charset="0"/>
            </a:rPr>
            <a:t>Valutazione economica (Costi interni)</a:t>
          </a:r>
          <a:endParaRPr lang="it-IT" sz="16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508880" y="2447925"/>
        <a:ext cx="4111031" cy="611981"/>
      </dsp:txXfrm>
    </dsp:sp>
    <dsp:sp modelId="{65CEECBA-5BEE-4552-822E-74FBB1083BB2}">
      <dsp:nvSpPr>
        <dsp:cNvPr id="0" name=""/>
        <dsp:cNvSpPr/>
      </dsp:nvSpPr>
      <dsp:spPr>
        <a:xfrm rot="10800000">
          <a:off x="558273" y="3059906"/>
          <a:ext cx="6012244" cy="611981"/>
        </a:xfrm>
        <a:prstGeom prst="wedgeRoundRectCallout">
          <a:avLst/>
        </a:prstGeom>
        <a:gradFill rotWithShape="0">
          <a:gsLst>
            <a:gs pos="0">
              <a:schemeClr val="accent1">
                <a:shade val="30000"/>
                <a:satMod val="115000"/>
              </a:schemeClr>
            </a:gs>
            <a:gs pos="50000">
              <a:schemeClr val="accent1">
                <a:shade val="67500"/>
                <a:satMod val="115000"/>
              </a:schemeClr>
            </a:gs>
            <a:gs pos="100000">
              <a:schemeClr val="accent1">
                <a:shade val="100000"/>
                <a:satMod val="115000"/>
              </a:schemeClr>
            </a:gs>
          </a:gsLst>
          <a:lin ang="5400000" scaled="0"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kern="1200" dirty="0" smtClean="0">
              <a:latin typeface="Times New Roman" pitchFamily="18" charset="0"/>
              <a:cs typeface="Times New Roman" pitchFamily="18" charset="0"/>
            </a:rPr>
            <a:t>L’analisi dell’ LCA (Life </a:t>
          </a:r>
          <a:r>
            <a:rPr lang="it-IT" sz="1600" kern="1200" dirty="0" err="1" smtClean="0">
              <a:latin typeface="Times New Roman" pitchFamily="18" charset="0"/>
              <a:cs typeface="Times New Roman" pitchFamily="18" charset="0"/>
            </a:rPr>
            <a:t>Cycle</a:t>
          </a:r>
          <a:r>
            <a:rPr lang="it-IT" sz="16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it-IT" sz="1600" kern="1200" dirty="0" err="1" smtClean="0">
              <a:latin typeface="Times New Roman" pitchFamily="18" charset="0"/>
              <a:cs typeface="Times New Roman" pitchFamily="18" charset="0"/>
            </a:rPr>
            <a:t>Analysis</a:t>
          </a:r>
          <a:r>
            <a:rPr lang="it-IT" sz="1600" kern="1200" dirty="0" smtClean="0">
              <a:latin typeface="Times New Roman" pitchFamily="18" charset="0"/>
              <a:cs typeface="Times New Roman" pitchFamily="18" charset="0"/>
            </a:rPr>
            <a:t>)</a:t>
          </a:r>
          <a:endParaRPr lang="it-IT" sz="16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610416" y="3059906"/>
        <a:ext cx="3907959" cy="611981"/>
      </dsp:txXfrm>
    </dsp:sp>
    <dsp:sp modelId="{01951B98-8B2F-4494-B05F-B851BB0A1C31}">
      <dsp:nvSpPr>
        <dsp:cNvPr id="0" name=""/>
        <dsp:cNvSpPr/>
      </dsp:nvSpPr>
      <dsp:spPr>
        <a:xfrm rot="10800000">
          <a:off x="714483" y="3671887"/>
          <a:ext cx="5699825" cy="611981"/>
        </a:xfrm>
        <a:prstGeom prst="wedgeRoundRectCallout">
          <a:avLst/>
        </a:prstGeom>
        <a:gradFill rotWithShape="0">
          <a:gsLst>
            <a:gs pos="0">
              <a:schemeClr val="accent1">
                <a:shade val="30000"/>
                <a:satMod val="115000"/>
              </a:schemeClr>
            </a:gs>
            <a:gs pos="50000">
              <a:schemeClr val="accent1">
                <a:shade val="67500"/>
                <a:satMod val="115000"/>
              </a:schemeClr>
            </a:gs>
            <a:gs pos="100000">
              <a:schemeClr val="accent1">
                <a:shade val="100000"/>
                <a:satMod val="115000"/>
              </a:schemeClr>
            </a:gs>
          </a:gsLst>
          <a:lin ang="5400000" scaled="0"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kern="1200" dirty="0" smtClean="0">
              <a:latin typeface="Times New Roman" pitchFamily="18" charset="0"/>
              <a:cs typeface="Times New Roman" pitchFamily="18" charset="0"/>
            </a:rPr>
            <a:t>Valutazione ambientale (Costi esterni)</a:t>
          </a:r>
          <a:endParaRPr lang="it-IT" sz="16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711952" y="3671887"/>
        <a:ext cx="3704886" cy="611981"/>
      </dsp:txXfrm>
    </dsp:sp>
    <dsp:sp modelId="{6C3A161B-59AC-475E-ADAA-710DD5646832}">
      <dsp:nvSpPr>
        <dsp:cNvPr id="0" name=""/>
        <dsp:cNvSpPr/>
      </dsp:nvSpPr>
      <dsp:spPr>
        <a:xfrm rot="10800000">
          <a:off x="2589007" y="4283868"/>
          <a:ext cx="1950776" cy="611981"/>
        </a:xfrm>
        <a:prstGeom prst="wedgeRoundRectCallout">
          <a:avLst/>
        </a:prstGeom>
        <a:gradFill rotWithShape="0">
          <a:gsLst>
            <a:gs pos="0">
              <a:schemeClr val="accent1">
                <a:shade val="30000"/>
                <a:satMod val="115000"/>
              </a:schemeClr>
            </a:gs>
            <a:gs pos="50000">
              <a:schemeClr val="accent1">
                <a:shade val="67500"/>
                <a:satMod val="115000"/>
              </a:schemeClr>
            </a:gs>
            <a:gs pos="100000">
              <a:schemeClr val="accent1">
                <a:shade val="100000"/>
                <a:satMod val="115000"/>
              </a:schemeClr>
            </a:gs>
          </a:gsLst>
          <a:lin ang="5400000" scaled="0"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kern="1200" dirty="0" smtClean="0">
              <a:latin typeface="Times New Roman" pitchFamily="18" charset="0"/>
              <a:cs typeface="Times New Roman" pitchFamily="18" charset="0"/>
            </a:rPr>
            <a:t>Conclusioni</a:t>
          </a:r>
          <a:endParaRPr lang="it-IT" sz="16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589007" y="4283868"/>
        <a:ext cx="1950776" cy="61198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3">
  <dgm:title val=""/>
  <dgm:desc val=""/>
  <dgm:catLst>
    <dgm:cat type="pyramid" pri="2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T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T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rev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t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99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38" tIns="46368" rIns="92738" bIns="46368" numCol="1" anchor="t" anchorCtr="0" compatLnSpc="1">
            <a:prstTxWarp prst="textNoShape">
              <a:avLst/>
            </a:prstTxWarp>
          </a:bodyPr>
          <a:lstStyle>
            <a:lvl1pPr algn="l" defTabSz="925513">
              <a:defRPr sz="12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37000" y="0"/>
            <a:ext cx="30099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38" tIns="46368" rIns="92738" bIns="46368" numCol="1" anchor="t" anchorCtr="0" compatLnSpc="1">
            <a:prstTxWarp prst="textNoShape">
              <a:avLst/>
            </a:prstTxWarp>
          </a:bodyPr>
          <a:lstStyle>
            <a:lvl1pPr algn="r" defTabSz="925513">
              <a:defRPr sz="12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99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696913"/>
            <a:ext cx="4641850" cy="3481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9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5513" y="4410075"/>
            <a:ext cx="5095875" cy="417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38" tIns="46368" rIns="92738" bIns="4636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noProof="0" smtClean="0"/>
              <a:t>Fare clic per modificare gli stili del testo dello schema</a:t>
            </a:r>
          </a:p>
          <a:p>
            <a:pPr lvl="1"/>
            <a:r>
              <a:rPr lang="it-IT" noProof="0" smtClean="0"/>
              <a:t>Secondo livello</a:t>
            </a:r>
          </a:p>
          <a:p>
            <a:pPr lvl="2"/>
            <a:r>
              <a:rPr lang="it-IT" noProof="0" smtClean="0"/>
              <a:t>Terzo livello</a:t>
            </a:r>
          </a:p>
          <a:p>
            <a:pPr lvl="3"/>
            <a:r>
              <a:rPr lang="it-IT" noProof="0" smtClean="0"/>
              <a:t>Quarto livello</a:t>
            </a:r>
          </a:p>
          <a:p>
            <a:pPr lvl="4"/>
            <a:r>
              <a:rPr lang="it-IT" noProof="0" smtClean="0"/>
              <a:t>Quinto livello</a:t>
            </a:r>
          </a:p>
        </p:txBody>
      </p:sp>
      <p:sp>
        <p:nvSpPr>
          <p:cNvPr id="809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0150"/>
            <a:ext cx="30099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38" tIns="46368" rIns="92738" bIns="46368" numCol="1" anchor="b" anchorCtr="0" compatLnSpc="1">
            <a:prstTxWarp prst="textNoShape">
              <a:avLst/>
            </a:prstTxWarp>
          </a:bodyPr>
          <a:lstStyle>
            <a:lvl1pPr algn="l" defTabSz="925513">
              <a:defRPr sz="12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809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37000" y="8820150"/>
            <a:ext cx="30099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38" tIns="46368" rIns="92738" bIns="46368" numCol="1" anchor="b" anchorCtr="0" compatLnSpc="1">
            <a:prstTxWarp prst="textNoShape">
              <a:avLst/>
            </a:prstTxWarp>
          </a:bodyPr>
          <a:lstStyle>
            <a:lvl1pPr algn="r" defTabSz="925513">
              <a:defRPr sz="1200"/>
            </a:lvl1pPr>
          </a:lstStyle>
          <a:p>
            <a:pPr>
              <a:defRPr/>
            </a:pPr>
            <a:fld id="{96843E3E-D54C-4570-9F7D-CCD3A6585AC8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ahoma" charset="0"/>
        <a:ea typeface="+mn-ea"/>
        <a:cs typeface="Times New Roman" pitchFamily="18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ahoma" charset="0"/>
        <a:ea typeface="+mn-ea"/>
        <a:cs typeface="Times New Roman" pitchFamily="18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ahoma" charset="0"/>
        <a:ea typeface="+mn-ea"/>
        <a:cs typeface="Times New Roman" pitchFamily="18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ahoma" charset="0"/>
        <a:ea typeface="+mn-ea"/>
        <a:cs typeface="Times New Roman" pitchFamily="18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ahoma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0712906-B718-4EB4-84AC-8266507F3B2D}" type="slidenum">
              <a:rPr lang="it-IT" smtClean="0"/>
              <a:pPr/>
              <a:t>2</a:t>
            </a:fld>
            <a:endParaRPr lang="it-IT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it-IT" smtClean="0">
                <a:latin typeface="Tahoma" pitchFamily="34" charset="0"/>
              </a:rPr>
              <a:t>Inserire un'immagine di uno degli elementi indicati come caratteristiche geografiche del paese.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19104ED-3040-4056-AAC9-690798F956C9}" type="slidenum">
              <a:rPr lang="it-IT" smtClean="0"/>
              <a:pPr/>
              <a:t>11</a:t>
            </a:fld>
            <a:endParaRPr lang="it-IT" smtClean="0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kumimoji="0" lang="it-IT" sz="2400" smtClean="0">
                <a:latin typeface="Tahoma" pitchFamily="34" charset="0"/>
              </a:rPr>
              <a:t>Inserire un'immagine di un animale o di una pianta che si trova nel paese.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0F18921-F091-4A70-8B2B-6890ACA09B99}" type="slidenum">
              <a:rPr lang="it-IT" smtClean="0"/>
              <a:pPr/>
              <a:t>13</a:t>
            </a:fld>
            <a:endParaRPr lang="it-IT" smtClean="0"/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kumimoji="0" lang="it-IT" sz="2400" smtClean="0">
                <a:latin typeface="Tahoma" pitchFamily="34" charset="0"/>
              </a:rPr>
              <a:t>Inserire un'immagine di un animale o di una pianta che si trova nel paese.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53B7402-1DFC-48F3-B109-73F65F72FE74}" type="slidenum">
              <a:rPr lang="it-IT" smtClean="0"/>
              <a:pPr/>
              <a:t>14</a:t>
            </a:fld>
            <a:endParaRPr lang="it-IT" smtClean="0"/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kumimoji="0" lang="it-IT" sz="2400" smtClean="0">
                <a:latin typeface="Tahoma" pitchFamily="34" charset="0"/>
              </a:rPr>
              <a:t>Inserire un'immagine di un animale o di una pianta che si trova nel paese.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1AAB560-23FB-4DD0-918B-047FBEEDD23D}" type="slidenum">
              <a:rPr lang="it-IT" smtClean="0"/>
              <a:pPr/>
              <a:t>15</a:t>
            </a:fld>
            <a:endParaRPr lang="it-IT" smtClean="0"/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kumimoji="0" lang="it-IT" sz="2400" smtClean="0">
                <a:latin typeface="Tahoma" pitchFamily="34" charset="0"/>
              </a:rPr>
              <a:t>Inserire un'immagine di un animale o di una pianta che si trova nel paese.</a:t>
            </a: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DE45B29-29C3-4FF6-BA2C-8ED8DE24B354}" type="slidenum">
              <a:rPr lang="it-IT" smtClean="0"/>
              <a:pPr/>
              <a:t>16</a:t>
            </a:fld>
            <a:endParaRPr lang="it-IT" smtClean="0"/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kumimoji="0" lang="it-IT" sz="2400" smtClean="0">
                <a:latin typeface="Tahoma" pitchFamily="34" charset="0"/>
              </a:rPr>
              <a:t>Inserire un'immagine di un animale o di una pianta che si trova nel paese.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4C1B062-8507-403A-9272-5020938F68CE}" type="slidenum">
              <a:rPr lang="it-IT" smtClean="0"/>
              <a:pPr/>
              <a:t>3</a:t>
            </a:fld>
            <a:endParaRPr lang="it-IT" smtClean="0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kumimoji="0" lang="it-IT" sz="2400" smtClean="0">
                <a:latin typeface="Tahoma" pitchFamily="34" charset="0"/>
              </a:rPr>
              <a:t>Inserire un'immagine di un animale o di una pianta che si trova nel paese.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BA7FD62-4CFC-47C2-B704-C913C94D9FF7}" type="slidenum">
              <a:rPr lang="it-IT" smtClean="0"/>
              <a:pPr/>
              <a:t>4</a:t>
            </a:fld>
            <a:endParaRPr lang="it-IT" smtClean="0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kumimoji="0" lang="it-IT" sz="2400" smtClean="0">
                <a:latin typeface="Tahoma" pitchFamily="34" charset="0"/>
              </a:rPr>
              <a:t>Inserire un'immagine di un animale o di una pianta che si trova nel paese.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648DAC8-45A5-41A1-9128-3FFB579655CE}" type="slidenum">
              <a:rPr lang="it-IT" smtClean="0"/>
              <a:pPr/>
              <a:t>5</a:t>
            </a:fld>
            <a:endParaRPr lang="it-IT" smtClean="0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kumimoji="0" lang="it-IT" sz="2400" dirty="0" smtClean="0">
                <a:latin typeface="Tahoma" pitchFamily="34" charset="0"/>
              </a:rPr>
              <a:t>Inserire un'immagine di un animale o di una pianta che si trova nel paese.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63B3864-E7C2-4DA6-BB42-694DD8B106F1}" type="slidenum">
              <a:rPr lang="it-IT" smtClean="0"/>
              <a:pPr/>
              <a:t>6</a:t>
            </a:fld>
            <a:endParaRPr lang="it-IT" smtClean="0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kumimoji="0" lang="it-IT" sz="2400" smtClean="0">
                <a:latin typeface="Tahoma" pitchFamily="34" charset="0"/>
              </a:rPr>
              <a:t>Inserire un'immagine di un animale o di una pianta che si trova nel paese.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32A4D68-204F-49C7-99A6-0CDFF1BDA7FD}" type="slidenum">
              <a:rPr lang="it-IT" smtClean="0"/>
              <a:pPr/>
              <a:t>7</a:t>
            </a:fld>
            <a:endParaRPr lang="it-IT" smtClean="0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kumimoji="0" lang="it-IT" sz="2400" smtClean="0">
                <a:latin typeface="Tahoma" pitchFamily="34" charset="0"/>
              </a:rPr>
              <a:t>Inserire un'immagine di un animale o di una pianta che si trova nel paese.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FB831B6-19F6-4C71-8287-0EB1B32C8151}" type="slidenum">
              <a:rPr lang="it-IT" smtClean="0"/>
              <a:pPr/>
              <a:t>8</a:t>
            </a:fld>
            <a:endParaRPr lang="it-IT" smtClean="0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kumimoji="0" lang="it-IT" sz="2400" smtClean="0">
                <a:latin typeface="Tahoma" pitchFamily="34" charset="0"/>
              </a:rPr>
              <a:t>Inserire un'immagine di un animale o di una pianta che si trova nel paese.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22DDDD4-B699-4749-9C6A-7BA640CA0B15}" type="slidenum">
              <a:rPr lang="it-IT" smtClean="0"/>
              <a:pPr/>
              <a:t>9</a:t>
            </a:fld>
            <a:endParaRPr lang="it-IT" smtClean="0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kumimoji="0" lang="it-IT" sz="2400" smtClean="0">
                <a:latin typeface="Tahoma" pitchFamily="34" charset="0"/>
              </a:rPr>
              <a:t>Inserire un'immagine di un animale o di una pianta che si trova nel paese.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247A3D5-2C2E-4DDC-A199-CCA21FC5FB38}" type="slidenum">
              <a:rPr lang="it-IT" smtClean="0"/>
              <a:pPr/>
              <a:t>10</a:t>
            </a:fld>
            <a:endParaRPr lang="it-IT" smtClean="0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kumimoji="0" lang="it-IT" sz="2400" smtClean="0">
                <a:latin typeface="Tahoma" pitchFamily="34" charset="0"/>
              </a:rPr>
              <a:t>Inserire un'immagine di un animale o di una pianta che si trova nel paese.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419475" y="1828800"/>
            <a:ext cx="5343525" cy="23622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816350" y="4184650"/>
            <a:ext cx="4946650" cy="1368425"/>
          </a:xfrm>
        </p:spPr>
        <p:txBody>
          <a:bodyPr/>
          <a:lstStyle>
            <a:lvl1pPr marL="0" indent="0">
              <a:buFontTx/>
              <a:buNone/>
              <a:defRPr sz="1800"/>
            </a:lvl1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Rectangle 169"/>
          <p:cNvSpPr>
            <a:spLocks noGrp="1" noChangeArrowheads="1"/>
          </p:cNvSpPr>
          <p:nvPr>
            <p:ph type="dt" sz="half" idx="10"/>
          </p:nvPr>
        </p:nvSpPr>
        <p:spPr>
          <a:xfrm>
            <a:off x="1225550" y="6200775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170"/>
          <p:cNvSpPr>
            <a:spLocks noGrp="1" noChangeArrowheads="1"/>
          </p:cNvSpPr>
          <p:nvPr>
            <p:ph type="ftr" sz="quarter" idx="11"/>
          </p:nvPr>
        </p:nvSpPr>
        <p:spPr>
          <a:xfrm>
            <a:off x="3303588" y="6200775"/>
            <a:ext cx="3636962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17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92950" y="6200775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03B1DF-DFE8-4A10-BFBB-592F85737E90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D5128E-152F-48CF-BF36-EC4C119E815C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823075" y="225425"/>
            <a:ext cx="1925638" cy="5975350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1042988" y="225425"/>
            <a:ext cx="5627687" cy="5975350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7F1786-0615-4EEA-9531-4405488BF3A1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olo, testo e Clip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42988" y="225425"/>
            <a:ext cx="7705725" cy="86360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sz="half" idx="1"/>
          </p:nvPr>
        </p:nvSpPr>
        <p:spPr>
          <a:xfrm>
            <a:off x="1042988" y="1304925"/>
            <a:ext cx="3776662" cy="489585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lipArt 3"/>
          <p:cNvSpPr>
            <a:spLocks noGrp="1"/>
          </p:cNvSpPr>
          <p:nvPr>
            <p:ph type="clipArt" sz="half" idx="2"/>
          </p:nvPr>
        </p:nvSpPr>
        <p:spPr>
          <a:xfrm>
            <a:off x="4972050" y="1304925"/>
            <a:ext cx="3776663" cy="4895850"/>
          </a:xfrm>
        </p:spPr>
        <p:txBody>
          <a:bodyPr/>
          <a:lstStyle/>
          <a:p>
            <a:pPr lvl="0"/>
            <a:r>
              <a:rPr lang="it-IT" noProof="0" smtClean="0"/>
              <a:t>Fare clic sull'icona per inserire un'immagine ClipArt</a:t>
            </a:r>
            <a:endParaRPr lang="it-IT" noProof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73E215-D4EC-4AA8-B3BC-3498EA2B8FA8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olo e testo sopra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42988" y="225425"/>
            <a:ext cx="7705725" cy="86360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sz="half" idx="1"/>
          </p:nvPr>
        </p:nvSpPr>
        <p:spPr>
          <a:xfrm>
            <a:off x="1042988" y="1304925"/>
            <a:ext cx="7705725" cy="2371725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1042988" y="3829050"/>
            <a:ext cx="7705725" cy="2371725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5E5983-5A0B-4072-9C53-122F1AF9CEF6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D24895-21AE-459C-AEA9-D0E4AACA638E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4FEBB8-F24D-4648-866D-9646E7211D3C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1042988" y="1304925"/>
            <a:ext cx="3776662" cy="48958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972050" y="1304925"/>
            <a:ext cx="3776663" cy="48958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FBC6E3-6BDE-47B3-92BA-E6E15B0F761F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7148AA-BF60-4821-8AE6-BD64D8834A6A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EB166C-A8E2-4C30-B3D2-8E7C7FE9592E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1DEBA6-718A-4C1C-8590-F2550AD468E1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A74833-B875-47F3-8456-E75E085FB463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it-IT" noProof="0" smtClean="0"/>
              <a:t>Fare clic sull'icona per inserire un'immagine</a:t>
            </a:r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566195-56E8-4C19-9F8C-6B2B450BB35D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42988" y="225425"/>
            <a:ext cx="7705725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42988" y="1304925"/>
            <a:ext cx="7705725" cy="489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sp>
        <p:nvSpPr>
          <p:cNvPr id="2253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42988" y="6308725"/>
            <a:ext cx="1838325" cy="34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000">
                <a:latin typeface="+mn-lt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2253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54350" y="6308725"/>
            <a:ext cx="3636963" cy="34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+mn-lt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43713" y="6308725"/>
            <a:ext cx="1905000" cy="34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+mn-lt"/>
              </a:defRPr>
            </a:lvl1pPr>
          </a:lstStyle>
          <a:p>
            <a:pPr>
              <a:defRPr/>
            </a:pPr>
            <a:fld id="{EBE69E1B-F65B-40C3-BE44-BDEF14999105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  <p:sldLayoutId id="2147483717" r:id="rId12"/>
    <p:sldLayoutId id="2147483718" r:id="rId13"/>
  </p:sldLayoutIdLst>
  <p:transition spd="slow">
    <p:wedge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entury Schoolbook" pitchFamily="18" charset="0"/>
          <a:cs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entury Schoolbook" pitchFamily="18" charset="0"/>
          <a:cs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entury Schoolbook" pitchFamily="18" charset="0"/>
          <a:cs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entury Schoolbook" pitchFamily="18" charset="0"/>
          <a:cs typeface="Times New Roman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entury Schoolbook" pitchFamily="18" charset="0"/>
          <a:cs typeface="Times New Roman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entury Schoolbook" pitchFamily="18" charset="0"/>
          <a:cs typeface="Times New Roman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entury Schoolbook" pitchFamily="18" charset="0"/>
          <a:cs typeface="Times New Roman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entury Schoolbook" pitchFamily="18" charset="0"/>
          <a:cs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16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16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16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16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16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16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3132138" y="1700213"/>
            <a:ext cx="5711825" cy="3241675"/>
          </a:xfrm>
        </p:spPr>
        <p:txBody>
          <a:bodyPr tIns="0">
            <a:normAutofit fontScale="90000"/>
          </a:bodyPr>
          <a:lstStyle/>
          <a:p>
            <a:pPr marL="358775" algn="ctr" eaLnBrk="1" hangingPunct="1">
              <a:spcBef>
                <a:spcPts val="6600"/>
              </a:spcBef>
              <a:defRPr/>
            </a:pPr>
            <a:r>
              <a:rPr lang="it-IT" sz="1800" b="1" dirty="0" smtClean="0">
                <a:latin typeface="Times New Roman" pitchFamily="18" charset="0"/>
              </a:rPr>
              <a:t/>
            </a:r>
            <a:br>
              <a:rPr lang="it-IT" sz="1800" b="1" dirty="0" smtClean="0">
                <a:latin typeface="Times New Roman" pitchFamily="18" charset="0"/>
              </a:rPr>
            </a:br>
            <a:r>
              <a:rPr lang="it-IT" sz="1800" b="1" dirty="0" smtClean="0">
                <a:latin typeface="Times New Roman" pitchFamily="18" charset="0"/>
              </a:rPr>
              <a:t>Facoltà di Economia</a:t>
            </a:r>
            <a:br>
              <a:rPr lang="it-IT" sz="1800" b="1" dirty="0" smtClean="0">
                <a:latin typeface="Times New Roman" pitchFamily="18" charset="0"/>
              </a:rPr>
            </a:br>
            <a:r>
              <a:rPr lang="it-IT" sz="1400" dirty="0" smtClean="0">
                <a:latin typeface="Times New Roman" pitchFamily="18" charset="0"/>
              </a:rPr>
              <a:t/>
            </a:r>
            <a:br>
              <a:rPr lang="it-IT" sz="1400" dirty="0" smtClean="0">
                <a:latin typeface="Times New Roman" pitchFamily="18" charset="0"/>
              </a:rPr>
            </a:br>
            <a:r>
              <a:rPr lang="it-IT" sz="1600" dirty="0" smtClean="0">
                <a:latin typeface="Times New Roman" pitchFamily="18" charset="0"/>
              </a:rPr>
              <a:t>Corso di laurea in Economia Aziendale</a:t>
            </a:r>
            <a:br>
              <a:rPr lang="it-IT" sz="1600" dirty="0" smtClean="0">
                <a:latin typeface="Times New Roman" pitchFamily="18" charset="0"/>
              </a:rPr>
            </a:br>
            <a:r>
              <a:rPr lang="it-IT" sz="1400" dirty="0" smtClean="0">
                <a:latin typeface="Times New Roman" pitchFamily="18" charset="0"/>
              </a:rPr>
              <a:t/>
            </a:r>
            <a:br>
              <a:rPr lang="it-IT" sz="1400" dirty="0" smtClean="0">
                <a:latin typeface="Times New Roman" pitchFamily="18" charset="0"/>
              </a:rPr>
            </a:br>
            <a:r>
              <a:rPr lang="it-IT" sz="1600" b="1" dirty="0" smtClean="0">
                <a:latin typeface="Times New Roman" pitchFamily="18" charset="0"/>
              </a:rPr>
              <a:t>TESI </a:t>
            </a:r>
            <a:r>
              <a:rPr lang="it-IT" sz="1600" b="1" dirty="0" err="1" smtClean="0">
                <a:latin typeface="Times New Roman" pitchFamily="18" charset="0"/>
              </a:rPr>
              <a:t>DI</a:t>
            </a:r>
            <a:r>
              <a:rPr lang="it-IT" sz="1600" b="1" dirty="0" smtClean="0">
                <a:latin typeface="Times New Roman" pitchFamily="18" charset="0"/>
              </a:rPr>
              <a:t> LAUREA</a:t>
            </a:r>
            <a:r>
              <a:rPr lang="it-IT" sz="1400" dirty="0" smtClean="0">
                <a:latin typeface="Times New Roman" pitchFamily="18" charset="0"/>
              </a:rPr>
              <a:t/>
            </a:r>
            <a:br>
              <a:rPr lang="it-IT" sz="1400" dirty="0" smtClean="0">
                <a:latin typeface="Times New Roman" pitchFamily="18" charset="0"/>
              </a:rPr>
            </a:br>
            <a:r>
              <a:rPr lang="it-IT" sz="1600" b="1" dirty="0" smtClean="0">
                <a:latin typeface="Times New Roman" pitchFamily="18" charset="0"/>
              </a:rPr>
              <a:t> </a:t>
            </a:r>
            <a:r>
              <a:rPr lang="it-IT" sz="1400" dirty="0" smtClean="0">
                <a:latin typeface="Times New Roman" pitchFamily="18" charset="0"/>
              </a:rPr>
              <a:t/>
            </a:r>
            <a:br>
              <a:rPr lang="it-IT" sz="1400" dirty="0" smtClean="0">
                <a:latin typeface="Times New Roman" pitchFamily="18" charset="0"/>
              </a:rPr>
            </a:br>
            <a:r>
              <a:rPr lang="it-IT" sz="1600" dirty="0" smtClean="0">
                <a:solidFill>
                  <a:srgbClr val="000000"/>
                </a:solidFill>
                <a:latin typeface="Times New Roman" pitchFamily="18" charset="0"/>
              </a:rPr>
              <a:t>PROGETTAZIONE A MINOR IMPATTO AMBIENTALE </a:t>
            </a:r>
            <a:r>
              <a:rPr lang="it-IT" sz="1600" dirty="0" err="1" smtClean="0">
                <a:solidFill>
                  <a:srgbClr val="000000"/>
                </a:solidFill>
                <a:latin typeface="Times New Roman" pitchFamily="18" charset="0"/>
              </a:rPr>
              <a:t>DI</a:t>
            </a:r>
            <a:r>
              <a:rPr lang="it-IT" sz="1600" dirty="0" smtClean="0">
                <a:solidFill>
                  <a:srgbClr val="000000"/>
                </a:solidFill>
                <a:latin typeface="Times New Roman" pitchFamily="18" charset="0"/>
              </a:rPr>
              <a:t> UN IMPIANTO FOTOVOLTAICO: ANALISI ECONOMICA AMBIENTALE</a:t>
            </a:r>
            <a:r>
              <a:rPr lang="it-IT" sz="1600" dirty="0" smtClean="0">
                <a:latin typeface="Times New Roman" pitchFamily="18" charset="0"/>
              </a:rPr>
              <a:t> </a:t>
            </a:r>
            <a:br>
              <a:rPr lang="it-IT" sz="1600" dirty="0" smtClean="0">
                <a:latin typeface="Times New Roman" pitchFamily="18" charset="0"/>
              </a:rPr>
            </a:br>
            <a:r>
              <a:rPr lang="it-IT" sz="1600" dirty="0" smtClean="0">
                <a:latin typeface="Times New Roman" pitchFamily="18" charset="0"/>
              </a:rPr>
              <a:t>(</a:t>
            </a:r>
            <a:r>
              <a:rPr lang="it-IT" sz="1600" b="1" i="1" dirty="0" smtClean="0">
                <a:latin typeface="Times New Roman" pitchFamily="18" charset="0"/>
              </a:rPr>
              <a:t>IN COLLABORAZIONE CON L’ENEA</a:t>
            </a:r>
            <a:r>
              <a:rPr lang="it-IT" sz="1600" dirty="0" smtClean="0">
                <a:latin typeface="Times New Roman" pitchFamily="18" charset="0"/>
              </a:rPr>
              <a:t>)</a:t>
            </a:r>
            <a:br>
              <a:rPr lang="it-IT" sz="1600" dirty="0" smtClean="0">
                <a:latin typeface="Times New Roman" pitchFamily="18" charset="0"/>
              </a:rPr>
            </a:br>
            <a:r>
              <a:rPr lang="it-IT" sz="1400" dirty="0" smtClean="0">
                <a:latin typeface="Times New Roman" pitchFamily="18" charset="0"/>
              </a:rPr>
              <a:t/>
            </a:r>
            <a:br>
              <a:rPr lang="it-IT" sz="1400" dirty="0" smtClean="0">
                <a:latin typeface="Times New Roman" pitchFamily="18" charset="0"/>
              </a:rPr>
            </a:br>
            <a:r>
              <a:rPr lang="it-IT" sz="1600" dirty="0" smtClean="0">
                <a:latin typeface="Times New Roman" pitchFamily="18" charset="0"/>
              </a:rPr>
              <a:t> </a:t>
            </a:r>
            <a:r>
              <a:rPr lang="it-IT" sz="1400" dirty="0" smtClean="0">
                <a:latin typeface="Times New Roman" pitchFamily="18" charset="0"/>
              </a:rPr>
              <a:t/>
            </a:r>
            <a:br>
              <a:rPr lang="it-IT" sz="1400" dirty="0" smtClean="0">
                <a:latin typeface="Times New Roman" pitchFamily="18" charset="0"/>
              </a:rPr>
            </a:br>
            <a:endParaRPr lang="it-IT" sz="1600" dirty="0" smtClean="0">
              <a:latin typeface="Times New Roman" pitchFamily="18" charset="0"/>
            </a:endParaRPr>
          </a:p>
        </p:txBody>
      </p:sp>
      <p:pic>
        <p:nvPicPr>
          <p:cNvPr id="3075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63938" y="404813"/>
            <a:ext cx="428625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6" name="CasellaDiTesto 11"/>
          <p:cNvSpPr txBox="1">
            <a:spLocks noChangeArrowheads="1"/>
          </p:cNvSpPr>
          <p:nvPr/>
        </p:nvSpPr>
        <p:spPr bwMode="auto">
          <a:xfrm>
            <a:off x="1908175" y="4149725"/>
            <a:ext cx="6912297" cy="2284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it-IT" sz="1600" dirty="0"/>
              <a:t>             </a:t>
            </a:r>
          </a:p>
          <a:p>
            <a:r>
              <a:rPr lang="it-IT" sz="1600" dirty="0"/>
              <a:t>               Candidato: Mario </a:t>
            </a:r>
            <a:r>
              <a:rPr lang="it-IT" sz="1600" dirty="0" err="1"/>
              <a:t>Iannotti</a:t>
            </a:r>
            <a:r>
              <a:rPr lang="it-IT" sz="1600" dirty="0"/>
              <a:t>                                           Relatore:</a:t>
            </a:r>
            <a:br>
              <a:rPr lang="it-IT" sz="1600" dirty="0"/>
            </a:br>
            <a:r>
              <a:rPr lang="it-IT" sz="1600" dirty="0"/>
              <a:t>               Matricola: 574961                                              </a:t>
            </a:r>
            <a:r>
              <a:rPr lang="it-IT" sz="1600" dirty="0" err="1"/>
              <a:t>Chiar</a:t>
            </a:r>
            <a:r>
              <a:rPr lang="it-IT" sz="1600" dirty="0"/>
              <a:t>. Prof. Enrico Laghi</a:t>
            </a:r>
          </a:p>
          <a:p>
            <a:r>
              <a:rPr lang="it-IT" sz="1600" dirty="0"/>
              <a:t/>
            </a:r>
            <a:br>
              <a:rPr lang="it-IT" sz="1600" dirty="0"/>
            </a:br>
            <a:r>
              <a:rPr lang="it-IT" sz="1600" dirty="0"/>
              <a:t>                                                                                                   </a:t>
            </a:r>
            <a:r>
              <a:rPr lang="it-IT" sz="1600" dirty="0" smtClean="0"/>
              <a:t>Correlatori:</a:t>
            </a:r>
            <a:r>
              <a:rPr lang="it-IT" sz="1600" dirty="0"/>
              <a:t/>
            </a:r>
            <a:br>
              <a:rPr lang="it-IT" sz="1600" dirty="0"/>
            </a:br>
            <a:r>
              <a:rPr lang="it-IT" sz="1600" dirty="0"/>
              <a:t>		                                                       </a:t>
            </a:r>
            <a:r>
              <a:rPr lang="it-IT" sz="1600" dirty="0" smtClean="0"/>
              <a:t>    </a:t>
            </a:r>
            <a:r>
              <a:rPr lang="it-IT" sz="1600" dirty="0" smtClean="0"/>
              <a:t>Ing</a:t>
            </a:r>
            <a:r>
              <a:rPr lang="it-IT" sz="1600" dirty="0"/>
              <a:t>. Paolo Neri </a:t>
            </a:r>
            <a:endParaRPr lang="it-IT" sz="1600" dirty="0" smtClean="0"/>
          </a:p>
          <a:p>
            <a:r>
              <a:rPr lang="it-IT" sz="1600" dirty="0" smtClean="0"/>
              <a:t>                                                                                          </a:t>
            </a:r>
            <a:r>
              <a:rPr lang="it-IT" sz="1600" dirty="0"/>
              <a:t/>
            </a:r>
            <a:br>
              <a:rPr lang="it-IT" sz="1600" dirty="0"/>
            </a:br>
            <a:r>
              <a:rPr lang="it-IT" sz="1600" dirty="0"/>
              <a:t> </a:t>
            </a:r>
            <a:br>
              <a:rPr lang="it-IT" sz="1600" dirty="0"/>
            </a:br>
            <a:r>
              <a:rPr lang="it-IT" sz="1600" dirty="0"/>
              <a:t> </a:t>
            </a:r>
            <a:r>
              <a:rPr lang="it-IT" sz="1600" b="1" dirty="0"/>
              <a:t>                                                         </a:t>
            </a:r>
            <a:r>
              <a:rPr lang="it-IT" sz="1600" b="1" dirty="0" err="1"/>
              <a:t>a.a.</a:t>
            </a:r>
            <a:r>
              <a:rPr lang="it-IT" sz="1600" b="1" dirty="0"/>
              <a:t> 2009/2010</a:t>
            </a:r>
            <a:r>
              <a:rPr lang="it-IT" sz="1100" dirty="0"/>
              <a:t/>
            </a:r>
            <a:br>
              <a:rPr lang="it-IT" sz="1100" dirty="0"/>
            </a:br>
            <a:r>
              <a:rPr lang="it-IT" sz="1100" dirty="0"/>
              <a:t> </a:t>
            </a:r>
            <a:r>
              <a:rPr lang="it-IT" sz="1400" dirty="0"/>
              <a:t/>
            </a:r>
            <a:br>
              <a:rPr lang="it-IT" sz="1400" dirty="0"/>
            </a:br>
            <a:endParaRPr lang="it-IT" sz="1400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5"/>
          <p:cNvSpPr txBox="1">
            <a:spLocks noChangeArrowheads="1"/>
          </p:cNvSpPr>
          <p:nvPr/>
        </p:nvSpPr>
        <p:spPr bwMode="auto">
          <a:xfrm>
            <a:off x="5775325" y="2632075"/>
            <a:ext cx="1387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it-IT" sz="2400"/>
          </a:p>
        </p:txBody>
      </p:sp>
      <p:sp>
        <p:nvSpPr>
          <p:cNvPr id="16387" name="Text Box 6"/>
          <p:cNvSpPr txBox="1">
            <a:spLocks noChangeArrowheads="1"/>
          </p:cNvSpPr>
          <p:nvPr/>
        </p:nvSpPr>
        <p:spPr bwMode="auto">
          <a:xfrm>
            <a:off x="5410200" y="3505200"/>
            <a:ext cx="2667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it-IT" sz="2400">
              <a:latin typeface="Tahoma" pitchFamily="34" charset="0"/>
            </a:endParaRPr>
          </a:p>
          <a:p>
            <a:endParaRPr lang="it-IT" sz="2400">
              <a:latin typeface="Tahoma" pitchFamily="34" charset="0"/>
            </a:endParaRPr>
          </a:p>
        </p:txBody>
      </p:sp>
      <p:sp>
        <p:nvSpPr>
          <p:cNvPr id="16388" name="Segnaposto testo 8"/>
          <p:cNvSpPr>
            <a:spLocks noGrp="1"/>
          </p:cNvSpPr>
          <p:nvPr>
            <p:ph type="body" sz="half" idx="1"/>
          </p:nvPr>
        </p:nvSpPr>
        <p:spPr>
          <a:xfrm>
            <a:off x="1042988" y="1251147"/>
            <a:ext cx="7200900" cy="5238357"/>
          </a:xfrm>
        </p:spPr>
        <p:txBody>
          <a:bodyPr anchor="ctr">
            <a:spAutoFit/>
          </a:bodyPr>
          <a:lstStyle/>
          <a:p>
            <a:pPr eaLnBrk="1" hangingPunct="1">
              <a:buFontTx/>
              <a:buNone/>
            </a:pPr>
            <a:r>
              <a:rPr lang="it-IT" b="1" dirty="0" smtClean="0">
                <a:latin typeface="Times New Roman" pitchFamily="18" charset="0"/>
              </a:rPr>
              <a:t>NELL’IPOTESI </a:t>
            </a:r>
            <a:r>
              <a:rPr lang="it-IT" b="1" dirty="0" err="1" smtClean="0">
                <a:latin typeface="Times New Roman" pitchFamily="18" charset="0"/>
              </a:rPr>
              <a:t>DI</a:t>
            </a:r>
            <a:r>
              <a:rPr lang="it-IT" b="1" dirty="0" smtClean="0">
                <a:latin typeface="Times New Roman" pitchFamily="18" charset="0"/>
              </a:rPr>
              <a:t> </a:t>
            </a:r>
            <a:r>
              <a:rPr lang="it-IT" b="1" u="sng" dirty="0" smtClean="0">
                <a:solidFill>
                  <a:srgbClr val="C00000"/>
                </a:solidFill>
                <a:latin typeface="Times New Roman" pitchFamily="18" charset="0"/>
              </a:rPr>
              <a:t>NON FINANZIAMENTO</a:t>
            </a:r>
          </a:p>
          <a:p>
            <a:pPr eaLnBrk="1" hangingPunct="1">
              <a:buFontTx/>
              <a:buNone/>
            </a:pPr>
            <a:r>
              <a:rPr lang="it-IT" b="1" dirty="0" smtClean="0">
                <a:latin typeface="Times New Roman" pitchFamily="18" charset="0"/>
              </a:rPr>
              <a:t>INDICATORI ECONOMICI:</a:t>
            </a:r>
          </a:p>
          <a:p>
            <a:pPr eaLnBrk="1" hangingPunct="1">
              <a:buFontTx/>
              <a:buNone/>
            </a:pPr>
            <a:r>
              <a:rPr lang="it-IT" sz="2000" b="1" dirty="0" smtClean="0">
                <a:latin typeface="Times New Roman" pitchFamily="18" charset="0"/>
              </a:rPr>
              <a:t>Ipotizzando un tasso di attualizzazione o saggio di sconto pari al 3%</a:t>
            </a:r>
          </a:p>
          <a:p>
            <a:pPr eaLnBrk="1" hangingPunct="1">
              <a:buFontTx/>
              <a:buNone/>
            </a:pPr>
            <a:endParaRPr lang="it-IT" b="1" dirty="0" smtClean="0">
              <a:latin typeface="Times New Roman" pitchFamily="18" charset="0"/>
            </a:endParaRPr>
          </a:p>
          <a:p>
            <a:pPr eaLnBrk="1" hangingPunct="1"/>
            <a:r>
              <a:rPr lang="it-IT" sz="2000" b="1" dirty="0" smtClean="0">
                <a:latin typeface="Times New Roman" pitchFamily="18" charset="0"/>
              </a:rPr>
              <a:t>Flussi di cassa cumulati al 7° anno sono positivi</a:t>
            </a:r>
          </a:p>
          <a:p>
            <a:pPr eaLnBrk="1" hangingPunct="1"/>
            <a:r>
              <a:rPr lang="it-IT" sz="2000" b="1" dirty="0" smtClean="0">
                <a:latin typeface="Times New Roman" pitchFamily="18" charset="0"/>
              </a:rPr>
              <a:t>Il VAN (Valore Attuale Netto) è positivo a partire dall’8°anno</a:t>
            </a:r>
          </a:p>
          <a:p>
            <a:pPr eaLnBrk="1" hangingPunct="1"/>
            <a:r>
              <a:rPr lang="it-IT" sz="2000" b="1" dirty="0" smtClean="0">
                <a:latin typeface="Times New Roman" pitchFamily="18" charset="0"/>
              </a:rPr>
              <a:t>Il Tir (Tasso Interno di Rendimento) a 30 anni vita utile dell’impianto è pari al 14,3%</a:t>
            </a:r>
          </a:p>
          <a:p>
            <a:pPr eaLnBrk="1" hangingPunct="1"/>
            <a:r>
              <a:rPr lang="it-IT" sz="2000" b="1" dirty="0" err="1" smtClean="0">
                <a:latin typeface="Times New Roman" pitchFamily="18" charset="0"/>
              </a:rPr>
              <a:t>PayBackTime</a:t>
            </a:r>
            <a:r>
              <a:rPr lang="it-IT" sz="2000" b="1" dirty="0" smtClean="0">
                <a:latin typeface="Times New Roman" pitchFamily="18" charset="0"/>
              </a:rPr>
              <a:t> attualizzato (tempo di ritorno monetario pari 7 anni e 2 mesi circa) conferma il VAN  </a:t>
            </a:r>
          </a:p>
          <a:p>
            <a:pPr eaLnBrk="1" hangingPunct="1"/>
            <a:endParaRPr lang="it-IT" sz="2000" b="1" dirty="0" smtClean="0">
              <a:latin typeface="Times New Roman" pitchFamily="18" charset="0"/>
            </a:endParaRPr>
          </a:p>
          <a:p>
            <a:pPr eaLnBrk="1" hangingPunct="1"/>
            <a:endParaRPr lang="it-IT" b="1" dirty="0" smtClean="0">
              <a:latin typeface="Times New Roman" pitchFamily="18" charset="0"/>
            </a:endParaRPr>
          </a:p>
        </p:txBody>
      </p:sp>
      <p:sp>
        <p:nvSpPr>
          <p:cNvPr id="12" name="Titolo 8"/>
          <p:cNvSpPr txBox="1">
            <a:spLocks/>
          </p:cNvSpPr>
          <p:nvPr/>
        </p:nvSpPr>
        <p:spPr bwMode="auto">
          <a:xfrm>
            <a:off x="899592" y="260648"/>
            <a:ext cx="7705725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ctr">
              <a:defRPr/>
            </a:pPr>
            <a:r>
              <a:rPr lang="it-IT" sz="2800" b="1" u="sng" kern="0" dirty="0">
                <a:solidFill>
                  <a:srgbClr val="000000"/>
                </a:solidFill>
                <a:latin typeface="Century Schoolbook"/>
                <a:ea typeface="+mj-ea"/>
                <a:cs typeface="Times New Roman"/>
              </a:rPr>
              <a:t>Valutazioni economiche</a:t>
            </a:r>
            <a:endParaRPr lang="it-IT" sz="2800" b="1" u="sng" kern="0" dirty="0">
              <a:latin typeface="+mj-lt"/>
              <a:ea typeface="+mj-ea"/>
              <a:cs typeface="+mj-cs"/>
            </a:endParaRPr>
          </a:p>
        </p:txBody>
      </p:sp>
      <p:sp>
        <p:nvSpPr>
          <p:cNvPr id="16390" name="Rectangle 7"/>
          <p:cNvSpPr>
            <a:spLocks noChangeArrowheads="1"/>
          </p:cNvSpPr>
          <p:nvPr/>
        </p:nvSpPr>
        <p:spPr bwMode="auto">
          <a:xfrm>
            <a:off x="1257300" y="1395413"/>
            <a:ext cx="2222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just" eaLnBrk="0" hangingPunct="0"/>
            <a:r>
              <a:rPr lang="it-IT" sz="1200"/>
              <a:t> </a:t>
            </a:r>
            <a:endParaRPr lang="it-IT" sz="2400"/>
          </a:p>
        </p:txBody>
      </p:sp>
      <p:graphicFrame>
        <p:nvGraphicFramePr>
          <p:cNvPr id="15759" name="Group 399"/>
          <p:cNvGraphicFramePr>
            <a:graphicFrameLocks noGrp="1"/>
          </p:cNvGraphicFramePr>
          <p:nvPr/>
        </p:nvGraphicFramePr>
        <p:xfrm>
          <a:off x="323528" y="1196752"/>
          <a:ext cx="8640960" cy="4835772"/>
        </p:xfrm>
        <a:graphic>
          <a:graphicData uri="http://schemas.openxmlformats.org/drawingml/2006/table">
            <a:tbl>
              <a:tblPr/>
              <a:tblGrid>
                <a:gridCol w="744911"/>
                <a:gridCol w="945622"/>
                <a:gridCol w="1218756"/>
                <a:gridCol w="1262208"/>
                <a:gridCol w="1489821"/>
                <a:gridCol w="1251450"/>
                <a:gridCol w="1728192"/>
              </a:tblGrid>
              <a:tr h="104498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7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Anno</a:t>
                      </a:r>
                      <a:endParaRPr kumimoji="0" lang="it-IT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Ricavi</a:t>
                      </a:r>
                      <a:endParaRPr kumimoji="0" lang="it-IT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(€)</a:t>
                      </a:r>
                      <a:endParaRPr kumimoji="0" lang="it-IT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Costi</a:t>
                      </a:r>
                      <a:endParaRPr kumimoji="0" lang="it-IT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(€)</a:t>
                      </a:r>
                      <a:endParaRPr kumimoji="0" lang="it-IT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Flusso di cassa</a:t>
                      </a:r>
                      <a:endParaRPr kumimoji="0" lang="it-IT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(€)</a:t>
                      </a:r>
                      <a:endParaRPr kumimoji="0" lang="it-IT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Flussi di cassa cumulati</a:t>
                      </a:r>
                      <a:endParaRPr kumimoji="0" lang="it-IT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(€)</a:t>
                      </a:r>
                      <a:endParaRPr kumimoji="0" lang="it-IT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Flussi di cassa attualizzati</a:t>
                      </a:r>
                      <a:endParaRPr kumimoji="0" lang="it-IT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(€)</a:t>
                      </a:r>
                      <a:endParaRPr kumimoji="0" lang="it-IT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Flussi di cassa attualizzati cumulati o VAN</a:t>
                      </a:r>
                      <a:endParaRPr kumimoji="0" lang="it-IT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(€)</a:t>
                      </a:r>
                      <a:endParaRPr kumimoji="0" lang="it-IT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</a:tr>
              <a:tr h="33709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endParaRPr kumimoji="0" lang="it-IT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</a:t>
                      </a:r>
                      <a:r>
                        <a:rPr kumimoji="0" lang="it-IT" sz="1600" b="1" i="0" u="none" strike="noStrike" cap="none" normalizeH="0" baseline="-3000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endParaRPr kumimoji="0" lang="it-IT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</a:t>
                      </a:r>
                      <a:r>
                        <a:rPr kumimoji="0" lang="it-IT" sz="1600" b="1" i="0" u="none" strike="noStrike" cap="none" normalizeH="0" baseline="-3000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endParaRPr kumimoji="0" lang="it-IT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</a:t>
                      </a:r>
                      <a:r>
                        <a:rPr kumimoji="0" lang="it-IT" sz="1600" b="1" i="0" u="none" strike="noStrike" cap="none" normalizeH="0" baseline="-3000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r>
                        <a:rPr kumimoji="0" lang="it-IT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- </a:t>
                      </a:r>
                      <a:r>
                        <a:rPr kumimoji="0" lang="it-IT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</a:t>
                      </a:r>
                      <a:r>
                        <a:rPr kumimoji="0" lang="it-IT" sz="1600" b="1" i="0" u="none" strike="noStrike" cap="none" normalizeH="0" baseline="-3000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r>
                        <a:rPr kumimoji="0" lang="it-IT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= </a:t>
                      </a:r>
                      <a:r>
                        <a:rPr kumimoji="0" lang="it-IT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  <a:r>
                        <a:rPr kumimoji="0" lang="it-IT" sz="1600" b="1" i="0" u="none" strike="noStrike" cap="none" normalizeH="0" baseline="-3000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endParaRPr kumimoji="0" lang="it-IT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Fc</a:t>
                      </a:r>
                      <a:r>
                        <a:rPr kumimoji="0" lang="it-IT" sz="1600" b="1" i="0" u="none" strike="noStrike" cap="none" normalizeH="0" baseline="-3000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endParaRPr kumimoji="0" lang="it-IT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Fa</a:t>
                      </a:r>
                      <a:r>
                        <a:rPr kumimoji="0" lang="it-IT" sz="1600" b="1" i="0" u="none" strike="noStrike" cap="none" normalizeH="0" baseline="-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endParaRPr kumimoji="0" lang="it-IT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Fca</a:t>
                      </a:r>
                      <a:r>
                        <a:rPr kumimoji="0" lang="it-IT" sz="1600" b="1" i="0" u="none" strike="noStrike" cap="none" normalizeH="0" baseline="-3000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endParaRPr kumimoji="0" lang="it-IT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</a:gradFill>
                  </a:tcPr>
                </a:tc>
              </a:tr>
              <a:tr h="33709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it-IT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  <a:endParaRPr kumimoji="0" lang="it-IT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47.312</a:t>
                      </a:r>
                      <a:endParaRPr kumimoji="0" lang="it-IT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-47.312</a:t>
                      </a:r>
                      <a:endParaRPr kumimoji="0" lang="it-IT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-47.312</a:t>
                      </a:r>
                      <a:endParaRPr kumimoji="0" lang="it-IT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-47.312</a:t>
                      </a:r>
                      <a:endParaRPr kumimoji="0" lang="it-IT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-47.312</a:t>
                      </a:r>
                      <a:endParaRPr kumimoji="0" lang="it-IT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33709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8.279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573,119641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7.706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-39.606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7.446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-39.866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33709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8.276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573,119641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7.703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-31.903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7.191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-32.676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33709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8.193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573,119641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7.620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-24.283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6.873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-25.803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33709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8.111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573,119641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7.538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-16.745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6.569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-19.234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33709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8.030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573,119641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7.457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-9.288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6.279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-12.955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33709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7.950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573,119641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7.377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-1.911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6.001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-6.954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33709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7.870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573,119641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7.297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5.386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5.736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-1.218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33709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7.792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573,119641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7.219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12.605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5.482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4.263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33709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7.714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573,119641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7.141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19.746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5.239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9.503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57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7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57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6"/>
          <p:cNvSpPr txBox="1">
            <a:spLocks noChangeArrowheads="1"/>
          </p:cNvSpPr>
          <p:nvPr/>
        </p:nvSpPr>
        <p:spPr bwMode="auto">
          <a:xfrm>
            <a:off x="5410200" y="3505200"/>
            <a:ext cx="2667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it-IT" sz="2400">
              <a:latin typeface="Tahoma" pitchFamily="34" charset="0"/>
            </a:endParaRPr>
          </a:p>
          <a:p>
            <a:endParaRPr lang="it-IT" sz="2400">
              <a:latin typeface="Tahoma" pitchFamily="34" charset="0"/>
            </a:endParaRPr>
          </a:p>
        </p:txBody>
      </p:sp>
      <p:sp>
        <p:nvSpPr>
          <p:cNvPr id="17411" name="Text Box 5"/>
          <p:cNvSpPr txBox="1">
            <a:spLocks noChangeArrowheads="1"/>
          </p:cNvSpPr>
          <p:nvPr/>
        </p:nvSpPr>
        <p:spPr bwMode="auto">
          <a:xfrm>
            <a:off x="5724525" y="2636838"/>
            <a:ext cx="1387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it-IT" sz="2400"/>
          </a:p>
        </p:txBody>
      </p:sp>
      <p:sp>
        <p:nvSpPr>
          <p:cNvPr id="17412" name="Segnaposto testo 8"/>
          <p:cNvSpPr>
            <a:spLocks noGrp="1"/>
          </p:cNvSpPr>
          <p:nvPr>
            <p:ph type="body" sz="half" idx="1"/>
          </p:nvPr>
        </p:nvSpPr>
        <p:spPr>
          <a:xfrm>
            <a:off x="611560" y="836712"/>
            <a:ext cx="7200900" cy="400110"/>
          </a:xfrm>
        </p:spPr>
        <p:txBody>
          <a:bodyPr>
            <a:spAutoFit/>
          </a:bodyPr>
          <a:lstStyle/>
          <a:p>
            <a:pPr eaLnBrk="1" hangingPunct="1">
              <a:buFontTx/>
              <a:buNone/>
            </a:pPr>
            <a:r>
              <a:rPr lang="it-IT" sz="2000" b="1" dirty="0" smtClean="0">
                <a:solidFill>
                  <a:srgbClr val="C00000"/>
                </a:solidFill>
                <a:latin typeface="Times New Roman" pitchFamily="18" charset="0"/>
                <a:sym typeface="Wingdings" pitchFamily="2" charset="2"/>
              </a:rPr>
              <a:t> </a:t>
            </a:r>
            <a:r>
              <a:rPr lang="it-IT" sz="2000" b="1" dirty="0" smtClean="0">
                <a:solidFill>
                  <a:srgbClr val="C00000"/>
                </a:solidFill>
                <a:latin typeface="Times New Roman" pitchFamily="18" charset="0"/>
              </a:rPr>
              <a:t>NELL’IPOTESI </a:t>
            </a:r>
            <a:r>
              <a:rPr lang="it-IT" sz="2000" b="1" dirty="0" err="1" smtClean="0">
                <a:solidFill>
                  <a:srgbClr val="C00000"/>
                </a:solidFill>
                <a:latin typeface="Times New Roman" pitchFamily="18" charset="0"/>
              </a:rPr>
              <a:t>DI</a:t>
            </a:r>
            <a:r>
              <a:rPr lang="it-IT" sz="2000" b="1" dirty="0" smtClean="0">
                <a:solidFill>
                  <a:srgbClr val="C00000"/>
                </a:solidFill>
                <a:latin typeface="Times New Roman" pitchFamily="18" charset="0"/>
              </a:rPr>
              <a:t> FINANZIAMENTO</a:t>
            </a:r>
          </a:p>
        </p:txBody>
      </p:sp>
      <p:sp>
        <p:nvSpPr>
          <p:cNvPr id="7" name="Titolo 8"/>
          <p:cNvSpPr txBox="1">
            <a:spLocks/>
          </p:cNvSpPr>
          <p:nvPr/>
        </p:nvSpPr>
        <p:spPr bwMode="auto">
          <a:xfrm>
            <a:off x="1042988" y="225425"/>
            <a:ext cx="7705725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ctr">
              <a:defRPr/>
            </a:pPr>
            <a:r>
              <a:rPr lang="it-IT" sz="2800" b="1" u="sng" kern="0" dirty="0">
                <a:solidFill>
                  <a:srgbClr val="000000"/>
                </a:solidFill>
                <a:latin typeface="Century Schoolbook"/>
                <a:ea typeface="+mj-ea"/>
                <a:cs typeface="Times New Roman"/>
              </a:rPr>
              <a:t>Valutazioni economiche</a:t>
            </a:r>
            <a:endParaRPr lang="it-IT" sz="2800" b="1" u="sng" kern="0" dirty="0">
              <a:latin typeface="+mj-lt"/>
              <a:ea typeface="+mj-ea"/>
              <a:cs typeface="+mj-cs"/>
            </a:endParaRPr>
          </a:p>
        </p:txBody>
      </p:sp>
      <p:graphicFrame>
        <p:nvGraphicFramePr>
          <p:cNvPr id="16712" name="Group 328"/>
          <p:cNvGraphicFramePr>
            <a:graphicFrameLocks noGrp="1"/>
          </p:cNvGraphicFramePr>
          <p:nvPr/>
        </p:nvGraphicFramePr>
        <p:xfrm>
          <a:off x="251519" y="1340768"/>
          <a:ext cx="8892481" cy="4171188"/>
        </p:xfrm>
        <a:graphic>
          <a:graphicData uri="http://schemas.openxmlformats.org/drawingml/2006/table">
            <a:tbl>
              <a:tblPr/>
              <a:tblGrid>
                <a:gridCol w="920582"/>
                <a:gridCol w="1283630"/>
                <a:gridCol w="1450025"/>
                <a:gridCol w="1521338"/>
                <a:gridCol w="1599134"/>
                <a:gridCol w="1136681"/>
                <a:gridCol w="981091"/>
              </a:tblGrid>
              <a:tr h="157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1900" marR="61900" marT="0" marB="0" horzOverflow="overflow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</a:t>
                      </a:r>
                      <a:r>
                        <a:rPr kumimoji="0" lang="it-IT" sz="1400" b="1" i="0" u="none" strike="noStrike" cap="none" normalizeH="0" baseline="-2500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endParaRPr kumimoji="0" lang="it-IT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1900" marR="6190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Q</a:t>
                      </a:r>
                      <a:r>
                        <a:rPr kumimoji="0" lang="it-IT" sz="14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endParaRPr kumimoji="0" lang="it-IT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1900" marR="6190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Q</a:t>
                      </a:r>
                      <a:r>
                        <a:rPr kumimoji="0" lang="it-IT" sz="14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</a:t>
                      </a:r>
                      <a:endParaRPr kumimoji="0" lang="it-IT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1900" marR="6190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</a:t>
                      </a:r>
                      <a:r>
                        <a:rPr kumimoji="0" lang="it-IT" sz="14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</a:t>
                      </a:r>
                      <a:endParaRPr kumimoji="0" lang="it-IT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1900" marR="6190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</a:t>
                      </a:r>
                      <a:r>
                        <a:rPr kumimoji="0" lang="it-IT" sz="14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</a:t>
                      </a:r>
                      <a:endParaRPr kumimoji="0" lang="it-IT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1900" marR="6190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</a:t>
                      </a:r>
                      <a:endParaRPr kumimoji="0" lang="it-IT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1900" marR="61900" marT="0" marB="0" horzOverflow="overflow">
                    <a:lnL>
                      <a:noFill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504D"/>
                    </a:solidFill>
                  </a:tcPr>
                </a:tc>
              </a:tr>
              <a:tr h="3159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N° Rata</a:t>
                      </a:r>
                      <a:endParaRPr kumimoji="0" lang="it-IT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(€)</a:t>
                      </a:r>
                      <a:endParaRPr kumimoji="0" lang="it-IT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1900" marR="61900" marT="0" marB="0" horzOverflow="overflow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Debito Iniziale</a:t>
                      </a:r>
                      <a:endParaRPr kumimoji="0" lang="it-IT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1900" marR="6190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Quota Interessi</a:t>
                      </a:r>
                      <a:endParaRPr kumimoji="0" lang="it-IT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1900" marR="6190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Quota Capitale</a:t>
                      </a:r>
                      <a:endParaRPr kumimoji="0" lang="it-IT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1900" marR="6190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Capitale Residuo</a:t>
                      </a:r>
                      <a:endParaRPr kumimoji="0" lang="it-IT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1900" marR="6190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Debito Estinto</a:t>
                      </a:r>
                      <a:endParaRPr kumimoji="0" lang="it-IT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1900" marR="6190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Rata</a:t>
                      </a:r>
                      <a:endParaRPr kumimoji="0" lang="it-IT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1900" marR="61900" marT="0" marB="0" horzOverflow="overflow">
                    <a:lnL>
                      <a:noFill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71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it-IT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1900" marR="61900" marT="0" marB="0" horzOverflow="overflow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1900" marR="6190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1900" marR="6190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1900" marR="6190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47.311,96</a:t>
                      </a:r>
                      <a:endParaRPr kumimoji="0" lang="it-IT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1900" marR="6190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1900" marR="6190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1900" marR="61900" marT="0" marB="0" horzOverflow="overflow">
                    <a:lnL>
                      <a:noFill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71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it-IT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1900" marR="61900" marT="0" marB="0" horzOverflow="overflow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47.311,96 </a:t>
                      </a:r>
                      <a:endParaRPr kumimoji="0" lang="it-IT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1900" marR="6190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2.720,44 </a:t>
                      </a:r>
                      <a:endParaRPr kumimoji="0" lang="it-IT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1900" marR="6190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2.883,33 </a:t>
                      </a:r>
                      <a:endParaRPr kumimoji="0" lang="it-IT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1900" marR="6190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44.428,63 </a:t>
                      </a:r>
                      <a:endParaRPr kumimoji="0" lang="it-IT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1900" marR="6190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2.883,33</a:t>
                      </a:r>
                      <a:endParaRPr kumimoji="0" lang="it-IT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1900" marR="6190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5603,77</a:t>
                      </a:r>
                      <a:endParaRPr kumimoji="0" lang="it-IT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1900" marR="61900" marT="0" marB="0" horzOverflow="overflow">
                    <a:lnL>
                      <a:noFill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87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it-IT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1900" marR="61900" marT="0" marB="0" horzOverflow="overflow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44.428,63 </a:t>
                      </a:r>
                      <a:endParaRPr kumimoji="0" lang="it-IT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1900" marR="6190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2.554,65 </a:t>
                      </a:r>
                      <a:endParaRPr kumimoji="0" lang="it-IT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1900" marR="6190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3.049,12 </a:t>
                      </a:r>
                      <a:endParaRPr kumimoji="0" lang="it-IT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1900" marR="6190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41.379,50 </a:t>
                      </a:r>
                      <a:endParaRPr kumimoji="0" lang="it-IT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1900" marR="6190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5932,46</a:t>
                      </a:r>
                      <a:endParaRPr kumimoji="0" lang="it-IT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1900" marR="6190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5603,77</a:t>
                      </a:r>
                      <a:endParaRPr kumimoji="0" lang="it-IT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1900" marR="61900" marT="0" marB="0" horzOverflow="overflow">
                    <a:lnL>
                      <a:noFill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71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it-IT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1900" marR="61900" marT="0" marB="0" horzOverflow="overflow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41.379,50 </a:t>
                      </a:r>
                      <a:endParaRPr kumimoji="0" lang="it-IT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1900" marR="6190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2.379,32 </a:t>
                      </a:r>
                      <a:endParaRPr kumimoji="0" lang="it-IT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1900" marR="6190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3.224,45 </a:t>
                      </a:r>
                      <a:endParaRPr kumimoji="0" lang="it-IT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1900" marR="6190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38.155,06 </a:t>
                      </a:r>
                      <a:endParaRPr kumimoji="0" lang="it-IT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1900" marR="6190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9.156,90</a:t>
                      </a:r>
                      <a:endParaRPr kumimoji="0" lang="it-IT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1900" marR="6190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5603,77</a:t>
                      </a:r>
                      <a:endParaRPr kumimoji="0" lang="it-IT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1900" marR="61900" marT="0" marB="0" horzOverflow="overflow">
                    <a:lnL>
                      <a:noFill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71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it-IT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1900" marR="61900" marT="0" marB="0" horzOverflow="overflow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38.155,06 </a:t>
                      </a:r>
                      <a:endParaRPr kumimoji="0" lang="it-IT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1900" marR="6190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2.193,92 </a:t>
                      </a:r>
                      <a:endParaRPr kumimoji="0" lang="it-IT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1900" marR="6190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3.409,85 </a:t>
                      </a:r>
                      <a:endParaRPr kumimoji="0" lang="it-IT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1900" marR="6190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34.745,20 </a:t>
                      </a:r>
                      <a:endParaRPr kumimoji="0" lang="it-IT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1900" marR="6190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12.566,76</a:t>
                      </a:r>
                      <a:endParaRPr kumimoji="0" lang="it-IT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1900" marR="6190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5603,77</a:t>
                      </a:r>
                      <a:endParaRPr kumimoji="0" lang="it-IT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1900" marR="61900" marT="0" marB="0" horzOverflow="overflow">
                    <a:lnL>
                      <a:noFill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71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it-IT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1900" marR="61900" marT="0" marB="0" horzOverflow="overflow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34.745,20 </a:t>
                      </a:r>
                      <a:endParaRPr kumimoji="0" lang="it-IT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1900" marR="6190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1.997,85 </a:t>
                      </a:r>
                      <a:endParaRPr kumimoji="0" lang="it-IT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1900" marR="6190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3.605,92 </a:t>
                      </a:r>
                      <a:endParaRPr kumimoji="0" lang="it-IT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1900" marR="6190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31.139,28 </a:t>
                      </a:r>
                      <a:endParaRPr kumimoji="0" lang="it-IT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1900" marR="6190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16.172,68</a:t>
                      </a:r>
                      <a:endParaRPr kumimoji="0" lang="it-IT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1900" marR="6190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5603,77</a:t>
                      </a:r>
                      <a:endParaRPr kumimoji="0" lang="it-IT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1900" marR="61900" marT="0" marB="0" horzOverflow="overflow">
                    <a:lnL>
                      <a:noFill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87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kumimoji="0" lang="it-IT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1900" marR="61900" marT="0" marB="0" horzOverflow="overflow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31.139,28 </a:t>
                      </a:r>
                      <a:endParaRPr kumimoji="0" lang="it-IT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1900" marR="6190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1.790,51 </a:t>
                      </a:r>
                      <a:endParaRPr kumimoji="0" lang="it-IT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1900" marR="6190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3.813,26 </a:t>
                      </a:r>
                      <a:endParaRPr kumimoji="0" lang="it-IT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1900" marR="6190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27.326,02 </a:t>
                      </a:r>
                      <a:endParaRPr kumimoji="0" lang="it-IT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1900" marR="6190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19.985,94</a:t>
                      </a:r>
                      <a:endParaRPr kumimoji="0" lang="it-IT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1900" marR="6190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5603,77</a:t>
                      </a:r>
                      <a:endParaRPr kumimoji="0" lang="it-IT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1900" marR="61900" marT="0" marB="0" horzOverflow="overflow">
                    <a:lnL>
                      <a:noFill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71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kumimoji="0" lang="it-IT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1900" marR="61900" marT="0" marB="0" horzOverflow="overflow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27.326,02 </a:t>
                      </a:r>
                      <a:endParaRPr kumimoji="0" lang="it-IT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1900" marR="6190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1.571,25 </a:t>
                      </a:r>
                      <a:endParaRPr kumimoji="0" lang="it-IT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1900" marR="6190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4.032,52 </a:t>
                      </a:r>
                      <a:endParaRPr kumimoji="0" lang="it-IT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1900" marR="6190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23.293,49 </a:t>
                      </a:r>
                      <a:endParaRPr kumimoji="0" lang="it-IT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1900" marR="6190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24.018,47</a:t>
                      </a:r>
                      <a:endParaRPr kumimoji="0" lang="it-IT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1900" marR="6190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5603,77</a:t>
                      </a:r>
                      <a:endParaRPr kumimoji="0" lang="it-IT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1900" marR="61900" marT="0" marB="0" horzOverflow="overflow">
                    <a:lnL>
                      <a:noFill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71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kumimoji="0" lang="it-IT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1900" marR="61900" marT="0" marB="0" horzOverflow="overflow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23.293,49 </a:t>
                      </a:r>
                      <a:endParaRPr kumimoji="0" lang="it-IT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1900" marR="6190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1.339,38 </a:t>
                      </a:r>
                      <a:endParaRPr kumimoji="0" lang="it-IT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1900" marR="6190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4.264,39 </a:t>
                      </a:r>
                      <a:endParaRPr kumimoji="0" lang="it-IT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1900" marR="6190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19.029,10 </a:t>
                      </a:r>
                      <a:endParaRPr kumimoji="0" lang="it-IT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1900" marR="6190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28.282,86</a:t>
                      </a:r>
                      <a:endParaRPr kumimoji="0" lang="it-IT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1900" marR="6190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5603,77</a:t>
                      </a:r>
                      <a:endParaRPr kumimoji="0" lang="it-IT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1900" marR="61900" marT="0" marB="0" horzOverflow="overflow">
                    <a:lnL>
                      <a:noFill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71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kumimoji="0" lang="it-IT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1900" marR="61900" marT="0" marB="0" horzOverflow="overflow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19.029,10 </a:t>
                      </a:r>
                      <a:endParaRPr kumimoji="0" lang="it-IT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1900" marR="6190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1.094,17 </a:t>
                      </a:r>
                      <a:endParaRPr kumimoji="0" lang="it-IT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1900" marR="6190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4.509,60 </a:t>
                      </a:r>
                      <a:endParaRPr kumimoji="0" lang="it-IT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1900" marR="6190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14.519,50 </a:t>
                      </a:r>
                      <a:endParaRPr kumimoji="0" lang="it-IT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1900" marR="6190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32.792,46</a:t>
                      </a:r>
                      <a:endParaRPr kumimoji="0" lang="it-IT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1900" marR="6190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5603,77</a:t>
                      </a:r>
                      <a:endParaRPr kumimoji="0" lang="it-IT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1900" marR="61900" marT="0" marB="0" horzOverflow="overflow">
                    <a:lnL>
                      <a:noFill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87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kumimoji="0" lang="it-IT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1900" marR="61900" marT="0" marB="0" horzOverflow="overflow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14.519,50 </a:t>
                      </a:r>
                      <a:endParaRPr kumimoji="0" lang="it-IT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1900" marR="6190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834,87 </a:t>
                      </a:r>
                      <a:endParaRPr kumimoji="0" lang="it-IT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1900" marR="6190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4.768,90 </a:t>
                      </a:r>
                      <a:endParaRPr kumimoji="0" lang="it-IT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1900" marR="6190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9.750,61 </a:t>
                      </a:r>
                      <a:endParaRPr kumimoji="0" lang="it-IT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1900" marR="6190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37.561,35</a:t>
                      </a:r>
                      <a:endParaRPr kumimoji="0" lang="it-IT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1900" marR="6190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5603,77</a:t>
                      </a:r>
                      <a:endParaRPr kumimoji="0" lang="it-IT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1900" marR="61900" marT="0" marB="0" horzOverflow="overflow">
                    <a:lnL>
                      <a:noFill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71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kumimoji="0" lang="it-IT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1900" marR="61900" marT="0" marB="0" horzOverflow="overflow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9.750,61 </a:t>
                      </a:r>
                      <a:endParaRPr kumimoji="0" lang="it-IT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1900" marR="6190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560,66 </a:t>
                      </a:r>
                      <a:endParaRPr kumimoji="0" lang="it-IT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1900" marR="6190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5.043,11 </a:t>
                      </a:r>
                      <a:endParaRPr kumimoji="0" lang="it-IT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1900" marR="6190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4.707,50 </a:t>
                      </a:r>
                      <a:endParaRPr kumimoji="0" lang="it-IT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1900" marR="6190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42.604,46</a:t>
                      </a:r>
                      <a:endParaRPr kumimoji="0" lang="it-IT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1900" marR="6190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5603,77</a:t>
                      </a:r>
                      <a:endParaRPr kumimoji="0" lang="it-IT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1900" marR="61900" marT="0" marB="0" horzOverflow="overflow">
                    <a:lnL>
                      <a:noFill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71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kumimoji="0" lang="it-IT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1900" marR="61900" marT="0" marB="0" horzOverflow="overflow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4.707,50 </a:t>
                      </a:r>
                      <a:endParaRPr kumimoji="0" lang="it-IT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1900" marR="6190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270,68 </a:t>
                      </a:r>
                      <a:endParaRPr kumimoji="0" lang="it-IT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1900" marR="6190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5.333,09 </a:t>
                      </a:r>
                      <a:endParaRPr kumimoji="0" lang="it-IT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1900" marR="6190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625,59 </a:t>
                      </a:r>
                      <a:endParaRPr kumimoji="0" lang="it-IT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1900" marR="6190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47.937,55</a:t>
                      </a:r>
                      <a:endParaRPr kumimoji="0" lang="it-IT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1900" marR="6190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5603,77</a:t>
                      </a:r>
                      <a:endParaRPr kumimoji="0" lang="it-IT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1900" marR="61900" marT="0" marB="0" horzOverflow="overflow">
                    <a:lnL>
                      <a:noFill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71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TOTALE</a:t>
                      </a:r>
                    </a:p>
                  </a:txBody>
                  <a:tcPr marL="61900" marR="61900" marT="0" marB="0" horzOverflow="overflow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1900" marR="6190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19.307,69</a:t>
                      </a:r>
                    </a:p>
                  </a:txBody>
                  <a:tcPr marL="61900" marR="6190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47.937,55</a:t>
                      </a:r>
                    </a:p>
                  </a:txBody>
                  <a:tcPr marL="61900" marR="6190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1900" marR="6190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1900" marR="6190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67.245,24</a:t>
                      </a:r>
                    </a:p>
                  </a:txBody>
                  <a:tcPr marL="61900" marR="61900" marT="0" marB="0" horzOverflow="overflow">
                    <a:lnL>
                      <a:noFill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6617" name="Group 233"/>
          <p:cNvGraphicFramePr>
            <a:graphicFrameLocks noGrp="1"/>
          </p:cNvGraphicFramePr>
          <p:nvPr/>
        </p:nvGraphicFramePr>
        <p:xfrm>
          <a:off x="467544" y="5661248"/>
          <a:ext cx="6624736" cy="914400"/>
        </p:xfrm>
        <a:graphic>
          <a:graphicData uri="http://schemas.openxmlformats.org/drawingml/2006/table">
            <a:tbl>
              <a:tblPr/>
              <a:tblGrid>
                <a:gridCol w="6624736"/>
              </a:tblGrid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TAN: 5,75% Tasso Annuo Nominale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24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Importo rata: 5.603,77€ incentivo in Conto Energia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74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Importo mutuo: 47.311,96€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2" name="Group 414"/>
          <p:cNvGrpSpPr>
            <a:grpSpLocks/>
          </p:cNvGrpSpPr>
          <p:nvPr/>
        </p:nvGrpSpPr>
        <p:grpSpPr bwMode="auto">
          <a:xfrm>
            <a:off x="395536" y="1484784"/>
            <a:ext cx="8424936" cy="4680520"/>
            <a:chOff x="748" y="1193"/>
            <a:chExt cx="3584" cy="2017"/>
          </a:xfrm>
        </p:grpSpPr>
        <p:sp>
          <p:nvSpPr>
            <p:cNvPr id="17557" name="AutoShape 329"/>
            <p:cNvSpPr>
              <a:spLocks noChangeAspect="1" noChangeArrowheads="1" noTextEdit="1"/>
            </p:cNvSpPr>
            <p:nvPr/>
          </p:nvSpPr>
          <p:spPr bwMode="auto">
            <a:xfrm>
              <a:off x="748" y="1193"/>
              <a:ext cx="3584" cy="20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7558" name="Rectangle 331"/>
            <p:cNvSpPr>
              <a:spLocks noChangeArrowheads="1"/>
            </p:cNvSpPr>
            <p:nvPr/>
          </p:nvSpPr>
          <p:spPr bwMode="auto">
            <a:xfrm>
              <a:off x="770" y="1215"/>
              <a:ext cx="3536" cy="1973"/>
            </a:xfrm>
            <a:prstGeom prst="rect">
              <a:avLst/>
            </a:prstGeom>
            <a:solidFill>
              <a:srgbClr val="FFFFFF"/>
            </a:solidFill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7559" name="Rectangle 332"/>
            <p:cNvSpPr>
              <a:spLocks noChangeArrowheads="1"/>
            </p:cNvSpPr>
            <p:nvPr/>
          </p:nvSpPr>
          <p:spPr bwMode="auto">
            <a:xfrm>
              <a:off x="1484" y="1574"/>
              <a:ext cx="2783" cy="1091"/>
            </a:xfrm>
            <a:prstGeom prst="rect">
              <a:avLst/>
            </a:prstGeom>
            <a:solidFill>
              <a:srgbClr val="C0C0C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7560" name="Line 333"/>
            <p:cNvSpPr>
              <a:spLocks noChangeShapeType="1"/>
            </p:cNvSpPr>
            <p:nvPr/>
          </p:nvSpPr>
          <p:spPr bwMode="auto">
            <a:xfrm>
              <a:off x="1484" y="2483"/>
              <a:ext cx="2783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7561" name="Line 334"/>
            <p:cNvSpPr>
              <a:spLocks noChangeShapeType="1"/>
            </p:cNvSpPr>
            <p:nvPr/>
          </p:nvSpPr>
          <p:spPr bwMode="auto">
            <a:xfrm>
              <a:off x="1484" y="2301"/>
              <a:ext cx="2783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7562" name="Line 335"/>
            <p:cNvSpPr>
              <a:spLocks noChangeShapeType="1"/>
            </p:cNvSpPr>
            <p:nvPr/>
          </p:nvSpPr>
          <p:spPr bwMode="auto">
            <a:xfrm>
              <a:off x="1484" y="2119"/>
              <a:ext cx="2783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7563" name="Line 336"/>
            <p:cNvSpPr>
              <a:spLocks noChangeShapeType="1"/>
            </p:cNvSpPr>
            <p:nvPr/>
          </p:nvSpPr>
          <p:spPr bwMode="auto">
            <a:xfrm>
              <a:off x="1484" y="1938"/>
              <a:ext cx="2783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7564" name="Line 337"/>
            <p:cNvSpPr>
              <a:spLocks noChangeShapeType="1"/>
            </p:cNvSpPr>
            <p:nvPr/>
          </p:nvSpPr>
          <p:spPr bwMode="auto">
            <a:xfrm>
              <a:off x="1484" y="1756"/>
              <a:ext cx="2783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7565" name="Line 338"/>
            <p:cNvSpPr>
              <a:spLocks noChangeShapeType="1"/>
            </p:cNvSpPr>
            <p:nvPr/>
          </p:nvSpPr>
          <p:spPr bwMode="auto">
            <a:xfrm>
              <a:off x="1484" y="1574"/>
              <a:ext cx="2783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7566" name="Rectangle 339"/>
            <p:cNvSpPr>
              <a:spLocks noChangeArrowheads="1"/>
            </p:cNvSpPr>
            <p:nvPr/>
          </p:nvSpPr>
          <p:spPr bwMode="auto">
            <a:xfrm>
              <a:off x="1484" y="1574"/>
              <a:ext cx="2783" cy="1091"/>
            </a:xfrm>
            <a:prstGeom prst="rect">
              <a:avLst/>
            </a:prstGeom>
            <a:noFill/>
            <a:ln w="6350">
              <a:solidFill>
                <a:srgbClr val="80808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7567" name="Rectangle 340"/>
            <p:cNvSpPr>
              <a:spLocks noChangeArrowheads="1"/>
            </p:cNvSpPr>
            <p:nvPr/>
          </p:nvSpPr>
          <p:spPr bwMode="auto">
            <a:xfrm>
              <a:off x="1553" y="2171"/>
              <a:ext cx="95" cy="494"/>
            </a:xfrm>
            <a:prstGeom prst="rect">
              <a:avLst/>
            </a:prstGeom>
            <a:solidFill>
              <a:srgbClr val="00FF00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7568" name="Rectangle 341"/>
            <p:cNvSpPr>
              <a:spLocks noChangeArrowheads="1"/>
            </p:cNvSpPr>
            <p:nvPr/>
          </p:nvSpPr>
          <p:spPr bwMode="auto">
            <a:xfrm>
              <a:off x="1787" y="2202"/>
              <a:ext cx="91" cy="463"/>
            </a:xfrm>
            <a:prstGeom prst="rect">
              <a:avLst/>
            </a:prstGeom>
            <a:solidFill>
              <a:srgbClr val="00FF00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7569" name="Rectangle 342"/>
            <p:cNvSpPr>
              <a:spLocks noChangeArrowheads="1"/>
            </p:cNvSpPr>
            <p:nvPr/>
          </p:nvSpPr>
          <p:spPr bwMode="auto">
            <a:xfrm>
              <a:off x="2016" y="2232"/>
              <a:ext cx="96" cy="433"/>
            </a:xfrm>
            <a:prstGeom prst="rect">
              <a:avLst/>
            </a:prstGeom>
            <a:solidFill>
              <a:srgbClr val="00FF00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7570" name="Rectangle 343"/>
            <p:cNvSpPr>
              <a:spLocks noChangeArrowheads="1"/>
            </p:cNvSpPr>
            <p:nvPr/>
          </p:nvSpPr>
          <p:spPr bwMode="auto">
            <a:xfrm>
              <a:off x="2250" y="2266"/>
              <a:ext cx="91" cy="399"/>
            </a:xfrm>
            <a:prstGeom prst="rect">
              <a:avLst/>
            </a:prstGeom>
            <a:solidFill>
              <a:srgbClr val="00FF00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7571" name="Rectangle 344"/>
            <p:cNvSpPr>
              <a:spLocks noChangeArrowheads="1"/>
            </p:cNvSpPr>
            <p:nvPr/>
          </p:nvSpPr>
          <p:spPr bwMode="auto">
            <a:xfrm>
              <a:off x="2479" y="2301"/>
              <a:ext cx="96" cy="364"/>
            </a:xfrm>
            <a:prstGeom prst="rect">
              <a:avLst/>
            </a:prstGeom>
            <a:solidFill>
              <a:srgbClr val="00FF00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7572" name="Rectangle 345"/>
            <p:cNvSpPr>
              <a:spLocks noChangeArrowheads="1"/>
            </p:cNvSpPr>
            <p:nvPr/>
          </p:nvSpPr>
          <p:spPr bwMode="auto">
            <a:xfrm>
              <a:off x="2713" y="2340"/>
              <a:ext cx="95" cy="325"/>
            </a:xfrm>
            <a:prstGeom prst="rect">
              <a:avLst/>
            </a:prstGeom>
            <a:solidFill>
              <a:srgbClr val="00FF00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7573" name="Rectangle 346"/>
            <p:cNvSpPr>
              <a:spLocks noChangeArrowheads="1"/>
            </p:cNvSpPr>
            <p:nvPr/>
          </p:nvSpPr>
          <p:spPr bwMode="auto">
            <a:xfrm>
              <a:off x="2947" y="2379"/>
              <a:ext cx="91" cy="286"/>
            </a:xfrm>
            <a:prstGeom prst="rect">
              <a:avLst/>
            </a:prstGeom>
            <a:solidFill>
              <a:srgbClr val="00FF00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7574" name="Rectangle 347"/>
            <p:cNvSpPr>
              <a:spLocks noChangeArrowheads="1"/>
            </p:cNvSpPr>
            <p:nvPr/>
          </p:nvSpPr>
          <p:spPr bwMode="auto">
            <a:xfrm>
              <a:off x="3176" y="2422"/>
              <a:ext cx="96" cy="243"/>
            </a:xfrm>
            <a:prstGeom prst="rect">
              <a:avLst/>
            </a:prstGeom>
            <a:solidFill>
              <a:srgbClr val="00FF00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7575" name="Rectangle 348"/>
            <p:cNvSpPr>
              <a:spLocks noChangeArrowheads="1"/>
            </p:cNvSpPr>
            <p:nvPr/>
          </p:nvSpPr>
          <p:spPr bwMode="auto">
            <a:xfrm>
              <a:off x="3410" y="2466"/>
              <a:ext cx="91" cy="199"/>
            </a:xfrm>
            <a:prstGeom prst="rect">
              <a:avLst/>
            </a:prstGeom>
            <a:solidFill>
              <a:srgbClr val="00FF00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7576" name="Rectangle 349"/>
            <p:cNvSpPr>
              <a:spLocks noChangeArrowheads="1"/>
            </p:cNvSpPr>
            <p:nvPr/>
          </p:nvSpPr>
          <p:spPr bwMode="auto">
            <a:xfrm>
              <a:off x="3639" y="2513"/>
              <a:ext cx="96" cy="152"/>
            </a:xfrm>
            <a:prstGeom prst="rect">
              <a:avLst/>
            </a:prstGeom>
            <a:solidFill>
              <a:srgbClr val="00FF00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7577" name="Rectangle 350"/>
            <p:cNvSpPr>
              <a:spLocks noChangeArrowheads="1"/>
            </p:cNvSpPr>
            <p:nvPr/>
          </p:nvSpPr>
          <p:spPr bwMode="auto">
            <a:xfrm>
              <a:off x="3873" y="2561"/>
              <a:ext cx="91" cy="104"/>
            </a:xfrm>
            <a:prstGeom prst="rect">
              <a:avLst/>
            </a:prstGeom>
            <a:solidFill>
              <a:srgbClr val="00FF00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7578" name="Rectangle 351"/>
            <p:cNvSpPr>
              <a:spLocks noChangeArrowheads="1"/>
            </p:cNvSpPr>
            <p:nvPr/>
          </p:nvSpPr>
          <p:spPr bwMode="auto">
            <a:xfrm>
              <a:off x="4103" y="2617"/>
              <a:ext cx="95" cy="48"/>
            </a:xfrm>
            <a:prstGeom prst="rect">
              <a:avLst/>
            </a:prstGeom>
            <a:solidFill>
              <a:srgbClr val="00FF00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7579" name="Rectangle 352"/>
            <p:cNvSpPr>
              <a:spLocks noChangeArrowheads="1"/>
            </p:cNvSpPr>
            <p:nvPr/>
          </p:nvSpPr>
          <p:spPr bwMode="auto">
            <a:xfrm>
              <a:off x="1553" y="1648"/>
              <a:ext cx="95" cy="523"/>
            </a:xfrm>
            <a:prstGeom prst="rect">
              <a:avLst/>
            </a:prstGeom>
            <a:solidFill>
              <a:srgbClr val="0000FF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7580" name="Rectangle 353"/>
            <p:cNvSpPr>
              <a:spLocks noChangeArrowheads="1"/>
            </p:cNvSpPr>
            <p:nvPr/>
          </p:nvSpPr>
          <p:spPr bwMode="auto">
            <a:xfrm>
              <a:off x="1787" y="1648"/>
              <a:ext cx="91" cy="554"/>
            </a:xfrm>
            <a:prstGeom prst="rect">
              <a:avLst/>
            </a:prstGeom>
            <a:solidFill>
              <a:srgbClr val="0000FF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7581" name="Rectangle 354"/>
            <p:cNvSpPr>
              <a:spLocks noChangeArrowheads="1"/>
            </p:cNvSpPr>
            <p:nvPr/>
          </p:nvSpPr>
          <p:spPr bwMode="auto">
            <a:xfrm>
              <a:off x="2016" y="1648"/>
              <a:ext cx="96" cy="584"/>
            </a:xfrm>
            <a:prstGeom prst="rect">
              <a:avLst/>
            </a:prstGeom>
            <a:solidFill>
              <a:srgbClr val="0000FF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7582" name="Rectangle 355"/>
            <p:cNvSpPr>
              <a:spLocks noChangeArrowheads="1"/>
            </p:cNvSpPr>
            <p:nvPr/>
          </p:nvSpPr>
          <p:spPr bwMode="auto">
            <a:xfrm>
              <a:off x="2250" y="1648"/>
              <a:ext cx="91" cy="618"/>
            </a:xfrm>
            <a:prstGeom prst="rect">
              <a:avLst/>
            </a:prstGeom>
            <a:solidFill>
              <a:srgbClr val="0000FF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7583" name="Rectangle 356"/>
            <p:cNvSpPr>
              <a:spLocks noChangeArrowheads="1"/>
            </p:cNvSpPr>
            <p:nvPr/>
          </p:nvSpPr>
          <p:spPr bwMode="auto">
            <a:xfrm>
              <a:off x="2479" y="1648"/>
              <a:ext cx="96" cy="653"/>
            </a:xfrm>
            <a:prstGeom prst="rect">
              <a:avLst/>
            </a:prstGeom>
            <a:solidFill>
              <a:srgbClr val="0000FF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7584" name="Rectangle 357"/>
            <p:cNvSpPr>
              <a:spLocks noChangeArrowheads="1"/>
            </p:cNvSpPr>
            <p:nvPr/>
          </p:nvSpPr>
          <p:spPr bwMode="auto">
            <a:xfrm>
              <a:off x="2713" y="1648"/>
              <a:ext cx="95" cy="692"/>
            </a:xfrm>
            <a:prstGeom prst="rect">
              <a:avLst/>
            </a:prstGeom>
            <a:solidFill>
              <a:srgbClr val="0000FF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7585" name="Rectangle 358"/>
            <p:cNvSpPr>
              <a:spLocks noChangeArrowheads="1"/>
            </p:cNvSpPr>
            <p:nvPr/>
          </p:nvSpPr>
          <p:spPr bwMode="auto">
            <a:xfrm>
              <a:off x="2947" y="1648"/>
              <a:ext cx="91" cy="731"/>
            </a:xfrm>
            <a:prstGeom prst="rect">
              <a:avLst/>
            </a:prstGeom>
            <a:solidFill>
              <a:srgbClr val="0000FF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7586" name="Rectangle 359"/>
            <p:cNvSpPr>
              <a:spLocks noChangeArrowheads="1"/>
            </p:cNvSpPr>
            <p:nvPr/>
          </p:nvSpPr>
          <p:spPr bwMode="auto">
            <a:xfrm>
              <a:off x="3176" y="1648"/>
              <a:ext cx="96" cy="774"/>
            </a:xfrm>
            <a:prstGeom prst="rect">
              <a:avLst/>
            </a:prstGeom>
            <a:solidFill>
              <a:srgbClr val="0000FF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7587" name="Rectangle 360"/>
            <p:cNvSpPr>
              <a:spLocks noChangeArrowheads="1"/>
            </p:cNvSpPr>
            <p:nvPr/>
          </p:nvSpPr>
          <p:spPr bwMode="auto">
            <a:xfrm>
              <a:off x="3410" y="1648"/>
              <a:ext cx="91" cy="818"/>
            </a:xfrm>
            <a:prstGeom prst="rect">
              <a:avLst/>
            </a:prstGeom>
            <a:solidFill>
              <a:srgbClr val="0000FF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7588" name="Rectangle 361"/>
            <p:cNvSpPr>
              <a:spLocks noChangeArrowheads="1"/>
            </p:cNvSpPr>
            <p:nvPr/>
          </p:nvSpPr>
          <p:spPr bwMode="auto">
            <a:xfrm>
              <a:off x="3639" y="1648"/>
              <a:ext cx="96" cy="865"/>
            </a:xfrm>
            <a:prstGeom prst="rect">
              <a:avLst/>
            </a:prstGeom>
            <a:solidFill>
              <a:srgbClr val="0000FF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7589" name="Rectangle 362"/>
            <p:cNvSpPr>
              <a:spLocks noChangeArrowheads="1"/>
            </p:cNvSpPr>
            <p:nvPr/>
          </p:nvSpPr>
          <p:spPr bwMode="auto">
            <a:xfrm>
              <a:off x="3873" y="1648"/>
              <a:ext cx="91" cy="913"/>
            </a:xfrm>
            <a:prstGeom prst="rect">
              <a:avLst/>
            </a:prstGeom>
            <a:solidFill>
              <a:srgbClr val="0000FF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7590" name="Rectangle 363"/>
            <p:cNvSpPr>
              <a:spLocks noChangeArrowheads="1"/>
            </p:cNvSpPr>
            <p:nvPr/>
          </p:nvSpPr>
          <p:spPr bwMode="auto">
            <a:xfrm>
              <a:off x="4103" y="1648"/>
              <a:ext cx="95" cy="969"/>
            </a:xfrm>
            <a:prstGeom prst="rect">
              <a:avLst/>
            </a:prstGeom>
            <a:solidFill>
              <a:srgbClr val="0000FF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7591" name="Line 364"/>
            <p:cNvSpPr>
              <a:spLocks noChangeShapeType="1"/>
            </p:cNvSpPr>
            <p:nvPr/>
          </p:nvSpPr>
          <p:spPr bwMode="auto">
            <a:xfrm>
              <a:off x="1484" y="1574"/>
              <a:ext cx="0" cy="109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7592" name="Line 365"/>
            <p:cNvSpPr>
              <a:spLocks noChangeShapeType="1"/>
            </p:cNvSpPr>
            <p:nvPr/>
          </p:nvSpPr>
          <p:spPr bwMode="auto">
            <a:xfrm>
              <a:off x="1458" y="2665"/>
              <a:ext cx="26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7593" name="Line 366"/>
            <p:cNvSpPr>
              <a:spLocks noChangeShapeType="1"/>
            </p:cNvSpPr>
            <p:nvPr/>
          </p:nvSpPr>
          <p:spPr bwMode="auto">
            <a:xfrm>
              <a:off x="1458" y="2483"/>
              <a:ext cx="26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7594" name="Line 367"/>
            <p:cNvSpPr>
              <a:spLocks noChangeShapeType="1"/>
            </p:cNvSpPr>
            <p:nvPr/>
          </p:nvSpPr>
          <p:spPr bwMode="auto">
            <a:xfrm>
              <a:off x="1458" y="2301"/>
              <a:ext cx="26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7595" name="Line 368"/>
            <p:cNvSpPr>
              <a:spLocks noChangeShapeType="1"/>
            </p:cNvSpPr>
            <p:nvPr/>
          </p:nvSpPr>
          <p:spPr bwMode="auto">
            <a:xfrm>
              <a:off x="1458" y="2119"/>
              <a:ext cx="26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7596" name="Line 369"/>
            <p:cNvSpPr>
              <a:spLocks noChangeShapeType="1"/>
            </p:cNvSpPr>
            <p:nvPr/>
          </p:nvSpPr>
          <p:spPr bwMode="auto">
            <a:xfrm>
              <a:off x="1458" y="1938"/>
              <a:ext cx="26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7597" name="Line 370"/>
            <p:cNvSpPr>
              <a:spLocks noChangeShapeType="1"/>
            </p:cNvSpPr>
            <p:nvPr/>
          </p:nvSpPr>
          <p:spPr bwMode="auto">
            <a:xfrm>
              <a:off x="1458" y="1756"/>
              <a:ext cx="26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7598" name="Line 371"/>
            <p:cNvSpPr>
              <a:spLocks noChangeShapeType="1"/>
            </p:cNvSpPr>
            <p:nvPr/>
          </p:nvSpPr>
          <p:spPr bwMode="auto">
            <a:xfrm>
              <a:off x="1458" y="1574"/>
              <a:ext cx="26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7599" name="Line 372"/>
            <p:cNvSpPr>
              <a:spLocks noChangeShapeType="1"/>
            </p:cNvSpPr>
            <p:nvPr/>
          </p:nvSpPr>
          <p:spPr bwMode="auto">
            <a:xfrm>
              <a:off x="1484" y="2665"/>
              <a:ext cx="2783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7600" name="Line 373"/>
            <p:cNvSpPr>
              <a:spLocks noChangeShapeType="1"/>
            </p:cNvSpPr>
            <p:nvPr/>
          </p:nvSpPr>
          <p:spPr bwMode="auto">
            <a:xfrm flipV="1">
              <a:off x="1484" y="2665"/>
              <a:ext cx="0" cy="2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7601" name="Line 374"/>
            <p:cNvSpPr>
              <a:spLocks noChangeShapeType="1"/>
            </p:cNvSpPr>
            <p:nvPr/>
          </p:nvSpPr>
          <p:spPr bwMode="auto">
            <a:xfrm flipV="1">
              <a:off x="1718" y="2665"/>
              <a:ext cx="0" cy="2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7602" name="Line 375"/>
            <p:cNvSpPr>
              <a:spLocks noChangeShapeType="1"/>
            </p:cNvSpPr>
            <p:nvPr/>
          </p:nvSpPr>
          <p:spPr bwMode="auto">
            <a:xfrm flipV="1">
              <a:off x="1947" y="2665"/>
              <a:ext cx="0" cy="2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7603" name="Line 376"/>
            <p:cNvSpPr>
              <a:spLocks noChangeShapeType="1"/>
            </p:cNvSpPr>
            <p:nvPr/>
          </p:nvSpPr>
          <p:spPr bwMode="auto">
            <a:xfrm flipV="1">
              <a:off x="2181" y="2665"/>
              <a:ext cx="0" cy="2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7604" name="Line 377"/>
            <p:cNvSpPr>
              <a:spLocks noChangeShapeType="1"/>
            </p:cNvSpPr>
            <p:nvPr/>
          </p:nvSpPr>
          <p:spPr bwMode="auto">
            <a:xfrm flipV="1">
              <a:off x="2410" y="2665"/>
              <a:ext cx="0" cy="2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7605" name="Line 378"/>
            <p:cNvSpPr>
              <a:spLocks noChangeShapeType="1"/>
            </p:cNvSpPr>
            <p:nvPr/>
          </p:nvSpPr>
          <p:spPr bwMode="auto">
            <a:xfrm flipV="1">
              <a:off x="2644" y="2665"/>
              <a:ext cx="0" cy="2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7606" name="Line 379"/>
            <p:cNvSpPr>
              <a:spLocks noChangeShapeType="1"/>
            </p:cNvSpPr>
            <p:nvPr/>
          </p:nvSpPr>
          <p:spPr bwMode="auto">
            <a:xfrm flipV="1">
              <a:off x="2878" y="2665"/>
              <a:ext cx="0" cy="2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7607" name="Line 380"/>
            <p:cNvSpPr>
              <a:spLocks noChangeShapeType="1"/>
            </p:cNvSpPr>
            <p:nvPr/>
          </p:nvSpPr>
          <p:spPr bwMode="auto">
            <a:xfrm flipV="1">
              <a:off x="3107" y="2665"/>
              <a:ext cx="0" cy="2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7608" name="Line 381"/>
            <p:cNvSpPr>
              <a:spLocks noChangeShapeType="1"/>
            </p:cNvSpPr>
            <p:nvPr/>
          </p:nvSpPr>
          <p:spPr bwMode="auto">
            <a:xfrm flipV="1">
              <a:off x="3341" y="2665"/>
              <a:ext cx="0" cy="2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7609" name="Line 382"/>
            <p:cNvSpPr>
              <a:spLocks noChangeShapeType="1"/>
            </p:cNvSpPr>
            <p:nvPr/>
          </p:nvSpPr>
          <p:spPr bwMode="auto">
            <a:xfrm flipV="1">
              <a:off x="3570" y="2665"/>
              <a:ext cx="0" cy="2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7610" name="Line 383"/>
            <p:cNvSpPr>
              <a:spLocks noChangeShapeType="1"/>
            </p:cNvSpPr>
            <p:nvPr/>
          </p:nvSpPr>
          <p:spPr bwMode="auto">
            <a:xfrm flipV="1">
              <a:off x="3804" y="2665"/>
              <a:ext cx="0" cy="2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7611" name="Line 384"/>
            <p:cNvSpPr>
              <a:spLocks noChangeShapeType="1"/>
            </p:cNvSpPr>
            <p:nvPr/>
          </p:nvSpPr>
          <p:spPr bwMode="auto">
            <a:xfrm flipV="1">
              <a:off x="4033" y="2665"/>
              <a:ext cx="0" cy="2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7612" name="Line 385"/>
            <p:cNvSpPr>
              <a:spLocks noChangeShapeType="1"/>
            </p:cNvSpPr>
            <p:nvPr/>
          </p:nvSpPr>
          <p:spPr bwMode="auto">
            <a:xfrm flipV="1">
              <a:off x="4267" y="2665"/>
              <a:ext cx="0" cy="2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7613" name="Rectangle 386"/>
            <p:cNvSpPr>
              <a:spLocks noChangeArrowheads="1"/>
            </p:cNvSpPr>
            <p:nvPr/>
          </p:nvSpPr>
          <p:spPr bwMode="auto">
            <a:xfrm>
              <a:off x="1820" y="1286"/>
              <a:ext cx="1680" cy="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it-IT" sz="1500" b="1" dirty="0">
                  <a:solidFill>
                    <a:srgbClr val="000000"/>
                  </a:solidFill>
                  <a:latin typeface="Arial" pitchFamily="34" charset="0"/>
                </a:rPr>
                <a:t>Confronto Quota Interessi e Quota Capitale</a:t>
              </a:r>
              <a:endParaRPr lang="it-IT" sz="1500" dirty="0"/>
            </a:p>
          </p:txBody>
        </p:sp>
        <p:sp>
          <p:nvSpPr>
            <p:cNvPr id="17614" name="Rectangle 387"/>
            <p:cNvSpPr>
              <a:spLocks noChangeArrowheads="1"/>
            </p:cNvSpPr>
            <p:nvPr/>
          </p:nvSpPr>
          <p:spPr bwMode="auto">
            <a:xfrm>
              <a:off x="1203" y="2617"/>
              <a:ext cx="93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it-IT" sz="1000">
                  <a:solidFill>
                    <a:srgbClr val="000000"/>
                  </a:solidFill>
                  <a:latin typeface="Arial" pitchFamily="34" charset="0"/>
                </a:rPr>
                <a:t>€ -</a:t>
              </a:r>
              <a:endParaRPr lang="it-IT"/>
            </a:p>
          </p:txBody>
        </p:sp>
        <p:sp>
          <p:nvSpPr>
            <p:cNvPr id="17615" name="Rectangle 388"/>
            <p:cNvSpPr>
              <a:spLocks noChangeArrowheads="1"/>
            </p:cNvSpPr>
            <p:nvPr/>
          </p:nvSpPr>
          <p:spPr bwMode="auto">
            <a:xfrm>
              <a:off x="995" y="2435"/>
              <a:ext cx="374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it-IT" sz="1000">
                  <a:solidFill>
                    <a:srgbClr val="000000"/>
                  </a:solidFill>
                  <a:latin typeface="Arial" pitchFamily="34" charset="0"/>
                </a:rPr>
                <a:t>€ 1.000,00</a:t>
              </a:r>
              <a:endParaRPr lang="it-IT"/>
            </a:p>
          </p:txBody>
        </p:sp>
        <p:sp>
          <p:nvSpPr>
            <p:cNvPr id="17616" name="Rectangle 389"/>
            <p:cNvSpPr>
              <a:spLocks noChangeArrowheads="1"/>
            </p:cNvSpPr>
            <p:nvPr/>
          </p:nvSpPr>
          <p:spPr bwMode="auto">
            <a:xfrm>
              <a:off x="995" y="2253"/>
              <a:ext cx="374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it-IT" sz="1000">
                  <a:solidFill>
                    <a:srgbClr val="000000"/>
                  </a:solidFill>
                  <a:latin typeface="Arial" pitchFamily="34" charset="0"/>
                </a:rPr>
                <a:t>€ 2.000,00</a:t>
              </a:r>
              <a:endParaRPr lang="it-IT"/>
            </a:p>
          </p:txBody>
        </p:sp>
        <p:sp>
          <p:nvSpPr>
            <p:cNvPr id="17617" name="Rectangle 390"/>
            <p:cNvSpPr>
              <a:spLocks noChangeArrowheads="1"/>
            </p:cNvSpPr>
            <p:nvPr/>
          </p:nvSpPr>
          <p:spPr bwMode="auto">
            <a:xfrm>
              <a:off x="995" y="2072"/>
              <a:ext cx="374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it-IT" sz="1000">
                  <a:solidFill>
                    <a:srgbClr val="000000"/>
                  </a:solidFill>
                  <a:latin typeface="Arial" pitchFamily="34" charset="0"/>
                </a:rPr>
                <a:t>€ 3.000,00</a:t>
              </a:r>
              <a:endParaRPr lang="it-IT"/>
            </a:p>
          </p:txBody>
        </p:sp>
        <p:sp>
          <p:nvSpPr>
            <p:cNvPr id="17618" name="Rectangle 391"/>
            <p:cNvSpPr>
              <a:spLocks noChangeArrowheads="1"/>
            </p:cNvSpPr>
            <p:nvPr/>
          </p:nvSpPr>
          <p:spPr bwMode="auto">
            <a:xfrm>
              <a:off x="995" y="1890"/>
              <a:ext cx="374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it-IT" sz="1000">
                  <a:solidFill>
                    <a:srgbClr val="000000"/>
                  </a:solidFill>
                  <a:latin typeface="Arial" pitchFamily="34" charset="0"/>
                </a:rPr>
                <a:t>€ 4.000,00</a:t>
              </a:r>
              <a:endParaRPr lang="it-IT"/>
            </a:p>
          </p:txBody>
        </p:sp>
        <p:sp>
          <p:nvSpPr>
            <p:cNvPr id="17619" name="Rectangle 392"/>
            <p:cNvSpPr>
              <a:spLocks noChangeArrowheads="1"/>
            </p:cNvSpPr>
            <p:nvPr/>
          </p:nvSpPr>
          <p:spPr bwMode="auto">
            <a:xfrm>
              <a:off x="995" y="1708"/>
              <a:ext cx="374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it-IT" sz="1000">
                  <a:solidFill>
                    <a:srgbClr val="000000"/>
                  </a:solidFill>
                  <a:latin typeface="Arial" pitchFamily="34" charset="0"/>
                </a:rPr>
                <a:t>€ 5.000,00</a:t>
              </a:r>
              <a:endParaRPr lang="it-IT"/>
            </a:p>
          </p:txBody>
        </p:sp>
        <p:sp>
          <p:nvSpPr>
            <p:cNvPr id="17620" name="Rectangle 393"/>
            <p:cNvSpPr>
              <a:spLocks noChangeArrowheads="1"/>
            </p:cNvSpPr>
            <p:nvPr/>
          </p:nvSpPr>
          <p:spPr bwMode="auto">
            <a:xfrm>
              <a:off x="995" y="1526"/>
              <a:ext cx="374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it-IT" sz="1000">
                  <a:solidFill>
                    <a:srgbClr val="000000"/>
                  </a:solidFill>
                  <a:latin typeface="Arial" pitchFamily="34" charset="0"/>
                </a:rPr>
                <a:t>€ 6.000,00</a:t>
              </a:r>
              <a:endParaRPr lang="it-IT"/>
            </a:p>
          </p:txBody>
        </p:sp>
        <p:sp>
          <p:nvSpPr>
            <p:cNvPr id="17621" name="Rectangle 394"/>
            <p:cNvSpPr>
              <a:spLocks noChangeArrowheads="1"/>
            </p:cNvSpPr>
            <p:nvPr/>
          </p:nvSpPr>
          <p:spPr bwMode="auto">
            <a:xfrm>
              <a:off x="1579" y="2738"/>
              <a:ext cx="44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it-IT" sz="1000">
                  <a:solidFill>
                    <a:srgbClr val="000000"/>
                  </a:solidFill>
                  <a:latin typeface="Arial" pitchFamily="34" charset="0"/>
                </a:rPr>
                <a:t>1</a:t>
              </a:r>
              <a:endParaRPr lang="it-IT"/>
            </a:p>
          </p:txBody>
        </p:sp>
        <p:sp>
          <p:nvSpPr>
            <p:cNvPr id="17622" name="Rectangle 395"/>
            <p:cNvSpPr>
              <a:spLocks noChangeArrowheads="1"/>
            </p:cNvSpPr>
            <p:nvPr/>
          </p:nvSpPr>
          <p:spPr bwMode="auto">
            <a:xfrm>
              <a:off x="1809" y="2738"/>
              <a:ext cx="44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it-IT" sz="1000">
                  <a:solidFill>
                    <a:srgbClr val="000000"/>
                  </a:solidFill>
                  <a:latin typeface="Arial" pitchFamily="34" charset="0"/>
                </a:rPr>
                <a:t>2</a:t>
              </a:r>
              <a:endParaRPr lang="it-IT"/>
            </a:p>
          </p:txBody>
        </p:sp>
        <p:sp>
          <p:nvSpPr>
            <p:cNvPr id="17623" name="Rectangle 396"/>
            <p:cNvSpPr>
              <a:spLocks noChangeArrowheads="1"/>
            </p:cNvSpPr>
            <p:nvPr/>
          </p:nvSpPr>
          <p:spPr bwMode="auto">
            <a:xfrm>
              <a:off x="2042" y="2738"/>
              <a:ext cx="44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it-IT" sz="1000">
                  <a:solidFill>
                    <a:srgbClr val="000000"/>
                  </a:solidFill>
                  <a:latin typeface="Arial" pitchFamily="34" charset="0"/>
                </a:rPr>
                <a:t>3</a:t>
              </a:r>
              <a:endParaRPr lang="it-IT"/>
            </a:p>
          </p:txBody>
        </p:sp>
        <p:sp>
          <p:nvSpPr>
            <p:cNvPr id="17624" name="Rectangle 397"/>
            <p:cNvSpPr>
              <a:spLocks noChangeArrowheads="1"/>
            </p:cNvSpPr>
            <p:nvPr/>
          </p:nvSpPr>
          <p:spPr bwMode="auto">
            <a:xfrm>
              <a:off x="2276" y="2738"/>
              <a:ext cx="44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it-IT" sz="1000">
                  <a:solidFill>
                    <a:srgbClr val="000000"/>
                  </a:solidFill>
                  <a:latin typeface="Arial" pitchFamily="34" charset="0"/>
                </a:rPr>
                <a:t>4</a:t>
              </a:r>
              <a:endParaRPr lang="it-IT"/>
            </a:p>
          </p:txBody>
        </p:sp>
        <p:sp>
          <p:nvSpPr>
            <p:cNvPr id="17625" name="Rectangle 398"/>
            <p:cNvSpPr>
              <a:spLocks noChangeArrowheads="1"/>
            </p:cNvSpPr>
            <p:nvPr/>
          </p:nvSpPr>
          <p:spPr bwMode="auto">
            <a:xfrm>
              <a:off x="2505" y="2738"/>
              <a:ext cx="44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it-IT" sz="1000">
                  <a:solidFill>
                    <a:srgbClr val="000000"/>
                  </a:solidFill>
                  <a:latin typeface="Arial" pitchFamily="34" charset="0"/>
                </a:rPr>
                <a:t>5</a:t>
              </a:r>
              <a:endParaRPr lang="it-IT"/>
            </a:p>
          </p:txBody>
        </p:sp>
        <p:sp>
          <p:nvSpPr>
            <p:cNvPr id="17626" name="Rectangle 399"/>
            <p:cNvSpPr>
              <a:spLocks noChangeArrowheads="1"/>
            </p:cNvSpPr>
            <p:nvPr/>
          </p:nvSpPr>
          <p:spPr bwMode="auto">
            <a:xfrm>
              <a:off x="2739" y="2738"/>
              <a:ext cx="44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it-IT" sz="1000">
                  <a:solidFill>
                    <a:srgbClr val="000000"/>
                  </a:solidFill>
                  <a:latin typeface="Arial" pitchFamily="34" charset="0"/>
                </a:rPr>
                <a:t>6</a:t>
              </a:r>
              <a:endParaRPr lang="it-IT"/>
            </a:p>
          </p:txBody>
        </p:sp>
        <p:sp>
          <p:nvSpPr>
            <p:cNvPr id="17627" name="Rectangle 400"/>
            <p:cNvSpPr>
              <a:spLocks noChangeArrowheads="1"/>
            </p:cNvSpPr>
            <p:nvPr/>
          </p:nvSpPr>
          <p:spPr bwMode="auto">
            <a:xfrm>
              <a:off x="2969" y="2738"/>
              <a:ext cx="44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it-IT" sz="1000">
                  <a:solidFill>
                    <a:srgbClr val="000000"/>
                  </a:solidFill>
                  <a:latin typeface="Arial" pitchFamily="34" charset="0"/>
                </a:rPr>
                <a:t>7</a:t>
              </a:r>
              <a:endParaRPr lang="it-IT"/>
            </a:p>
          </p:txBody>
        </p:sp>
        <p:sp>
          <p:nvSpPr>
            <p:cNvPr id="17628" name="Rectangle 401"/>
            <p:cNvSpPr>
              <a:spLocks noChangeArrowheads="1"/>
            </p:cNvSpPr>
            <p:nvPr/>
          </p:nvSpPr>
          <p:spPr bwMode="auto">
            <a:xfrm>
              <a:off x="3202" y="2738"/>
              <a:ext cx="44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it-IT" sz="1000">
                  <a:solidFill>
                    <a:srgbClr val="000000"/>
                  </a:solidFill>
                  <a:latin typeface="Arial" pitchFamily="34" charset="0"/>
                </a:rPr>
                <a:t>8</a:t>
              </a:r>
              <a:endParaRPr lang="it-IT"/>
            </a:p>
          </p:txBody>
        </p:sp>
        <p:sp>
          <p:nvSpPr>
            <p:cNvPr id="17629" name="Rectangle 402"/>
            <p:cNvSpPr>
              <a:spLocks noChangeArrowheads="1"/>
            </p:cNvSpPr>
            <p:nvPr/>
          </p:nvSpPr>
          <p:spPr bwMode="auto">
            <a:xfrm>
              <a:off x="3432" y="2738"/>
              <a:ext cx="44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it-IT" sz="1000">
                  <a:solidFill>
                    <a:srgbClr val="000000"/>
                  </a:solidFill>
                  <a:latin typeface="Arial" pitchFamily="34" charset="0"/>
                </a:rPr>
                <a:t>9</a:t>
              </a:r>
              <a:endParaRPr lang="it-IT"/>
            </a:p>
          </p:txBody>
        </p:sp>
        <p:sp>
          <p:nvSpPr>
            <p:cNvPr id="17630" name="Rectangle 403"/>
            <p:cNvSpPr>
              <a:spLocks noChangeArrowheads="1"/>
            </p:cNvSpPr>
            <p:nvPr/>
          </p:nvSpPr>
          <p:spPr bwMode="auto">
            <a:xfrm>
              <a:off x="3639" y="2738"/>
              <a:ext cx="88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it-IT" sz="1000">
                  <a:solidFill>
                    <a:srgbClr val="000000"/>
                  </a:solidFill>
                  <a:latin typeface="Arial" pitchFamily="34" charset="0"/>
                </a:rPr>
                <a:t>10</a:t>
              </a:r>
              <a:endParaRPr lang="it-IT"/>
            </a:p>
          </p:txBody>
        </p:sp>
        <p:sp>
          <p:nvSpPr>
            <p:cNvPr id="17631" name="Rectangle 404"/>
            <p:cNvSpPr>
              <a:spLocks noChangeArrowheads="1"/>
            </p:cNvSpPr>
            <p:nvPr/>
          </p:nvSpPr>
          <p:spPr bwMode="auto">
            <a:xfrm>
              <a:off x="3873" y="2738"/>
              <a:ext cx="88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it-IT" sz="1000">
                  <a:solidFill>
                    <a:srgbClr val="000000"/>
                  </a:solidFill>
                  <a:latin typeface="Arial" pitchFamily="34" charset="0"/>
                </a:rPr>
                <a:t>11</a:t>
              </a:r>
              <a:endParaRPr lang="it-IT"/>
            </a:p>
          </p:txBody>
        </p:sp>
        <p:sp>
          <p:nvSpPr>
            <p:cNvPr id="17632" name="Rectangle 405"/>
            <p:cNvSpPr>
              <a:spLocks noChangeArrowheads="1"/>
            </p:cNvSpPr>
            <p:nvPr/>
          </p:nvSpPr>
          <p:spPr bwMode="auto">
            <a:xfrm>
              <a:off x="4103" y="2738"/>
              <a:ext cx="88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it-IT" sz="1000">
                  <a:solidFill>
                    <a:srgbClr val="000000"/>
                  </a:solidFill>
                  <a:latin typeface="Arial" pitchFamily="34" charset="0"/>
                </a:rPr>
                <a:t>12</a:t>
              </a:r>
              <a:endParaRPr lang="it-IT"/>
            </a:p>
          </p:txBody>
        </p:sp>
        <p:sp>
          <p:nvSpPr>
            <p:cNvPr id="17633" name="Rectangle 406"/>
            <p:cNvSpPr>
              <a:spLocks noChangeArrowheads="1"/>
            </p:cNvSpPr>
            <p:nvPr/>
          </p:nvSpPr>
          <p:spPr bwMode="auto">
            <a:xfrm>
              <a:off x="2592" y="2877"/>
              <a:ext cx="543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it-IT" sz="1000" b="1">
                  <a:solidFill>
                    <a:srgbClr val="000000"/>
                  </a:solidFill>
                  <a:latin typeface="Arial" pitchFamily="34" charset="0"/>
                </a:rPr>
                <a:t>Tempo (Anno)</a:t>
              </a:r>
              <a:endParaRPr lang="it-IT"/>
            </a:p>
          </p:txBody>
        </p:sp>
        <p:sp>
          <p:nvSpPr>
            <p:cNvPr id="17634" name="Rectangle 407"/>
            <p:cNvSpPr>
              <a:spLocks noChangeArrowheads="1"/>
            </p:cNvSpPr>
            <p:nvPr/>
          </p:nvSpPr>
          <p:spPr bwMode="auto">
            <a:xfrm rot="-5400000">
              <a:off x="604" y="2082"/>
              <a:ext cx="556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it-IT" sz="1000" b="1">
                  <a:solidFill>
                    <a:srgbClr val="000000"/>
                  </a:solidFill>
                  <a:latin typeface="Arial" pitchFamily="34" charset="0"/>
                </a:rPr>
                <a:t>Importo (Euro)</a:t>
              </a:r>
              <a:endParaRPr lang="it-IT"/>
            </a:p>
          </p:txBody>
        </p:sp>
        <p:sp>
          <p:nvSpPr>
            <p:cNvPr id="17635" name="Rectangle 408"/>
            <p:cNvSpPr>
              <a:spLocks noChangeArrowheads="1"/>
            </p:cNvSpPr>
            <p:nvPr/>
          </p:nvSpPr>
          <p:spPr bwMode="auto">
            <a:xfrm>
              <a:off x="2202" y="3046"/>
              <a:ext cx="1342" cy="125"/>
            </a:xfrm>
            <a:prstGeom prst="rect">
              <a:avLst/>
            </a:prstGeom>
            <a:solidFill>
              <a:srgbClr val="FFFFFF"/>
            </a:solidFill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7636" name="Rectangle 409"/>
            <p:cNvSpPr>
              <a:spLocks noChangeArrowheads="1"/>
            </p:cNvSpPr>
            <p:nvPr/>
          </p:nvSpPr>
          <p:spPr bwMode="auto">
            <a:xfrm>
              <a:off x="2228" y="3089"/>
              <a:ext cx="48" cy="47"/>
            </a:xfrm>
            <a:prstGeom prst="rect">
              <a:avLst/>
            </a:prstGeom>
            <a:solidFill>
              <a:srgbClr val="00FF00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7637" name="Rectangle 410"/>
            <p:cNvSpPr>
              <a:spLocks noChangeArrowheads="1"/>
            </p:cNvSpPr>
            <p:nvPr/>
          </p:nvSpPr>
          <p:spPr bwMode="auto">
            <a:xfrm>
              <a:off x="2302" y="3063"/>
              <a:ext cx="539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it-IT" sz="1000">
                  <a:solidFill>
                    <a:srgbClr val="000000"/>
                  </a:solidFill>
                  <a:latin typeface="Arial" pitchFamily="34" charset="0"/>
                </a:rPr>
                <a:t>Quota Interessi</a:t>
              </a:r>
              <a:endParaRPr lang="it-IT"/>
            </a:p>
          </p:txBody>
        </p:sp>
        <p:sp>
          <p:nvSpPr>
            <p:cNvPr id="17638" name="Rectangle 411"/>
            <p:cNvSpPr>
              <a:spLocks noChangeArrowheads="1"/>
            </p:cNvSpPr>
            <p:nvPr/>
          </p:nvSpPr>
          <p:spPr bwMode="auto">
            <a:xfrm>
              <a:off x="2899" y="3089"/>
              <a:ext cx="48" cy="47"/>
            </a:xfrm>
            <a:prstGeom prst="rect">
              <a:avLst/>
            </a:prstGeom>
            <a:solidFill>
              <a:srgbClr val="0000FF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7639" name="Rectangle 412"/>
            <p:cNvSpPr>
              <a:spLocks noChangeArrowheads="1"/>
            </p:cNvSpPr>
            <p:nvPr/>
          </p:nvSpPr>
          <p:spPr bwMode="auto">
            <a:xfrm>
              <a:off x="2973" y="3063"/>
              <a:ext cx="530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it-IT" sz="1000">
                  <a:solidFill>
                    <a:srgbClr val="000000"/>
                  </a:solidFill>
                  <a:latin typeface="Arial" pitchFamily="34" charset="0"/>
                </a:rPr>
                <a:t>Quota Capitale</a:t>
              </a:r>
              <a:endParaRPr lang="it-IT"/>
            </a:p>
          </p:txBody>
        </p:sp>
        <p:sp>
          <p:nvSpPr>
            <p:cNvPr id="17640" name="Rectangle 413"/>
            <p:cNvSpPr>
              <a:spLocks noChangeArrowheads="1"/>
            </p:cNvSpPr>
            <p:nvPr/>
          </p:nvSpPr>
          <p:spPr bwMode="auto">
            <a:xfrm>
              <a:off x="770" y="1215"/>
              <a:ext cx="3536" cy="1973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</p:grp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187624" y="260648"/>
            <a:ext cx="7705725" cy="530944"/>
          </a:xfrm>
        </p:spPr>
        <p:txBody>
          <a:bodyPr/>
          <a:lstStyle/>
          <a:p>
            <a:r>
              <a:rPr lang="it-IT" sz="2800" b="1" u="sng" dirty="0" smtClean="0"/>
              <a:t>Caratteristiche principali studio LCA</a:t>
            </a:r>
            <a:endParaRPr lang="it-IT" sz="2800" b="1" u="sng" dirty="0"/>
          </a:p>
        </p:txBody>
      </p:sp>
      <p:sp>
        <p:nvSpPr>
          <p:cNvPr id="5" name="Titolo 8"/>
          <p:cNvSpPr txBox="1">
            <a:spLocks/>
          </p:cNvSpPr>
          <p:nvPr/>
        </p:nvSpPr>
        <p:spPr bwMode="auto">
          <a:xfrm>
            <a:off x="179512" y="1881138"/>
            <a:ext cx="8640960" cy="4788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just">
              <a:defRPr/>
            </a:pPr>
            <a:r>
              <a:rPr lang="it-IT" sz="2000" b="1" u="sng" kern="0" dirty="0" smtClean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Obiettivo </a:t>
            </a:r>
            <a:r>
              <a:rPr lang="it-IT" sz="2000" b="1" u="sng" kern="0" dirty="0" smtClean="0">
                <a:solidFill>
                  <a:srgbClr val="C00000"/>
                </a:solidFill>
                <a:latin typeface="+mj-lt"/>
                <a:ea typeface="+mj-ea"/>
                <a:cs typeface="+mj-cs"/>
                <a:sym typeface="Wingdings" pitchFamily="2" charset="2"/>
              </a:rPr>
              <a:t></a:t>
            </a:r>
            <a:r>
              <a:rPr lang="it-IT" sz="2000" b="1" kern="0" dirty="0" smtClean="0">
                <a:latin typeface="+mj-lt"/>
                <a:ea typeface="+mj-ea"/>
                <a:cs typeface="+mj-cs"/>
                <a:sym typeface="Wingdings" pitchFamily="2" charset="2"/>
              </a:rPr>
              <a:t> </a:t>
            </a:r>
            <a:r>
              <a:rPr lang="it-IT" sz="2000" kern="0" dirty="0" smtClean="0">
                <a:latin typeface="+mj-lt"/>
                <a:ea typeface="+mj-ea"/>
                <a:cs typeface="+mj-cs"/>
                <a:sym typeface="Wingdings" pitchFamily="2" charset="2"/>
              </a:rPr>
              <a:t>analisi dell’impatto ambientale ed economico del ciclo di vita di un IMPIANTO FOTOVOLTAICO</a:t>
            </a:r>
          </a:p>
          <a:p>
            <a:pPr algn="just">
              <a:defRPr/>
            </a:pPr>
            <a:endParaRPr lang="it-IT" sz="2000" kern="0" dirty="0" smtClean="0">
              <a:latin typeface="+mj-lt"/>
              <a:ea typeface="+mj-ea"/>
              <a:cs typeface="+mj-cs"/>
              <a:sym typeface="Wingdings" pitchFamily="2" charset="2"/>
            </a:endParaRPr>
          </a:p>
          <a:p>
            <a:pPr algn="just">
              <a:defRPr/>
            </a:pPr>
            <a:r>
              <a:rPr lang="it-IT" sz="2000" b="1" u="sng" kern="0" dirty="0" smtClean="0">
                <a:solidFill>
                  <a:srgbClr val="C00000"/>
                </a:solidFill>
                <a:latin typeface="+mj-lt"/>
                <a:ea typeface="+mj-ea"/>
                <a:cs typeface="+mj-cs"/>
                <a:sym typeface="Wingdings" pitchFamily="2" charset="2"/>
              </a:rPr>
              <a:t>Sistema studiato </a:t>
            </a:r>
            <a:r>
              <a:rPr lang="it-IT" sz="2000" u="sng" kern="0" dirty="0" smtClean="0">
                <a:solidFill>
                  <a:srgbClr val="C00000"/>
                </a:solidFill>
                <a:latin typeface="+mj-lt"/>
                <a:ea typeface="+mj-ea"/>
                <a:cs typeface="+mj-cs"/>
                <a:sym typeface="Wingdings" pitchFamily="2" charset="2"/>
              </a:rPr>
              <a:t></a:t>
            </a:r>
            <a:r>
              <a:rPr lang="it-IT" sz="2000" kern="0" dirty="0" smtClean="0">
                <a:solidFill>
                  <a:srgbClr val="C00000"/>
                </a:solidFill>
                <a:latin typeface="+mj-lt"/>
                <a:ea typeface="+mj-ea"/>
                <a:cs typeface="+mj-cs"/>
                <a:sym typeface="Wingdings" pitchFamily="2" charset="2"/>
              </a:rPr>
              <a:t> </a:t>
            </a:r>
            <a:r>
              <a:rPr lang="it-IT" sz="2000" kern="0" dirty="0" smtClean="0">
                <a:latin typeface="+mj-lt"/>
                <a:ea typeface="+mj-ea"/>
                <a:cs typeface="+mj-cs"/>
                <a:sym typeface="Wingdings" pitchFamily="2" charset="2"/>
              </a:rPr>
              <a:t>Scuola </a:t>
            </a:r>
            <a:r>
              <a:rPr lang="it-IT" sz="2000" kern="0" dirty="0" smtClean="0">
                <a:latin typeface="+mj-lt"/>
                <a:ea typeface="+mj-ea"/>
                <a:cs typeface="+mj-cs"/>
                <a:sym typeface="Wingdings" pitchFamily="2" charset="2"/>
              </a:rPr>
              <a:t>nella provincia di Trapani</a:t>
            </a:r>
            <a:endParaRPr lang="it-IT" sz="2000" kern="0" dirty="0" smtClean="0">
              <a:latin typeface="+mj-lt"/>
              <a:ea typeface="+mj-ea"/>
              <a:cs typeface="+mj-cs"/>
              <a:sym typeface="Wingdings" pitchFamily="2" charset="2"/>
            </a:endParaRPr>
          </a:p>
          <a:p>
            <a:pPr algn="just">
              <a:defRPr/>
            </a:pPr>
            <a:endParaRPr lang="it-IT" sz="2000" kern="0" dirty="0" smtClean="0">
              <a:latin typeface="+mj-lt"/>
              <a:ea typeface="+mj-ea"/>
              <a:cs typeface="+mj-cs"/>
              <a:sym typeface="Wingdings" pitchFamily="2" charset="2"/>
            </a:endParaRPr>
          </a:p>
          <a:p>
            <a:pPr algn="just">
              <a:defRPr/>
            </a:pPr>
            <a:r>
              <a:rPr lang="it-IT" sz="2000" b="1" u="sng" kern="0" dirty="0" smtClean="0">
                <a:solidFill>
                  <a:srgbClr val="C00000"/>
                </a:solidFill>
                <a:latin typeface="+mj-lt"/>
                <a:ea typeface="+mj-ea"/>
                <a:cs typeface="+mj-cs"/>
                <a:sym typeface="Wingdings" pitchFamily="2" charset="2"/>
              </a:rPr>
              <a:t>Unità funzionale </a:t>
            </a:r>
            <a:r>
              <a:rPr lang="it-IT" sz="2000" u="sng" kern="0" dirty="0" smtClean="0">
                <a:solidFill>
                  <a:srgbClr val="C00000"/>
                </a:solidFill>
                <a:latin typeface="+mj-lt"/>
                <a:ea typeface="+mj-ea"/>
                <a:cs typeface="+mj-cs"/>
                <a:sym typeface="Wingdings" pitchFamily="2" charset="2"/>
              </a:rPr>
              <a:t> </a:t>
            </a:r>
            <a:r>
              <a:rPr lang="it-IT" sz="2000" kern="0" dirty="0" smtClean="0">
                <a:latin typeface="+mj-lt"/>
                <a:ea typeface="+mj-ea"/>
                <a:cs typeface="+mj-cs"/>
                <a:sym typeface="Wingdings" pitchFamily="2" charset="2"/>
              </a:rPr>
              <a:t>Energia elettrica prodotta in 30 anni</a:t>
            </a:r>
          </a:p>
          <a:p>
            <a:pPr algn="just">
              <a:defRPr/>
            </a:pPr>
            <a:endParaRPr lang="it-IT" sz="2000" kern="0" dirty="0" smtClean="0">
              <a:latin typeface="+mj-lt"/>
              <a:ea typeface="+mj-ea"/>
              <a:cs typeface="+mj-cs"/>
              <a:sym typeface="Wingdings" pitchFamily="2" charset="2"/>
            </a:endParaRPr>
          </a:p>
          <a:p>
            <a:pPr algn="just">
              <a:defRPr/>
            </a:pPr>
            <a:r>
              <a:rPr lang="it-IT" sz="2000" b="1" u="sng" kern="0" dirty="0" smtClean="0">
                <a:solidFill>
                  <a:srgbClr val="C00000"/>
                </a:solidFill>
                <a:latin typeface="+mj-lt"/>
                <a:ea typeface="+mj-ea"/>
                <a:cs typeface="+mj-cs"/>
                <a:sym typeface="Wingdings" pitchFamily="2" charset="2"/>
              </a:rPr>
              <a:t>Qualità dei dati  </a:t>
            </a:r>
            <a:r>
              <a:rPr lang="it-IT" sz="2000" kern="0" dirty="0" smtClean="0">
                <a:latin typeface="+mj-lt"/>
                <a:ea typeface="+mj-ea"/>
                <a:cs typeface="+mj-cs"/>
                <a:sym typeface="Wingdings" pitchFamily="2" charset="2"/>
              </a:rPr>
              <a:t>Primari: progetto preliminare. Secondari: banca dati LCA Ecoinvent 2.0</a:t>
            </a:r>
          </a:p>
          <a:p>
            <a:pPr algn="just">
              <a:defRPr/>
            </a:pPr>
            <a:endParaRPr lang="it-IT" sz="2000" kern="0" dirty="0" smtClean="0">
              <a:latin typeface="+mj-lt"/>
              <a:ea typeface="+mj-ea"/>
              <a:cs typeface="+mj-cs"/>
              <a:sym typeface="Wingdings" pitchFamily="2" charset="2"/>
            </a:endParaRPr>
          </a:p>
          <a:p>
            <a:pPr algn="just">
              <a:defRPr/>
            </a:pPr>
            <a:r>
              <a:rPr lang="it-IT" sz="2000" b="1" u="sng" kern="0" dirty="0" smtClean="0">
                <a:solidFill>
                  <a:srgbClr val="C00000"/>
                </a:solidFill>
                <a:latin typeface="+mj-lt"/>
                <a:ea typeface="+mj-ea"/>
                <a:cs typeface="+mj-cs"/>
                <a:sym typeface="Wingdings" pitchFamily="2" charset="2"/>
              </a:rPr>
              <a:t>Confini del sistema </a:t>
            </a:r>
            <a:r>
              <a:rPr lang="it-IT" sz="2000" b="1" kern="0" dirty="0" smtClean="0">
                <a:solidFill>
                  <a:srgbClr val="C00000"/>
                </a:solidFill>
                <a:latin typeface="+mj-lt"/>
                <a:ea typeface="+mj-ea"/>
                <a:cs typeface="+mj-cs"/>
                <a:sym typeface="Wingdings" pitchFamily="2" charset="2"/>
              </a:rPr>
              <a:t> </a:t>
            </a:r>
            <a:r>
              <a:rPr lang="it-IT" sz="2000" kern="0" dirty="0" smtClean="0">
                <a:latin typeface="+mj-lt"/>
                <a:ea typeface="+mj-ea"/>
                <a:cs typeface="+mj-cs"/>
                <a:sym typeface="Wingdings" pitchFamily="2" charset="2"/>
              </a:rPr>
              <a:t>Dalla raccolta delle materie prime (es. estrazione silicio) per la produzione dell’impianto (compresi i trasporti) al suo fine vita, inclusa la manutenzione.</a:t>
            </a:r>
          </a:p>
          <a:p>
            <a:pPr algn="just">
              <a:defRPr/>
            </a:pPr>
            <a:endParaRPr lang="it-IT" sz="2000" kern="0" dirty="0" smtClean="0">
              <a:latin typeface="+mj-lt"/>
              <a:ea typeface="+mj-ea"/>
              <a:cs typeface="+mj-cs"/>
              <a:sym typeface="Wingdings" pitchFamily="2" charset="2"/>
            </a:endParaRPr>
          </a:p>
          <a:p>
            <a:pPr algn="just">
              <a:defRPr/>
            </a:pPr>
            <a:r>
              <a:rPr lang="it-IT" sz="2000" b="1" u="sng" kern="0" dirty="0" smtClean="0">
                <a:solidFill>
                  <a:srgbClr val="C00000"/>
                </a:solidFill>
                <a:latin typeface="+mj-lt"/>
                <a:ea typeface="+mj-ea"/>
                <a:cs typeface="+mj-cs"/>
                <a:sym typeface="Wingdings" pitchFamily="2" charset="2"/>
              </a:rPr>
              <a:t>Metodi di valutazione </a:t>
            </a:r>
            <a:r>
              <a:rPr lang="it-IT" sz="2000" b="1" kern="0" dirty="0" smtClean="0">
                <a:solidFill>
                  <a:srgbClr val="C00000"/>
                </a:solidFill>
                <a:latin typeface="+mj-lt"/>
                <a:ea typeface="+mj-ea"/>
                <a:cs typeface="+mj-cs"/>
                <a:sym typeface="Wingdings" pitchFamily="2" charset="2"/>
              </a:rPr>
              <a:t> </a:t>
            </a:r>
            <a:r>
              <a:rPr lang="it-IT" sz="2000" u="sng" kern="0" dirty="0" smtClean="0">
                <a:latin typeface="+mj-lt"/>
                <a:ea typeface="+mj-ea"/>
                <a:cs typeface="+mj-cs"/>
                <a:sym typeface="Wingdings" pitchFamily="2" charset="2"/>
              </a:rPr>
              <a:t>Impact  2002+</a:t>
            </a:r>
            <a:r>
              <a:rPr lang="it-IT" sz="2000" kern="0" dirty="0" smtClean="0">
                <a:latin typeface="+mj-lt"/>
                <a:ea typeface="+mj-ea"/>
                <a:cs typeface="+mj-cs"/>
                <a:sym typeface="Wingdings" pitchFamily="2" charset="2"/>
              </a:rPr>
              <a:t>; EPS 2000; EDIP 2003;</a:t>
            </a:r>
            <a:r>
              <a:rPr lang="it-IT" sz="2000" kern="0" dirty="0" err="1" smtClean="0">
                <a:latin typeface="+mj-lt"/>
                <a:ea typeface="+mj-ea"/>
                <a:cs typeface="+mj-cs"/>
                <a:sym typeface="Wingdings" pitchFamily="2" charset="2"/>
              </a:rPr>
              <a:t>EcoIndicator</a:t>
            </a:r>
            <a:r>
              <a:rPr lang="it-IT" sz="2000" kern="0" dirty="0" smtClean="0">
                <a:latin typeface="+mj-lt"/>
                <a:ea typeface="+mj-ea"/>
                <a:cs typeface="+mj-cs"/>
                <a:sym typeface="Wingdings" pitchFamily="2" charset="2"/>
              </a:rPr>
              <a:t> 99; IPCC 2007</a:t>
            </a:r>
          </a:p>
          <a:p>
            <a:pPr algn="just">
              <a:defRPr/>
            </a:pPr>
            <a:endParaRPr lang="it-IT" sz="2000" kern="0" dirty="0" smtClean="0">
              <a:latin typeface="+mj-lt"/>
              <a:ea typeface="+mj-ea"/>
              <a:cs typeface="+mj-cs"/>
              <a:sym typeface="Wingdings" pitchFamily="2" charset="2"/>
            </a:endParaRPr>
          </a:p>
          <a:p>
            <a:pPr algn="just">
              <a:defRPr/>
            </a:pPr>
            <a:r>
              <a:rPr lang="it-IT" sz="2000" b="1" u="sng" kern="0" dirty="0" smtClean="0">
                <a:solidFill>
                  <a:srgbClr val="C00000"/>
                </a:solidFill>
                <a:latin typeface="+mj-lt"/>
                <a:ea typeface="+mj-ea"/>
                <a:cs typeface="+mj-cs"/>
                <a:sym typeface="Wingdings" pitchFamily="2" charset="2"/>
              </a:rPr>
              <a:t>Software di calcolo </a:t>
            </a:r>
            <a:r>
              <a:rPr lang="it-IT" sz="2000" b="1" kern="0" dirty="0" smtClean="0">
                <a:solidFill>
                  <a:srgbClr val="C00000"/>
                </a:solidFill>
                <a:latin typeface="+mj-lt"/>
                <a:ea typeface="+mj-ea"/>
                <a:cs typeface="+mj-cs"/>
                <a:sym typeface="Wingdings" pitchFamily="2" charset="2"/>
              </a:rPr>
              <a:t></a:t>
            </a:r>
            <a:r>
              <a:rPr lang="it-IT" sz="2000" b="1" kern="0" dirty="0" smtClean="0">
                <a:latin typeface="+mj-lt"/>
                <a:ea typeface="+mj-ea"/>
                <a:cs typeface="+mj-cs"/>
                <a:sym typeface="Wingdings" pitchFamily="2" charset="2"/>
              </a:rPr>
              <a:t> </a:t>
            </a:r>
            <a:r>
              <a:rPr lang="it-IT" sz="2000" kern="0" dirty="0" err="1" smtClean="0">
                <a:latin typeface="+mj-lt"/>
                <a:ea typeface="+mj-ea"/>
                <a:cs typeface="+mj-cs"/>
                <a:sym typeface="Wingdings" pitchFamily="2" charset="2"/>
              </a:rPr>
              <a:t>Simapro</a:t>
            </a:r>
            <a:r>
              <a:rPr lang="it-IT" sz="2000" kern="0" dirty="0" smtClean="0">
                <a:latin typeface="+mj-lt"/>
                <a:ea typeface="+mj-ea"/>
                <a:cs typeface="+mj-cs"/>
                <a:sym typeface="Wingdings" pitchFamily="2" charset="2"/>
              </a:rPr>
              <a:t> 7.1.5</a:t>
            </a:r>
            <a:endParaRPr lang="it-IT" sz="2000" kern="0" dirty="0"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8"/>
          <p:cNvSpPr txBox="1">
            <a:spLocks/>
          </p:cNvSpPr>
          <p:nvPr/>
        </p:nvSpPr>
        <p:spPr bwMode="auto">
          <a:xfrm>
            <a:off x="395287" y="0"/>
            <a:ext cx="8748713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ctr">
              <a:defRPr/>
            </a:pPr>
            <a:r>
              <a:rPr lang="it-IT" sz="2800" b="1" u="sng" kern="0" dirty="0">
                <a:latin typeface="+mj-lt"/>
                <a:ea typeface="+mj-ea"/>
                <a:cs typeface="+mj-cs"/>
              </a:rPr>
              <a:t>L’analisi dei </a:t>
            </a:r>
            <a:r>
              <a:rPr lang="it-IT" sz="2800" b="1" u="sng" kern="0" dirty="0" smtClean="0">
                <a:latin typeface="+mj-lt"/>
                <a:ea typeface="+mj-ea"/>
                <a:cs typeface="+mj-cs"/>
              </a:rPr>
              <a:t>risultati della Valutazione LCA</a:t>
            </a:r>
            <a:endParaRPr lang="it-IT" sz="2800" b="1" u="sng" kern="0" dirty="0">
              <a:latin typeface="+mj-lt"/>
              <a:ea typeface="+mj-ea"/>
              <a:cs typeface="+mj-cs"/>
            </a:endParaRPr>
          </a:p>
        </p:txBody>
      </p:sp>
      <p:sp>
        <p:nvSpPr>
          <p:cNvPr id="28675" name="CasellaDiTesto 4"/>
          <p:cNvSpPr txBox="1">
            <a:spLocks noChangeArrowheads="1"/>
          </p:cNvSpPr>
          <p:nvPr/>
        </p:nvSpPr>
        <p:spPr bwMode="auto">
          <a:xfrm>
            <a:off x="6516216" y="476672"/>
            <a:ext cx="2420343" cy="307777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it-IT" sz="1400" i="1" dirty="0" smtClean="0"/>
              <a:t>Con il metodo IMPACT </a:t>
            </a:r>
            <a:r>
              <a:rPr lang="it-IT" sz="1400" i="1" dirty="0"/>
              <a:t>2002+</a:t>
            </a:r>
          </a:p>
        </p:txBody>
      </p:sp>
      <p:sp>
        <p:nvSpPr>
          <p:cNvPr id="28676" name="CasellaDiTesto 6"/>
          <p:cNvSpPr txBox="1">
            <a:spLocks noChangeArrowheads="1"/>
          </p:cNvSpPr>
          <p:nvPr/>
        </p:nvSpPr>
        <p:spPr bwMode="auto">
          <a:xfrm>
            <a:off x="359024" y="764704"/>
            <a:ext cx="8784976" cy="10310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 algn="just">
              <a:tabLst>
                <a:tab pos="466725" algn="l"/>
              </a:tabLst>
            </a:pPr>
            <a:r>
              <a:rPr lang="it-IT" sz="1800" b="1" dirty="0" smtClean="0"/>
              <a:t>La misura del danno calcolato </a:t>
            </a:r>
            <a:r>
              <a:rPr lang="it-IT" sz="1800" b="1" dirty="0"/>
              <a:t>totale vale </a:t>
            </a:r>
            <a:r>
              <a:rPr lang="it-IT" sz="1800" b="1" dirty="0" smtClean="0"/>
              <a:t>1,7162E-5 </a:t>
            </a:r>
            <a:r>
              <a:rPr lang="it-IT" sz="1800" b="1" dirty="0" err="1"/>
              <a:t>Pt</a:t>
            </a:r>
            <a:r>
              <a:rPr lang="it-IT" sz="1800" b="1" dirty="0"/>
              <a:t> dovuto per il </a:t>
            </a:r>
            <a:r>
              <a:rPr lang="it-IT" sz="2300" b="1" u="sng" dirty="0" smtClean="0">
                <a:solidFill>
                  <a:srgbClr val="C00000"/>
                </a:solidFill>
              </a:rPr>
              <a:t>99,98</a:t>
            </a:r>
            <a:r>
              <a:rPr lang="it-IT" sz="2300" b="1" u="sng" dirty="0">
                <a:solidFill>
                  <a:srgbClr val="C00000"/>
                </a:solidFill>
              </a:rPr>
              <a:t>%</a:t>
            </a:r>
            <a:r>
              <a:rPr lang="it-IT" sz="1800" b="1" dirty="0"/>
              <a:t> </a:t>
            </a:r>
            <a:r>
              <a:rPr lang="it-IT" sz="1800" b="1" dirty="0" smtClean="0"/>
              <a:t>alla </a:t>
            </a:r>
            <a:r>
              <a:rPr lang="it-IT" sz="2000" b="1" u="sng" dirty="0" smtClean="0">
                <a:solidFill>
                  <a:srgbClr val="C00000"/>
                </a:solidFill>
              </a:rPr>
              <a:t>PRODUZIONE DELL’IMPIANTO</a:t>
            </a:r>
            <a:endParaRPr lang="it-IT" sz="2000" b="1" u="sng" dirty="0">
              <a:solidFill>
                <a:srgbClr val="C00000"/>
              </a:solidFill>
            </a:endParaRPr>
          </a:p>
          <a:p>
            <a:pPr marL="342900" indent="-342900" algn="just">
              <a:tabLst>
                <a:tab pos="466725" algn="l"/>
              </a:tabLst>
            </a:pPr>
            <a:endParaRPr lang="it-IT" sz="1800" b="1" dirty="0" smtClean="0">
              <a:solidFill>
                <a:srgbClr val="002060"/>
              </a:solidFill>
            </a:endParaRPr>
          </a:p>
        </p:txBody>
      </p:sp>
      <p:grpSp>
        <p:nvGrpSpPr>
          <p:cNvPr id="2" name="Gruppo 39"/>
          <p:cNvGrpSpPr/>
          <p:nvPr/>
        </p:nvGrpSpPr>
        <p:grpSpPr>
          <a:xfrm>
            <a:off x="318021" y="1631747"/>
            <a:ext cx="8430443" cy="3730436"/>
            <a:chOff x="318021" y="1631747"/>
            <a:chExt cx="8430443" cy="3730436"/>
          </a:xfrm>
        </p:grpSpPr>
        <p:sp>
          <p:nvSpPr>
            <p:cNvPr id="33" name="Freccia curva 32"/>
            <p:cNvSpPr/>
            <p:nvPr/>
          </p:nvSpPr>
          <p:spPr bwMode="auto">
            <a:xfrm rot="12755659" flipH="1">
              <a:off x="318021" y="1631747"/>
              <a:ext cx="974106" cy="1465520"/>
            </a:xfrm>
            <a:prstGeom prst="bentArrow">
              <a:avLst>
                <a:gd name="adj1" fmla="val 17745"/>
                <a:gd name="adj2" fmla="val 19748"/>
                <a:gd name="adj3" fmla="val 28380"/>
                <a:gd name="adj4" fmla="val 48295"/>
              </a:avLst>
            </a:prstGeom>
            <a:solidFill>
              <a:srgbClr val="C0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it-IT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3" name="Gruppo 28"/>
            <p:cNvGrpSpPr/>
            <p:nvPr/>
          </p:nvGrpSpPr>
          <p:grpSpPr>
            <a:xfrm>
              <a:off x="971600" y="2564904"/>
              <a:ext cx="7776864" cy="2797279"/>
              <a:chOff x="179512" y="1268760"/>
              <a:chExt cx="7776864" cy="2797279"/>
            </a:xfrm>
          </p:grpSpPr>
          <p:cxnSp>
            <p:nvCxnSpPr>
              <p:cNvPr id="8" name="Connettore 2 7"/>
              <p:cNvCxnSpPr/>
              <p:nvPr/>
            </p:nvCxnSpPr>
            <p:spPr bwMode="auto">
              <a:xfrm rot="5400000" flipH="1" flipV="1">
                <a:off x="-145318" y="3032162"/>
                <a:ext cx="1368152" cy="1588"/>
              </a:xfrm>
              <a:prstGeom prst="straightConnector1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cxnSp>
            <p:nvCxnSpPr>
              <p:cNvPr id="9" name="Connettore 2 8"/>
              <p:cNvCxnSpPr/>
              <p:nvPr/>
            </p:nvCxnSpPr>
            <p:spPr bwMode="auto">
              <a:xfrm>
                <a:off x="539552" y="3717032"/>
                <a:ext cx="2664296" cy="1588"/>
              </a:xfrm>
              <a:prstGeom prst="straightConnector1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sp>
            <p:nvSpPr>
              <p:cNvPr id="14" name="CasellaDiTesto 13"/>
              <p:cNvSpPr txBox="1"/>
              <p:nvPr/>
            </p:nvSpPr>
            <p:spPr>
              <a:xfrm>
                <a:off x="179512" y="1268760"/>
                <a:ext cx="288032" cy="267765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it-IT" sz="1200" b="1" dirty="0" smtClean="0">
                    <a:solidFill>
                      <a:srgbClr val="002060"/>
                    </a:solidFill>
                  </a:rPr>
                  <a:t>PUNTI</a:t>
                </a:r>
              </a:p>
              <a:p>
                <a:r>
                  <a:rPr lang="it-IT" sz="1200" b="1" dirty="0" smtClean="0">
                    <a:solidFill>
                      <a:srgbClr val="002060"/>
                    </a:solidFill>
                  </a:rPr>
                  <a:t> </a:t>
                </a:r>
                <a:r>
                  <a:rPr lang="it-IT" sz="1200" b="1" dirty="0" err="1" smtClean="0">
                    <a:solidFill>
                      <a:srgbClr val="002060"/>
                    </a:solidFill>
                  </a:rPr>
                  <a:t>DI</a:t>
                </a:r>
                <a:r>
                  <a:rPr lang="it-IT" sz="1200" b="1" dirty="0" smtClean="0">
                    <a:solidFill>
                      <a:srgbClr val="002060"/>
                    </a:solidFill>
                  </a:rPr>
                  <a:t> </a:t>
                </a:r>
              </a:p>
              <a:p>
                <a:endParaRPr lang="it-IT" sz="1200" b="1" dirty="0" smtClean="0">
                  <a:solidFill>
                    <a:srgbClr val="002060"/>
                  </a:solidFill>
                </a:endParaRPr>
              </a:p>
              <a:p>
                <a:r>
                  <a:rPr lang="it-IT" sz="1200" b="1" dirty="0" smtClean="0">
                    <a:solidFill>
                      <a:srgbClr val="002060"/>
                    </a:solidFill>
                  </a:rPr>
                  <a:t>DANNO</a:t>
                </a:r>
                <a:endParaRPr lang="it-IT" sz="1200" b="1" dirty="0">
                  <a:solidFill>
                    <a:srgbClr val="002060"/>
                  </a:solidFill>
                </a:endParaRPr>
              </a:p>
            </p:txBody>
          </p:sp>
          <p:sp>
            <p:nvSpPr>
              <p:cNvPr id="17" name="CasellaDiTesto 16"/>
              <p:cNvSpPr txBox="1"/>
              <p:nvPr/>
            </p:nvSpPr>
            <p:spPr>
              <a:xfrm>
                <a:off x="539552" y="3789040"/>
                <a:ext cx="7416824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it-IT" sz="1200" b="1" dirty="0" smtClean="0">
                    <a:solidFill>
                      <a:srgbClr val="002060"/>
                    </a:solidFill>
                  </a:rPr>
                  <a:t>CATEGORIE </a:t>
                </a:r>
                <a:r>
                  <a:rPr lang="it-IT" sz="1200" b="1" dirty="0" err="1" smtClean="0">
                    <a:solidFill>
                      <a:srgbClr val="002060"/>
                    </a:solidFill>
                  </a:rPr>
                  <a:t>DI</a:t>
                </a:r>
                <a:r>
                  <a:rPr lang="it-IT" sz="1200" b="1" dirty="0" smtClean="0">
                    <a:solidFill>
                      <a:srgbClr val="002060"/>
                    </a:solidFill>
                  </a:rPr>
                  <a:t> DANNO E PROCESSI CHE COMPONGONO IL CICLO </a:t>
                </a:r>
                <a:r>
                  <a:rPr lang="it-IT" sz="1200" b="1" dirty="0" err="1" smtClean="0">
                    <a:solidFill>
                      <a:srgbClr val="002060"/>
                    </a:solidFill>
                  </a:rPr>
                  <a:t>DI</a:t>
                </a:r>
                <a:r>
                  <a:rPr lang="it-IT" sz="1200" b="1" dirty="0" smtClean="0">
                    <a:solidFill>
                      <a:srgbClr val="002060"/>
                    </a:solidFill>
                  </a:rPr>
                  <a:t> VITA DELL’IMPIANTO</a:t>
                </a:r>
                <a:endParaRPr lang="it-IT" sz="1200" b="1" dirty="0">
                  <a:solidFill>
                    <a:srgbClr val="002060"/>
                  </a:solidFill>
                </a:endParaRPr>
              </a:p>
            </p:txBody>
          </p:sp>
        </p:grpSp>
        <p:pic>
          <p:nvPicPr>
            <p:cNvPr id="20" name="Immagine 19" descr="ImpiantoFV(grafico valutazione).GIF"/>
            <p:cNvPicPr>
              <a:picLocks noChangeAspect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2751" t="6741" r="5113" b="32100"/>
            <a:stretch>
              <a:fillRect/>
            </a:stretch>
          </p:blipFill>
          <p:spPr>
            <a:xfrm>
              <a:off x="1259632" y="2492896"/>
              <a:ext cx="6912768" cy="2422423"/>
            </a:xfrm>
            <a:prstGeom prst="rect">
              <a:avLst/>
            </a:prstGeom>
          </p:spPr>
        </p:pic>
      </p:grpSp>
      <p:grpSp>
        <p:nvGrpSpPr>
          <p:cNvPr id="4" name="Gruppo 38"/>
          <p:cNvGrpSpPr/>
          <p:nvPr/>
        </p:nvGrpSpPr>
        <p:grpSpPr>
          <a:xfrm>
            <a:off x="1403648" y="1196752"/>
            <a:ext cx="7417840" cy="1149226"/>
            <a:chOff x="1403648" y="1196752"/>
            <a:chExt cx="7417840" cy="1149226"/>
          </a:xfrm>
        </p:grpSpPr>
        <p:sp>
          <p:nvSpPr>
            <p:cNvPr id="30" name="Rettangolo 29"/>
            <p:cNvSpPr/>
            <p:nvPr/>
          </p:nvSpPr>
          <p:spPr>
            <a:xfrm>
              <a:off x="6084168" y="1268760"/>
              <a:ext cx="2737320" cy="107721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342900" indent="-342900" algn="just">
                <a:tabLst>
                  <a:tab pos="466725" algn="l"/>
                </a:tabLst>
              </a:pPr>
              <a:r>
                <a:rPr lang="it-IT" sz="1600" dirty="0" smtClean="0">
                  <a:solidFill>
                    <a:srgbClr val="002060"/>
                  </a:solidFill>
                </a:rPr>
                <a:t> </a:t>
              </a:r>
              <a:r>
                <a:rPr lang="it-IT" sz="1600" b="1" u="sng" dirty="0" smtClean="0">
                  <a:solidFill>
                    <a:srgbClr val="002060"/>
                  </a:solidFill>
                </a:rPr>
                <a:t>37,26% a </a:t>
              </a:r>
              <a:r>
                <a:rPr lang="it-IT" sz="1600" b="1" u="sng" dirty="0" err="1" smtClean="0">
                  <a:solidFill>
                    <a:srgbClr val="002060"/>
                  </a:solidFill>
                </a:rPr>
                <a:t>Human</a:t>
              </a:r>
              <a:r>
                <a:rPr lang="it-IT" sz="1600" b="1" u="sng" dirty="0" smtClean="0">
                  <a:solidFill>
                    <a:srgbClr val="002060"/>
                  </a:solidFill>
                </a:rPr>
                <a:t> </a:t>
              </a:r>
              <a:r>
                <a:rPr lang="it-IT" sz="1600" b="1" u="sng" dirty="0" err="1" smtClean="0">
                  <a:solidFill>
                    <a:srgbClr val="002060"/>
                  </a:solidFill>
                </a:rPr>
                <a:t>health</a:t>
              </a:r>
              <a:r>
                <a:rPr lang="it-IT" sz="1600" b="1" u="sng" dirty="0" smtClean="0">
                  <a:solidFill>
                    <a:srgbClr val="002060"/>
                  </a:solidFill>
                </a:rPr>
                <a:t> </a:t>
              </a:r>
            </a:p>
            <a:p>
              <a:pPr marL="342900" indent="-342900" algn="just">
                <a:tabLst>
                  <a:tab pos="466725" algn="l"/>
                </a:tabLst>
              </a:pPr>
              <a:r>
                <a:rPr lang="it-IT" sz="1600" b="1" dirty="0" smtClean="0">
                  <a:solidFill>
                    <a:srgbClr val="002060"/>
                  </a:solidFill>
                </a:rPr>
                <a:t> 6,36% a </a:t>
              </a:r>
              <a:r>
                <a:rPr lang="it-IT" sz="1600" b="1" dirty="0" err="1" smtClean="0">
                  <a:solidFill>
                    <a:srgbClr val="002060"/>
                  </a:solidFill>
                </a:rPr>
                <a:t>Ecosystem</a:t>
              </a:r>
              <a:r>
                <a:rPr lang="it-IT" sz="1600" b="1" dirty="0" smtClean="0">
                  <a:solidFill>
                    <a:srgbClr val="002060"/>
                  </a:solidFill>
                </a:rPr>
                <a:t> </a:t>
              </a:r>
              <a:r>
                <a:rPr lang="it-IT" sz="1600" b="1" dirty="0" err="1" smtClean="0">
                  <a:solidFill>
                    <a:srgbClr val="002060"/>
                  </a:solidFill>
                </a:rPr>
                <a:t>Quality</a:t>
              </a:r>
              <a:endParaRPr lang="it-IT" sz="1600" b="1" dirty="0" smtClean="0">
                <a:solidFill>
                  <a:srgbClr val="002060"/>
                </a:solidFill>
              </a:endParaRPr>
            </a:p>
            <a:p>
              <a:pPr marL="342900" indent="-342900" algn="just">
                <a:tabLst>
                  <a:tab pos="466725" algn="l"/>
                </a:tabLst>
              </a:pPr>
              <a:r>
                <a:rPr lang="it-IT" sz="1600" b="1" dirty="0" smtClean="0">
                  <a:solidFill>
                    <a:srgbClr val="002060"/>
                  </a:solidFill>
                </a:rPr>
                <a:t>26,6% a </a:t>
              </a:r>
              <a:r>
                <a:rPr lang="it-IT" sz="1600" b="1" dirty="0" err="1" smtClean="0">
                  <a:solidFill>
                    <a:srgbClr val="002060"/>
                  </a:solidFill>
                </a:rPr>
                <a:t>Climate</a:t>
              </a:r>
              <a:r>
                <a:rPr lang="it-IT" sz="1600" b="1" dirty="0" smtClean="0">
                  <a:solidFill>
                    <a:srgbClr val="002060"/>
                  </a:solidFill>
                </a:rPr>
                <a:t> </a:t>
              </a:r>
              <a:r>
                <a:rPr lang="it-IT" sz="1600" b="1" dirty="0" err="1" smtClean="0">
                  <a:solidFill>
                    <a:srgbClr val="002060"/>
                  </a:solidFill>
                </a:rPr>
                <a:t>change</a:t>
              </a:r>
              <a:r>
                <a:rPr lang="it-IT" sz="1600" b="1" dirty="0" smtClean="0">
                  <a:solidFill>
                    <a:srgbClr val="002060"/>
                  </a:solidFill>
                </a:rPr>
                <a:t> </a:t>
              </a:r>
            </a:p>
            <a:p>
              <a:pPr marL="342900" indent="-342900" algn="just">
                <a:tabLst>
                  <a:tab pos="466725" algn="l"/>
                </a:tabLst>
              </a:pPr>
              <a:r>
                <a:rPr lang="it-IT" sz="1600" b="1" u="sng" dirty="0" smtClean="0">
                  <a:solidFill>
                    <a:srgbClr val="002060"/>
                  </a:solidFill>
                </a:rPr>
                <a:t>29,7% a </a:t>
              </a:r>
              <a:r>
                <a:rPr lang="it-IT" sz="1600" b="1" u="sng" dirty="0" err="1" smtClean="0">
                  <a:solidFill>
                    <a:srgbClr val="002060"/>
                  </a:solidFill>
                </a:rPr>
                <a:t>Resources</a:t>
              </a:r>
              <a:endParaRPr lang="it-IT" sz="1600" b="1" u="sng" dirty="0">
                <a:solidFill>
                  <a:srgbClr val="002060"/>
                </a:solidFill>
              </a:endParaRPr>
            </a:p>
          </p:txBody>
        </p:sp>
        <p:sp>
          <p:nvSpPr>
            <p:cNvPr id="31" name="Parentesi graffa aperta 30"/>
            <p:cNvSpPr/>
            <p:nvPr/>
          </p:nvSpPr>
          <p:spPr bwMode="auto">
            <a:xfrm>
              <a:off x="5652120" y="1196752"/>
              <a:ext cx="288032" cy="1080120"/>
            </a:xfrm>
            <a:prstGeom prst="leftBrace">
              <a:avLst/>
            </a:prstGeom>
            <a:noFill/>
            <a:ln w="15875" cap="flat" cmpd="sng" algn="ctr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it-IT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2" name="Freccia a destra 31"/>
            <p:cNvSpPr/>
            <p:nvPr/>
          </p:nvSpPr>
          <p:spPr bwMode="auto">
            <a:xfrm>
              <a:off x="5220072" y="1556792"/>
              <a:ext cx="474352" cy="360040"/>
            </a:xfrm>
            <a:prstGeom prst="rightArrow">
              <a:avLst>
                <a:gd name="adj1" fmla="val 44368"/>
                <a:gd name="adj2" fmla="val 58448"/>
              </a:avLst>
            </a:prstGeom>
            <a:solidFill>
              <a:srgbClr val="00206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it-IT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4" name="Rettangolo 33"/>
            <p:cNvSpPr/>
            <p:nvPr/>
          </p:nvSpPr>
          <p:spPr>
            <a:xfrm>
              <a:off x="1403648" y="1556792"/>
              <a:ext cx="3685624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342900" indent="-342900" algn="just">
                <a:tabLst>
                  <a:tab pos="466725" algn="l"/>
                </a:tabLst>
              </a:pPr>
              <a:r>
                <a:rPr lang="it-IT" sz="1600" b="1" dirty="0" smtClean="0">
                  <a:solidFill>
                    <a:srgbClr val="002060"/>
                  </a:solidFill>
                </a:rPr>
                <a:t>E si ripartisce sulle 4 categorie di danno</a:t>
              </a:r>
              <a:endParaRPr lang="it-IT" sz="1600" b="1" dirty="0">
                <a:solidFill>
                  <a:srgbClr val="002060"/>
                </a:solidFill>
              </a:endParaRPr>
            </a:p>
          </p:txBody>
        </p:sp>
      </p:grpSp>
      <p:grpSp>
        <p:nvGrpSpPr>
          <p:cNvPr id="5" name="Gruppo 40"/>
          <p:cNvGrpSpPr/>
          <p:nvPr/>
        </p:nvGrpSpPr>
        <p:grpSpPr>
          <a:xfrm>
            <a:off x="323528" y="5445224"/>
            <a:ext cx="8568952" cy="1171873"/>
            <a:chOff x="323528" y="5445224"/>
            <a:chExt cx="8568952" cy="1171873"/>
          </a:xfrm>
        </p:grpSpPr>
        <p:sp>
          <p:nvSpPr>
            <p:cNvPr id="22" name="CasellaDiTesto 21"/>
            <p:cNvSpPr txBox="1"/>
            <p:nvPr/>
          </p:nvSpPr>
          <p:spPr>
            <a:xfrm>
              <a:off x="1115616" y="5517232"/>
              <a:ext cx="4752528" cy="292388"/>
            </a:xfrm>
            <a:prstGeom prst="rect">
              <a:avLst/>
            </a:prstGeom>
            <a:noFill/>
            <a:ln w="22225"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it-IT" sz="1300" b="1" dirty="0" smtClean="0"/>
                <a:t>PRODUZIONE PANNELLO SILICIO MULTI CRISTALLINO</a:t>
              </a:r>
              <a:endParaRPr lang="it-IT" sz="1300" b="1" dirty="0"/>
            </a:p>
          </p:txBody>
        </p:sp>
        <p:sp>
          <p:nvSpPr>
            <p:cNvPr id="24" name="CasellaDiTesto 23"/>
            <p:cNvSpPr txBox="1"/>
            <p:nvPr/>
          </p:nvSpPr>
          <p:spPr>
            <a:xfrm>
              <a:off x="6228184" y="5877272"/>
              <a:ext cx="266429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1400" b="1" dirty="0" smtClean="0"/>
                <a:t>STRUTTURA IN ALLUMINIO INTEGRATA</a:t>
              </a:r>
              <a:endParaRPr lang="it-IT" sz="1400" b="1" dirty="0"/>
            </a:p>
          </p:txBody>
        </p:sp>
        <p:sp>
          <p:nvSpPr>
            <p:cNvPr id="26" name="CasellaDiTesto 25"/>
            <p:cNvSpPr txBox="1"/>
            <p:nvPr/>
          </p:nvSpPr>
          <p:spPr>
            <a:xfrm>
              <a:off x="1115616" y="5949280"/>
              <a:ext cx="3888180" cy="307777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it-IT" sz="1400" b="1" dirty="0" smtClean="0"/>
                <a:t>ENERGIA ELETTRICA </a:t>
              </a:r>
              <a:r>
                <a:rPr lang="it-IT" sz="1400" b="1" dirty="0" err="1" smtClean="0"/>
                <a:t>DI</a:t>
              </a:r>
              <a:r>
                <a:rPr lang="it-IT" sz="1400" b="1" dirty="0" smtClean="0"/>
                <a:t> INSTALLAZIONE</a:t>
              </a:r>
              <a:endParaRPr lang="it-IT" sz="1400" b="1" dirty="0"/>
            </a:p>
          </p:txBody>
        </p:sp>
        <p:sp>
          <p:nvSpPr>
            <p:cNvPr id="28" name="CasellaDiTesto 27"/>
            <p:cNvSpPr txBox="1"/>
            <p:nvPr/>
          </p:nvSpPr>
          <p:spPr>
            <a:xfrm>
              <a:off x="1115616" y="6309320"/>
              <a:ext cx="239213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1400" b="1" dirty="0" smtClean="0"/>
                <a:t>PRODUZIONE INVERTER</a:t>
              </a:r>
              <a:endParaRPr lang="it-IT" sz="1400" b="1" dirty="0"/>
            </a:p>
          </p:txBody>
        </p:sp>
        <p:sp>
          <p:nvSpPr>
            <p:cNvPr id="35" name="Rettangolo arrotondato 34"/>
            <p:cNvSpPr/>
            <p:nvPr/>
          </p:nvSpPr>
          <p:spPr bwMode="auto">
            <a:xfrm>
              <a:off x="323528" y="5445224"/>
              <a:ext cx="611560" cy="288032"/>
            </a:xfrm>
            <a:prstGeom prst="roundRect">
              <a:avLst/>
            </a:prstGeom>
            <a:solidFill>
              <a:srgbClr val="CCFFCC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it-IT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6" name="Rettangolo arrotondato 35"/>
            <p:cNvSpPr/>
            <p:nvPr/>
          </p:nvSpPr>
          <p:spPr bwMode="auto">
            <a:xfrm>
              <a:off x="323528" y="5877272"/>
              <a:ext cx="611560" cy="288032"/>
            </a:xfrm>
            <a:prstGeom prst="roundRect">
              <a:avLst/>
            </a:prstGeom>
            <a:solidFill>
              <a:srgbClr val="FF66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it-IT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7" name="Rettangolo arrotondato 36"/>
            <p:cNvSpPr/>
            <p:nvPr/>
          </p:nvSpPr>
          <p:spPr bwMode="auto">
            <a:xfrm>
              <a:off x="323528" y="6309320"/>
              <a:ext cx="611560" cy="288032"/>
            </a:xfrm>
            <a:prstGeom prst="roundRect">
              <a:avLst/>
            </a:prstGeom>
            <a:solidFill>
              <a:srgbClr val="FFFF66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it-IT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8" name="Rettangolo arrotondato 37"/>
            <p:cNvSpPr/>
            <p:nvPr/>
          </p:nvSpPr>
          <p:spPr bwMode="auto">
            <a:xfrm>
              <a:off x="5580112" y="5949280"/>
              <a:ext cx="611560" cy="288032"/>
            </a:xfrm>
            <a:prstGeom prst="roundRect">
              <a:avLst/>
            </a:prstGeom>
            <a:solidFill>
              <a:srgbClr val="006666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it-IT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8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8"/>
          <p:cNvSpPr txBox="1">
            <a:spLocks/>
          </p:cNvSpPr>
          <p:nvPr/>
        </p:nvSpPr>
        <p:spPr bwMode="auto">
          <a:xfrm>
            <a:off x="0" y="260648"/>
            <a:ext cx="8892480" cy="8277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ctr">
              <a:defRPr/>
            </a:pPr>
            <a:r>
              <a:rPr lang="it-IT" sz="2600" b="1" u="sng" kern="0" dirty="0">
                <a:latin typeface="+mj-lt"/>
                <a:ea typeface="+mj-ea"/>
                <a:cs typeface="+mj-cs"/>
              </a:rPr>
              <a:t>Valutazione </a:t>
            </a:r>
            <a:r>
              <a:rPr lang="it-IT" sz="2600" b="1" u="sng" kern="0" dirty="0" smtClean="0">
                <a:latin typeface="+mj-lt"/>
                <a:ea typeface="+mj-ea"/>
                <a:cs typeface="+mj-cs"/>
              </a:rPr>
              <a:t>ambientale integrata alla valutazione economica</a:t>
            </a:r>
            <a:endParaRPr lang="it-IT" sz="2600" b="1" u="sng" kern="0" dirty="0">
              <a:latin typeface="+mj-lt"/>
              <a:ea typeface="+mj-ea"/>
              <a:cs typeface="+mj-cs"/>
            </a:endParaRPr>
          </a:p>
        </p:txBody>
      </p:sp>
      <p:graphicFrame>
        <p:nvGraphicFramePr>
          <p:cNvPr id="31790" name="Group 46"/>
          <p:cNvGraphicFramePr>
            <a:graphicFrameLocks noGrp="1"/>
          </p:cNvGraphicFramePr>
          <p:nvPr/>
        </p:nvGraphicFramePr>
        <p:xfrm>
          <a:off x="251519" y="1412776"/>
          <a:ext cx="8640961" cy="3024336"/>
        </p:xfrm>
        <a:graphic>
          <a:graphicData uri="http://schemas.openxmlformats.org/drawingml/2006/table">
            <a:tbl>
              <a:tblPr/>
              <a:tblGrid>
                <a:gridCol w="1440151"/>
                <a:gridCol w="1652949"/>
                <a:gridCol w="1341846"/>
                <a:gridCol w="1442110"/>
                <a:gridCol w="1554070"/>
                <a:gridCol w="1209835"/>
              </a:tblGrid>
              <a:tr h="125128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Metodo</a:t>
                      </a:r>
                    </a:p>
                  </a:txBody>
                  <a:tcPr marL="66812" marR="668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Human</a:t>
                      </a:r>
                      <a:r>
                        <a:rPr kumimoji="0" lang="it-IT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it-IT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Health</a:t>
                      </a:r>
                      <a:endParaRPr kumimoji="0" lang="it-IT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[€/kWh]</a:t>
                      </a:r>
                    </a:p>
                  </a:txBody>
                  <a:tcPr marL="66812" marR="668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Ecosystem</a:t>
                      </a:r>
                      <a:r>
                        <a:rPr kumimoji="0" lang="it-IT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production </a:t>
                      </a:r>
                      <a:r>
                        <a:rPr kumimoji="0" lang="it-IT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capacity</a:t>
                      </a:r>
                      <a:r>
                        <a:rPr kumimoji="0" lang="it-IT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[€/kWh]</a:t>
                      </a:r>
                    </a:p>
                  </a:txBody>
                  <a:tcPr marL="66812" marR="668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Abiotic</a:t>
                      </a:r>
                      <a:r>
                        <a:rPr kumimoji="0" lang="it-IT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stock </a:t>
                      </a:r>
                      <a:r>
                        <a:rPr kumimoji="0" lang="it-IT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resource</a:t>
                      </a:r>
                      <a:r>
                        <a:rPr kumimoji="0" lang="it-IT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/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Resources</a:t>
                      </a:r>
                      <a:r>
                        <a:rPr kumimoji="0" lang="it-IT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[€/kWh]</a:t>
                      </a:r>
                    </a:p>
                  </a:txBody>
                  <a:tcPr marL="66812" marR="668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Biodiversity</a:t>
                      </a:r>
                      <a:r>
                        <a:rPr kumimoji="0" lang="it-IT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/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Ecosystem</a:t>
                      </a:r>
                      <a:r>
                        <a:rPr kumimoji="0" lang="it-IT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it-IT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Quality</a:t>
                      </a:r>
                      <a:r>
                        <a:rPr kumimoji="0" lang="it-IT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[€/kWh]</a:t>
                      </a:r>
                    </a:p>
                  </a:txBody>
                  <a:tcPr marL="66812" marR="668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Totale [€/kWh]</a:t>
                      </a:r>
                    </a:p>
                  </a:txBody>
                  <a:tcPr marL="66812" marR="668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94546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EPS 2000 </a:t>
                      </a:r>
                    </a:p>
                  </a:txBody>
                  <a:tcPr marL="66812" marR="668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0,012741*14.864 = 189,4€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812" marR="668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0,0081741*14.864 = 121,5€</a:t>
                      </a:r>
                    </a:p>
                  </a:txBody>
                  <a:tcPr marL="66812" marR="668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0,095901*14.864 = 1425,5€</a:t>
                      </a:r>
                    </a:p>
                  </a:txBody>
                  <a:tcPr marL="66812" marR="668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9,207E-5*14.864 = 1,3€</a:t>
                      </a:r>
                    </a:p>
                  </a:txBody>
                  <a:tcPr marL="66812" marR="668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0,11691*14.864 = </a:t>
                      </a:r>
                      <a:r>
                        <a:rPr kumimoji="0" lang="it-IT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1737,7€</a:t>
                      </a:r>
                    </a:p>
                  </a:txBody>
                  <a:tcPr marL="66812" marR="668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758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 costi interni</a:t>
                      </a:r>
                    </a:p>
                  </a:txBody>
                  <a:tcPr marL="66812" marR="668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812" marR="668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812" marR="668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812" marR="668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812" marR="668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47814/30= </a:t>
                      </a:r>
                      <a:r>
                        <a:rPr kumimoji="0" lang="it-IT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1593,8€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812" marR="668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6904" name="Text Box 42"/>
          <p:cNvSpPr txBox="1">
            <a:spLocks noChangeArrowheads="1"/>
          </p:cNvSpPr>
          <p:nvPr/>
        </p:nvSpPr>
        <p:spPr bwMode="auto">
          <a:xfrm>
            <a:off x="323528" y="5013176"/>
            <a:ext cx="8516937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1800" b="1" dirty="0"/>
              <a:t>I costi </a:t>
            </a:r>
            <a:r>
              <a:rPr lang="it-IT" sz="1800" b="1" dirty="0" smtClean="0"/>
              <a:t>esterni dovrebbero essere considerati nei bilanci nazionali alla stregua di quelli di produzione.</a:t>
            </a:r>
            <a:endParaRPr lang="it-IT" sz="1800" b="1" dirty="0"/>
          </a:p>
          <a:p>
            <a:r>
              <a:rPr lang="it-IT" sz="1800" b="1" dirty="0"/>
              <a:t>Per le risorse ciò è dovuto al fatto che EPS 2000 attribuisce all’esaurimento delle risorse costi molto </a:t>
            </a:r>
            <a:r>
              <a:rPr lang="it-IT" sz="1800" b="1" dirty="0" smtClean="0"/>
              <a:t>elevati.</a:t>
            </a:r>
            <a:endParaRPr lang="it-IT" sz="1800" b="1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8"/>
          <p:cNvSpPr txBox="1">
            <a:spLocks/>
          </p:cNvSpPr>
          <p:nvPr/>
        </p:nvSpPr>
        <p:spPr bwMode="auto">
          <a:xfrm>
            <a:off x="1042988" y="225425"/>
            <a:ext cx="7705725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ctr">
              <a:defRPr/>
            </a:pPr>
            <a:r>
              <a:rPr lang="it-IT" sz="2800" b="1" u="sng" kern="0" dirty="0">
                <a:latin typeface="+mj-lt"/>
                <a:ea typeface="+mj-ea"/>
                <a:cs typeface="+mj-cs"/>
              </a:rPr>
              <a:t>Conclusioni</a:t>
            </a:r>
          </a:p>
        </p:txBody>
      </p:sp>
      <p:sp>
        <p:nvSpPr>
          <p:cNvPr id="37891" name="Segnaposto testo 8"/>
          <p:cNvSpPr>
            <a:spLocks noGrp="1"/>
          </p:cNvSpPr>
          <p:nvPr>
            <p:ph type="body" sz="half" idx="1"/>
          </p:nvPr>
        </p:nvSpPr>
        <p:spPr>
          <a:xfrm>
            <a:off x="1043608" y="2060848"/>
            <a:ext cx="6842125" cy="3748719"/>
          </a:xfrm>
        </p:spPr>
        <p:txBody>
          <a:bodyPr>
            <a:spAutoFit/>
          </a:bodyPr>
          <a:lstStyle/>
          <a:p>
            <a:pPr eaLnBrk="1" hangingPunct="1"/>
            <a:r>
              <a:rPr lang="it-IT" sz="1800" dirty="0" smtClean="0">
                <a:latin typeface="Times New Roman" pitchFamily="18" charset="0"/>
              </a:rPr>
              <a:t>La produzione di 14.864 kWh elettrici all’anno determina la mancata emissione in atmosfera di circa 8.561,664 Kg di anidride carbonica (=</a:t>
            </a:r>
            <a:r>
              <a:rPr lang="it-IT" sz="1800" dirty="0" smtClean="0">
                <a:latin typeface="Times New Roman" pitchFamily="18" charset="0"/>
              </a:rPr>
              <a:t>14.864kWh*3,6MJ*0,16kWh).</a:t>
            </a:r>
            <a:endParaRPr lang="it-IT" sz="1800" dirty="0" smtClean="0">
              <a:latin typeface="Times New Roman" pitchFamily="18" charset="0"/>
            </a:endParaRPr>
          </a:p>
          <a:p>
            <a:pPr eaLnBrk="1" hangingPunct="1"/>
            <a:endParaRPr lang="it-IT" sz="1800" dirty="0" smtClean="0">
              <a:latin typeface="Times New Roman" pitchFamily="18" charset="0"/>
            </a:endParaRPr>
          </a:p>
          <a:p>
            <a:pPr eaLnBrk="1" hangingPunct="1"/>
            <a:r>
              <a:rPr lang="it-IT" sz="1800" dirty="0" smtClean="0">
                <a:latin typeface="Times New Roman" pitchFamily="18" charset="0"/>
              </a:rPr>
              <a:t>Benefici economici</a:t>
            </a:r>
          </a:p>
          <a:p>
            <a:pPr eaLnBrk="1" hangingPunct="1"/>
            <a:endParaRPr lang="it-IT" sz="1800" dirty="0" smtClean="0">
              <a:latin typeface="Times New Roman" pitchFamily="18" charset="0"/>
            </a:endParaRPr>
          </a:p>
          <a:p>
            <a:pPr eaLnBrk="1" hangingPunct="1"/>
            <a:r>
              <a:rPr lang="it-IT" sz="1800" dirty="0" smtClean="0">
                <a:latin typeface="Times New Roman" pitchFamily="18" charset="0"/>
              </a:rPr>
              <a:t> L’importanza della R &amp; S</a:t>
            </a:r>
          </a:p>
          <a:p>
            <a:pPr eaLnBrk="1" hangingPunct="1"/>
            <a:endParaRPr lang="it-IT" sz="1800" dirty="0" smtClean="0">
              <a:latin typeface="Times New Roman" pitchFamily="18" charset="0"/>
            </a:endParaRPr>
          </a:p>
          <a:p>
            <a:pPr eaLnBrk="1" hangingPunct="1"/>
            <a:r>
              <a:rPr lang="it-IT" sz="1800" dirty="0" smtClean="0">
                <a:latin typeface="Times New Roman" pitchFamily="18" charset="0"/>
              </a:rPr>
              <a:t>Criticità degli incentivi</a:t>
            </a:r>
          </a:p>
          <a:p>
            <a:pPr eaLnBrk="1" hangingPunct="1"/>
            <a:endParaRPr lang="it-IT" sz="1800" dirty="0" smtClean="0">
              <a:latin typeface="Times New Roman" pitchFamily="18" charset="0"/>
            </a:endParaRPr>
          </a:p>
          <a:p>
            <a:pPr eaLnBrk="1" hangingPunct="1"/>
            <a:endParaRPr lang="it-IT" sz="1800" dirty="0" smtClean="0">
              <a:latin typeface="Times New Roman" pitchFamily="18" charset="0"/>
            </a:endParaRPr>
          </a:p>
          <a:p>
            <a:pPr eaLnBrk="1" hangingPunct="1"/>
            <a:endParaRPr lang="it-IT" sz="900" dirty="0" smtClean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5"/>
          <p:cNvSpPr txBox="1">
            <a:spLocks noChangeArrowheads="1"/>
          </p:cNvSpPr>
          <p:nvPr/>
        </p:nvSpPr>
        <p:spPr bwMode="auto">
          <a:xfrm>
            <a:off x="5775325" y="2632075"/>
            <a:ext cx="1387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it-IT" sz="2400"/>
          </a:p>
        </p:txBody>
      </p:sp>
      <p:sp>
        <p:nvSpPr>
          <p:cNvPr id="38915" name="Text Box 6"/>
          <p:cNvSpPr txBox="1">
            <a:spLocks noChangeArrowheads="1"/>
          </p:cNvSpPr>
          <p:nvPr/>
        </p:nvSpPr>
        <p:spPr bwMode="auto">
          <a:xfrm>
            <a:off x="5410200" y="3505200"/>
            <a:ext cx="2667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it-IT" sz="2400">
              <a:latin typeface="Tahoma" pitchFamily="34" charset="0"/>
            </a:endParaRPr>
          </a:p>
          <a:p>
            <a:endParaRPr lang="it-IT" sz="2400">
              <a:latin typeface="Tahoma" pitchFamily="34" charset="0"/>
            </a:endParaRPr>
          </a:p>
        </p:txBody>
      </p:sp>
      <p:sp>
        <p:nvSpPr>
          <p:cNvPr id="6" name="Titolo 8"/>
          <p:cNvSpPr txBox="1">
            <a:spLocks/>
          </p:cNvSpPr>
          <p:nvPr/>
        </p:nvSpPr>
        <p:spPr bwMode="auto">
          <a:xfrm>
            <a:off x="1042988" y="225425"/>
            <a:ext cx="7705725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ctr">
              <a:defRPr/>
            </a:pPr>
            <a:endParaRPr lang="it-IT" sz="3200" kern="0" dirty="0">
              <a:latin typeface="+mj-lt"/>
              <a:ea typeface="+mj-ea"/>
              <a:cs typeface="+mj-cs"/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1403648" y="2564904"/>
            <a:ext cx="6336704" cy="2384405"/>
          </a:xfrm>
          <a:prstGeom prst="flowChartDecision">
            <a:avLst/>
          </a:prstGeom>
          <a:ln>
            <a:solidFill>
              <a:schemeClr val="tx1"/>
            </a:solidFill>
          </a:ln>
          <a:effectLst>
            <a:innerShdw blurRad="63500" dist="50800" dir="16200000">
              <a:prstClr val="black">
                <a:alpha val="50000"/>
              </a:prstClr>
            </a:innerShdw>
          </a:effectLst>
          <a:scene3d>
            <a:camera prst="obliqueBottomRight"/>
            <a:lightRig rig="threePt" dir="t"/>
          </a:scene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it-IT" sz="240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GRAZIE MILLE PER LA CORTESE ATTENZIONE</a:t>
            </a: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3"/>
          <p:cNvSpPr txBox="1">
            <a:spLocks noChangeArrowheads="1"/>
          </p:cNvSpPr>
          <p:nvPr/>
        </p:nvSpPr>
        <p:spPr bwMode="auto">
          <a:xfrm>
            <a:off x="533400" y="2438400"/>
            <a:ext cx="4495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it-IT" sz="3200">
              <a:latin typeface="Tahoma" pitchFamily="34" charset="0"/>
            </a:endParaRPr>
          </a:p>
        </p:txBody>
      </p:sp>
      <p:sp>
        <p:nvSpPr>
          <p:cNvPr id="4099" name="Text Box 5"/>
          <p:cNvSpPr txBox="1">
            <a:spLocks noChangeArrowheads="1"/>
          </p:cNvSpPr>
          <p:nvPr/>
        </p:nvSpPr>
        <p:spPr bwMode="auto">
          <a:xfrm>
            <a:off x="6705600" y="266700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endParaRPr lang="it-IT" sz="2400"/>
          </a:p>
        </p:txBody>
      </p:sp>
      <p:sp>
        <p:nvSpPr>
          <p:cNvPr id="4100" name="Titolo 8"/>
          <p:cNvSpPr>
            <a:spLocks noGrp="1"/>
          </p:cNvSpPr>
          <p:nvPr>
            <p:ph type="title"/>
          </p:nvPr>
        </p:nvSpPr>
        <p:spPr>
          <a:xfrm>
            <a:off x="1042988" y="225425"/>
            <a:ext cx="7705725" cy="539750"/>
          </a:xfrm>
        </p:spPr>
        <p:txBody>
          <a:bodyPr/>
          <a:lstStyle/>
          <a:p>
            <a:pPr algn="ctr" eaLnBrk="1" hangingPunct="1"/>
            <a:r>
              <a:rPr lang="it-IT" sz="2800" b="1" u="sng" dirty="0" smtClean="0"/>
              <a:t>Oggetto di studio</a:t>
            </a:r>
          </a:p>
        </p:txBody>
      </p:sp>
      <p:graphicFrame>
        <p:nvGraphicFramePr>
          <p:cNvPr id="7" name="Diagramma 6"/>
          <p:cNvGraphicFramePr/>
          <p:nvPr/>
        </p:nvGraphicFramePr>
        <p:xfrm>
          <a:off x="899592" y="1484784"/>
          <a:ext cx="7128792" cy="48958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5"/>
          <p:cNvSpPr txBox="1">
            <a:spLocks noChangeArrowheads="1"/>
          </p:cNvSpPr>
          <p:nvPr/>
        </p:nvSpPr>
        <p:spPr bwMode="auto">
          <a:xfrm>
            <a:off x="5775325" y="2632075"/>
            <a:ext cx="1387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it-IT" sz="2400"/>
          </a:p>
        </p:txBody>
      </p:sp>
      <p:sp>
        <p:nvSpPr>
          <p:cNvPr id="8195" name="Text Box 6"/>
          <p:cNvSpPr txBox="1">
            <a:spLocks noChangeArrowheads="1"/>
          </p:cNvSpPr>
          <p:nvPr/>
        </p:nvSpPr>
        <p:spPr bwMode="auto">
          <a:xfrm>
            <a:off x="5410200" y="3505200"/>
            <a:ext cx="2667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it-IT" sz="2400">
              <a:latin typeface="Tahoma" pitchFamily="34" charset="0"/>
            </a:endParaRPr>
          </a:p>
          <a:p>
            <a:endParaRPr lang="it-IT" sz="2400">
              <a:latin typeface="Tahoma" pitchFamily="34" charset="0"/>
            </a:endParaRPr>
          </a:p>
        </p:txBody>
      </p:sp>
      <p:sp>
        <p:nvSpPr>
          <p:cNvPr id="8196" name="Rectangle 13"/>
          <p:cNvSpPr>
            <a:spLocks noGrp="1" noChangeArrowheads="1"/>
          </p:cNvSpPr>
          <p:nvPr>
            <p:ph type="body" sz="half" idx="1"/>
          </p:nvPr>
        </p:nvSpPr>
        <p:spPr>
          <a:xfrm>
            <a:off x="1000125" y="620688"/>
            <a:ext cx="7529513" cy="5737251"/>
          </a:xfrm>
        </p:spPr>
        <p:txBody>
          <a:bodyPr/>
          <a:lstStyle/>
          <a:p>
            <a:pPr eaLnBrk="1" hangingPunct="1">
              <a:buFontTx/>
              <a:buNone/>
              <a:tabLst>
                <a:tab pos="449263" algn="l"/>
              </a:tabLst>
            </a:pPr>
            <a:endParaRPr lang="en-US" sz="1800" b="1" dirty="0" smtClean="0"/>
          </a:p>
          <a:p>
            <a:pPr eaLnBrk="1" hangingPunct="1">
              <a:buFontTx/>
              <a:buNone/>
              <a:tabLst>
                <a:tab pos="449263" algn="l"/>
              </a:tabLst>
            </a:pPr>
            <a:r>
              <a:rPr lang="en-US" sz="1800" b="1" dirty="0" smtClean="0"/>
              <a:t>     </a:t>
            </a:r>
          </a:p>
          <a:p>
            <a:pPr algn="just" eaLnBrk="1" hangingPunct="1">
              <a:tabLst>
                <a:tab pos="449263" algn="l"/>
              </a:tabLst>
            </a:pPr>
            <a:r>
              <a:rPr lang="it-IT" sz="1800" dirty="0" smtClean="0">
                <a:latin typeface="Times New Roman" pitchFamily="18" charset="0"/>
              </a:rPr>
              <a:t>A fine 2008 l’ Europa risulta la regione in cui vi è stato il maggiore sviluppo di capacità  FV  (9.564 MW circa 9 GW) su un totale di 15 GW.</a:t>
            </a:r>
            <a:endParaRPr lang="it-IT" sz="1800" baseline="30000" dirty="0" smtClean="0">
              <a:latin typeface="Times New Roman" pitchFamily="18" charset="0"/>
            </a:endParaRPr>
          </a:p>
          <a:p>
            <a:pPr eaLnBrk="1" hangingPunct="1">
              <a:buFontTx/>
              <a:buNone/>
              <a:tabLst>
                <a:tab pos="449263" algn="l"/>
              </a:tabLst>
            </a:pPr>
            <a:endParaRPr lang="it-IT" sz="1800" dirty="0" smtClean="0">
              <a:latin typeface="Times New Roman" pitchFamily="18" charset="0"/>
            </a:endParaRPr>
          </a:p>
          <a:p>
            <a:pPr eaLnBrk="1" hangingPunct="1">
              <a:buFontTx/>
              <a:buNone/>
              <a:tabLst>
                <a:tab pos="449263" algn="l"/>
              </a:tabLst>
            </a:pPr>
            <a:endParaRPr lang="it-IT" sz="1800" dirty="0" smtClean="0">
              <a:latin typeface="Times New Roman" pitchFamily="18" charset="0"/>
            </a:endParaRPr>
          </a:p>
          <a:p>
            <a:pPr eaLnBrk="1" hangingPunct="1">
              <a:tabLst>
                <a:tab pos="449263" algn="l"/>
              </a:tabLst>
            </a:pPr>
            <a:endParaRPr lang="it-IT" sz="1800" dirty="0" smtClean="0">
              <a:latin typeface="Times New Roman" pitchFamily="18" charset="0"/>
            </a:endParaRPr>
          </a:p>
          <a:p>
            <a:pPr eaLnBrk="1" hangingPunct="1">
              <a:tabLst>
                <a:tab pos="449263" algn="l"/>
              </a:tabLst>
            </a:pPr>
            <a:endParaRPr lang="it-IT" sz="1800" dirty="0" smtClean="0">
              <a:latin typeface="Times New Roman" pitchFamily="18" charset="0"/>
            </a:endParaRPr>
          </a:p>
        </p:txBody>
      </p:sp>
      <p:pic>
        <p:nvPicPr>
          <p:cNvPr id="8197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31640" y="1960190"/>
            <a:ext cx="6768751" cy="4368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8" name="CasellaDiTesto 7"/>
          <p:cNvSpPr txBox="1">
            <a:spLocks noChangeArrowheads="1"/>
          </p:cNvSpPr>
          <p:nvPr/>
        </p:nvSpPr>
        <p:spPr bwMode="auto">
          <a:xfrm>
            <a:off x="2987824" y="6309320"/>
            <a:ext cx="403225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sz="1200"/>
              <a:t>Fonte: EPIA European  Photovoltaic Industry Association</a:t>
            </a:r>
          </a:p>
        </p:txBody>
      </p:sp>
      <p:sp>
        <p:nvSpPr>
          <p:cNvPr id="8199" name="Titolo 8"/>
          <p:cNvSpPr txBox="1">
            <a:spLocks/>
          </p:cNvSpPr>
          <p:nvPr/>
        </p:nvSpPr>
        <p:spPr bwMode="auto">
          <a:xfrm>
            <a:off x="1042988" y="225425"/>
            <a:ext cx="7705725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r>
              <a:rPr lang="it-IT" sz="3200">
                <a:latin typeface="Century Schoolbook"/>
              </a:rPr>
              <a:t>Il mercato FV</a:t>
            </a: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5"/>
          <p:cNvSpPr txBox="1">
            <a:spLocks noChangeArrowheads="1"/>
          </p:cNvSpPr>
          <p:nvPr/>
        </p:nvSpPr>
        <p:spPr bwMode="auto">
          <a:xfrm>
            <a:off x="5775325" y="2632075"/>
            <a:ext cx="1387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it-IT" sz="2400"/>
          </a:p>
        </p:txBody>
      </p:sp>
      <p:sp>
        <p:nvSpPr>
          <p:cNvPr id="7171" name="Text Box 6"/>
          <p:cNvSpPr txBox="1">
            <a:spLocks noChangeArrowheads="1"/>
          </p:cNvSpPr>
          <p:nvPr/>
        </p:nvSpPr>
        <p:spPr bwMode="auto">
          <a:xfrm>
            <a:off x="5410200" y="3505200"/>
            <a:ext cx="2667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it-IT" sz="2400">
              <a:latin typeface="Tahoma" pitchFamily="34" charset="0"/>
            </a:endParaRPr>
          </a:p>
          <a:p>
            <a:endParaRPr lang="it-IT" sz="2400">
              <a:latin typeface="Tahoma" pitchFamily="34" charset="0"/>
            </a:endParaRPr>
          </a:p>
        </p:txBody>
      </p:sp>
      <p:sp>
        <p:nvSpPr>
          <p:cNvPr id="7172" name="Rectangle 13"/>
          <p:cNvSpPr>
            <a:spLocks noGrp="1" noChangeArrowheads="1"/>
          </p:cNvSpPr>
          <p:nvPr>
            <p:ph type="body" sz="half" idx="1"/>
          </p:nvPr>
        </p:nvSpPr>
        <p:spPr>
          <a:xfrm>
            <a:off x="1000125" y="1000125"/>
            <a:ext cx="7529513" cy="5357813"/>
          </a:xfrm>
        </p:spPr>
        <p:txBody>
          <a:bodyPr/>
          <a:lstStyle/>
          <a:p>
            <a:pPr eaLnBrk="1" hangingPunct="1">
              <a:buFontTx/>
              <a:buNone/>
              <a:tabLst>
                <a:tab pos="449263" algn="l"/>
              </a:tabLst>
            </a:pPr>
            <a:endParaRPr lang="en-US" sz="1800" b="1" dirty="0" smtClean="0"/>
          </a:p>
          <a:p>
            <a:pPr eaLnBrk="1" hangingPunct="1">
              <a:buFontTx/>
              <a:buNone/>
              <a:tabLst>
                <a:tab pos="449263" algn="l"/>
              </a:tabLst>
            </a:pPr>
            <a:r>
              <a:rPr lang="en-US" sz="1800" b="1" dirty="0" smtClean="0"/>
              <a:t>     </a:t>
            </a:r>
          </a:p>
          <a:p>
            <a:pPr eaLnBrk="1" hangingPunct="1">
              <a:tabLst>
                <a:tab pos="449263" algn="l"/>
              </a:tabLst>
            </a:pPr>
            <a:r>
              <a:rPr lang="it-IT" sz="1800" dirty="0" smtClean="0">
                <a:latin typeface="Times New Roman" pitchFamily="18" charset="0"/>
              </a:rPr>
              <a:t>Studio dell’insolazione del sito per ottenere la massima produzione di energia.</a:t>
            </a:r>
          </a:p>
          <a:p>
            <a:pPr eaLnBrk="1" hangingPunct="1">
              <a:tabLst>
                <a:tab pos="449263" algn="l"/>
              </a:tabLst>
            </a:pPr>
            <a:endParaRPr lang="it-IT" sz="1800" dirty="0" smtClean="0">
              <a:latin typeface="Times New Roman" pitchFamily="18" charset="0"/>
            </a:endParaRPr>
          </a:p>
          <a:p>
            <a:pPr eaLnBrk="1" hangingPunct="1">
              <a:lnSpc>
                <a:spcPct val="300000"/>
              </a:lnSpc>
              <a:tabLst>
                <a:tab pos="449263" algn="l"/>
              </a:tabLst>
            </a:pPr>
            <a:r>
              <a:rPr lang="it-IT" sz="1800" dirty="0" smtClean="0">
                <a:latin typeface="Times New Roman" pitchFamily="18" charset="0"/>
              </a:rPr>
              <a:t>Nord Italia: 1100 kWh/m</a:t>
            </a:r>
            <a:r>
              <a:rPr lang="it-IT" sz="1800" baseline="30000" dirty="0" smtClean="0">
                <a:latin typeface="Times New Roman" pitchFamily="18" charset="0"/>
              </a:rPr>
              <a:t>2</a:t>
            </a:r>
            <a:endParaRPr lang="it-IT" sz="1800" dirty="0" smtClean="0">
              <a:latin typeface="Times New Roman" pitchFamily="18" charset="0"/>
            </a:endParaRPr>
          </a:p>
          <a:p>
            <a:pPr eaLnBrk="1" hangingPunct="1">
              <a:lnSpc>
                <a:spcPct val="300000"/>
              </a:lnSpc>
              <a:tabLst>
                <a:tab pos="449263" algn="l"/>
              </a:tabLst>
            </a:pPr>
            <a:r>
              <a:rPr lang="it-IT" sz="1800" dirty="0" smtClean="0">
                <a:latin typeface="Times New Roman" pitchFamily="18" charset="0"/>
              </a:rPr>
              <a:t>Centro Italia: 1500 kWh/m</a:t>
            </a:r>
            <a:r>
              <a:rPr lang="it-IT" sz="1800" baseline="30000" dirty="0" smtClean="0">
                <a:latin typeface="Times New Roman" pitchFamily="18" charset="0"/>
              </a:rPr>
              <a:t>2</a:t>
            </a:r>
          </a:p>
          <a:p>
            <a:pPr eaLnBrk="1" hangingPunct="1">
              <a:lnSpc>
                <a:spcPct val="300000"/>
              </a:lnSpc>
              <a:tabLst>
                <a:tab pos="449263" algn="l"/>
              </a:tabLst>
            </a:pPr>
            <a:r>
              <a:rPr lang="it-IT" sz="1800" dirty="0" smtClean="0">
                <a:latin typeface="Times New Roman" pitchFamily="18" charset="0"/>
              </a:rPr>
              <a:t>Sud Italia: 1800 kWh/m</a:t>
            </a:r>
            <a:r>
              <a:rPr lang="it-IT" sz="1800" baseline="30000" dirty="0" smtClean="0">
                <a:latin typeface="Times New Roman" pitchFamily="18" charset="0"/>
              </a:rPr>
              <a:t>2</a:t>
            </a:r>
          </a:p>
          <a:p>
            <a:pPr eaLnBrk="1" hangingPunct="1">
              <a:tabLst>
                <a:tab pos="449263" algn="l"/>
              </a:tabLst>
            </a:pPr>
            <a:endParaRPr lang="it-IT" sz="1800" baseline="30000" dirty="0" smtClean="0">
              <a:latin typeface="Times New Roman" pitchFamily="18" charset="0"/>
            </a:endParaRPr>
          </a:p>
          <a:p>
            <a:pPr eaLnBrk="1" hangingPunct="1">
              <a:buFontTx/>
              <a:buNone/>
              <a:tabLst>
                <a:tab pos="449263" algn="l"/>
              </a:tabLst>
            </a:pPr>
            <a:endParaRPr lang="it-IT" sz="1800" dirty="0" smtClean="0">
              <a:latin typeface="Times New Roman" pitchFamily="18" charset="0"/>
            </a:endParaRPr>
          </a:p>
          <a:p>
            <a:pPr eaLnBrk="1" hangingPunct="1">
              <a:tabLst>
                <a:tab pos="449263" algn="l"/>
              </a:tabLst>
            </a:pPr>
            <a:endParaRPr lang="it-IT" sz="1800" dirty="0" smtClean="0">
              <a:latin typeface="Times New Roman" pitchFamily="18" charset="0"/>
            </a:endParaRPr>
          </a:p>
          <a:p>
            <a:pPr eaLnBrk="1" hangingPunct="1">
              <a:tabLst>
                <a:tab pos="449263" algn="l"/>
              </a:tabLst>
            </a:pPr>
            <a:endParaRPr lang="it-IT" sz="1800" dirty="0" smtClean="0">
              <a:latin typeface="Times New Roman" pitchFamily="18" charset="0"/>
            </a:endParaRPr>
          </a:p>
          <a:p>
            <a:pPr eaLnBrk="1" hangingPunct="1">
              <a:tabLst>
                <a:tab pos="449263" algn="l"/>
              </a:tabLst>
            </a:pPr>
            <a:endParaRPr lang="it-IT" sz="1800" dirty="0" smtClean="0">
              <a:latin typeface="Times New Roman" pitchFamily="18" charset="0"/>
            </a:endParaRPr>
          </a:p>
        </p:txBody>
      </p:sp>
      <p:pic>
        <p:nvPicPr>
          <p:cNvPr id="7173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08625" y="2349500"/>
            <a:ext cx="3095625" cy="3519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4" name="Text Box 8"/>
          <p:cNvSpPr txBox="1">
            <a:spLocks noChangeArrowheads="1"/>
          </p:cNvSpPr>
          <p:nvPr/>
        </p:nvSpPr>
        <p:spPr bwMode="auto">
          <a:xfrm>
            <a:off x="1527175" y="13652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it-IT" sz="2400"/>
          </a:p>
        </p:txBody>
      </p:sp>
      <p:sp>
        <p:nvSpPr>
          <p:cNvPr id="7175" name="Titolo 8"/>
          <p:cNvSpPr txBox="1">
            <a:spLocks/>
          </p:cNvSpPr>
          <p:nvPr/>
        </p:nvSpPr>
        <p:spPr bwMode="auto">
          <a:xfrm>
            <a:off x="1258888" y="441325"/>
            <a:ext cx="7705725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r>
              <a:rPr lang="it-IT" sz="3200">
                <a:solidFill>
                  <a:srgbClr val="000000"/>
                </a:solidFill>
                <a:latin typeface="Century Schoolbook"/>
              </a:rPr>
              <a:t>L’insolazione in Italia</a:t>
            </a:r>
            <a:endParaRPr lang="it-IT" sz="3200">
              <a:latin typeface="Century Schoolbook"/>
            </a:endParaRPr>
          </a:p>
        </p:txBody>
      </p:sp>
      <p:pic>
        <p:nvPicPr>
          <p:cNvPr id="7176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64088" y="2132855"/>
            <a:ext cx="3491431" cy="41173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7" name="CasellaDiTesto 9"/>
          <p:cNvSpPr txBox="1">
            <a:spLocks noChangeArrowheads="1"/>
          </p:cNvSpPr>
          <p:nvPr/>
        </p:nvSpPr>
        <p:spPr bwMode="auto">
          <a:xfrm>
            <a:off x="5003800" y="6381328"/>
            <a:ext cx="4140200" cy="28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sz="1200" dirty="0">
                <a:solidFill>
                  <a:srgbClr val="000000"/>
                </a:solidFill>
              </a:rPr>
              <a:t>Fonte: PVGIS </a:t>
            </a:r>
            <a:r>
              <a:rPr lang="it-IT" sz="1200" dirty="0" err="1"/>
              <a:t>Photovoltaic</a:t>
            </a:r>
            <a:r>
              <a:rPr lang="it-IT" sz="1200" dirty="0"/>
              <a:t>  </a:t>
            </a:r>
            <a:r>
              <a:rPr lang="it-IT" sz="1200" dirty="0" err="1"/>
              <a:t>Geographical</a:t>
            </a:r>
            <a:r>
              <a:rPr lang="it-IT" sz="1200" dirty="0"/>
              <a:t> Information System</a:t>
            </a:r>
            <a:r>
              <a:rPr lang="it-IT" sz="1200" dirty="0">
                <a:solidFill>
                  <a:srgbClr val="000000"/>
                </a:solidFill>
              </a:rPr>
              <a:t>  </a:t>
            </a: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5"/>
          <p:cNvSpPr txBox="1">
            <a:spLocks noChangeArrowheads="1"/>
          </p:cNvSpPr>
          <p:nvPr/>
        </p:nvSpPr>
        <p:spPr bwMode="auto">
          <a:xfrm>
            <a:off x="5775325" y="2632075"/>
            <a:ext cx="1387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it-IT" sz="2400"/>
          </a:p>
        </p:txBody>
      </p:sp>
      <p:sp>
        <p:nvSpPr>
          <p:cNvPr id="9219" name="Text Box 6"/>
          <p:cNvSpPr txBox="1">
            <a:spLocks noChangeArrowheads="1"/>
          </p:cNvSpPr>
          <p:nvPr/>
        </p:nvSpPr>
        <p:spPr bwMode="auto">
          <a:xfrm>
            <a:off x="5410200" y="3505200"/>
            <a:ext cx="2667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it-IT" sz="2400">
              <a:latin typeface="Tahoma" pitchFamily="34" charset="0"/>
            </a:endParaRPr>
          </a:p>
          <a:p>
            <a:endParaRPr lang="it-IT" sz="2400">
              <a:latin typeface="Tahoma" pitchFamily="34" charset="0"/>
            </a:endParaRPr>
          </a:p>
        </p:txBody>
      </p:sp>
      <p:sp>
        <p:nvSpPr>
          <p:cNvPr id="9220" name="Rectangle 13"/>
          <p:cNvSpPr>
            <a:spLocks noGrp="1" noChangeArrowheads="1"/>
          </p:cNvSpPr>
          <p:nvPr>
            <p:ph type="body" sz="half" idx="1"/>
          </p:nvPr>
        </p:nvSpPr>
        <p:spPr>
          <a:xfrm>
            <a:off x="1000125" y="1000125"/>
            <a:ext cx="7529513" cy="5357813"/>
          </a:xfrm>
        </p:spPr>
        <p:txBody>
          <a:bodyPr/>
          <a:lstStyle/>
          <a:p>
            <a:pPr eaLnBrk="1" hangingPunct="1">
              <a:buFontTx/>
              <a:buNone/>
              <a:tabLst>
                <a:tab pos="449263" algn="l"/>
              </a:tabLst>
            </a:pPr>
            <a:endParaRPr lang="en-US" sz="1800" b="1" smtClean="0"/>
          </a:p>
          <a:p>
            <a:pPr eaLnBrk="1" hangingPunct="1">
              <a:buFontTx/>
              <a:buNone/>
              <a:tabLst>
                <a:tab pos="449263" algn="l"/>
              </a:tabLst>
            </a:pPr>
            <a:r>
              <a:rPr lang="en-US" sz="1800" b="1" smtClean="0"/>
              <a:t>     </a:t>
            </a:r>
          </a:p>
          <a:p>
            <a:pPr eaLnBrk="1" hangingPunct="1">
              <a:buFontTx/>
              <a:buNone/>
              <a:tabLst>
                <a:tab pos="449263" algn="l"/>
              </a:tabLst>
            </a:pPr>
            <a:endParaRPr lang="it-IT" sz="1800" smtClean="0">
              <a:latin typeface="Times New Roman" pitchFamily="18" charset="0"/>
            </a:endParaRPr>
          </a:p>
          <a:p>
            <a:pPr eaLnBrk="1" hangingPunct="1">
              <a:buFontTx/>
              <a:buNone/>
              <a:tabLst>
                <a:tab pos="449263" algn="l"/>
              </a:tabLst>
            </a:pPr>
            <a:endParaRPr lang="it-IT" sz="1800" smtClean="0">
              <a:latin typeface="Times New Roman" pitchFamily="18" charset="0"/>
            </a:endParaRPr>
          </a:p>
          <a:p>
            <a:pPr eaLnBrk="1" hangingPunct="1">
              <a:tabLst>
                <a:tab pos="449263" algn="l"/>
              </a:tabLst>
            </a:pPr>
            <a:endParaRPr lang="it-IT" sz="1800" smtClean="0">
              <a:latin typeface="Times New Roman" pitchFamily="18" charset="0"/>
            </a:endParaRPr>
          </a:p>
          <a:p>
            <a:pPr eaLnBrk="1" hangingPunct="1">
              <a:tabLst>
                <a:tab pos="449263" algn="l"/>
              </a:tabLst>
            </a:pPr>
            <a:endParaRPr lang="it-IT" sz="1800" smtClean="0">
              <a:latin typeface="Times New Roman" pitchFamily="18" charset="0"/>
            </a:endParaRPr>
          </a:p>
        </p:txBody>
      </p:sp>
      <p:sp>
        <p:nvSpPr>
          <p:cNvPr id="9221" name="CasellaDiTesto 7"/>
          <p:cNvSpPr txBox="1">
            <a:spLocks noChangeArrowheads="1"/>
          </p:cNvSpPr>
          <p:nvPr/>
        </p:nvSpPr>
        <p:spPr bwMode="auto">
          <a:xfrm>
            <a:off x="3419475" y="6092825"/>
            <a:ext cx="4032250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sz="1200"/>
              <a:t>Fonte: GSE Gestore dei Servizi Elettrici</a:t>
            </a:r>
          </a:p>
        </p:txBody>
      </p:sp>
      <p:pic>
        <p:nvPicPr>
          <p:cNvPr id="922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19475" y="1557338"/>
            <a:ext cx="5400675" cy="4535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3" name="CasellaDiTesto 8"/>
          <p:cNvSpPr txBox="1">
            <a:spLocks noChangeArrowheads="1"/>
          </p:cNvSpPr>
          <p:nvPr/>
        </p:nvSpPr>
        <p:spPr bwMode="auto">
          <a:xfrm>
            <a:off x="467544" y="1268760"/>
            <a:ext cx="2590800" cy="5355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1800" b="1" dirty="0"/>
              <a:t>Al 31 dicembre 2009 il parco impianti annovera 71.284 unità (+123 % rispetto al 2008) per una potenza installata di</a:t>
            </a:r>
          </a:p>
          <a:p>
            <a:r>
              <a:rPr lang="it-IT" sz="1800" b="1" dirty="0"/>
              <a:t>1.142,3 MW (+165 % rispetto al 2008).</a:t>
            </a:r>
          </a:p>
          <a:p>
            <a:endParaRPr lang="it-IT" sz="1800" b="1" dirty="0"/>
          </a:p>
          <a:p>
            <a:pPr>
              <a:buFont typeface="Arial" pitchFamily="34" charset="0"/>
              <a:buChar char="•"/>
            </a:pPr>
            <a:r>
              <a:rPr lang="it-IT" sz="1800" b="1" dirty="0"/>
              <a:t>50%  tra (3 – 20kW)</a:t>
            </a:r>
          </a:p>
          <a:p>
            <a:pPr>
              <a:buFont typeface="Arial" pitchFamily="34" charset="0"/>
              <a:buChar char="•"/>
            </a:pPr>
            <a:r>
              <a:rPr lang="it-IT" sz="1800" b="1" dirty="0"/>
              <a:t>43% tra (1 – 3kW)</a:t>
            </a:r>
          </a:p>
          <a:p>
            <a:pPr>
              <a:buFont typeface="Arial" pitchFamily="34" charset="0"/>
              <a:buChar char="•"/>
            </a:pPr>
            <a:r>
              <a:rPr lang="it-IT" sz="1800" b="1" dirty="0"/>
              <a:t>7% &gt; 20kW</a:t>
            </a:r>
          </a:p>
          <a:p>
            <a:endParaRPr lang="it-IT" sz="1800" b="1" dirty="0"/>
          </a:p>
          <a:p>
            <a:pPr>
              <a:buFont typeface="Arial" pitchFamily="34" charset="0"/>
              <a:buChar char="•"/>
            </a:pPr>
            <a:r>
              <a:rPr lang="it-IT" sz="1800" b="1" dirty="0"/>
              <a:t>Nord Italia 42%</a:t>
            </a:r>
          </a:p>
          <a:p>
            <a:pPr>
              <a:buFont typeface="Arial" pitchFamily="34" charset="0"/>
              <a:buChar char="•"/>
            </a:pPr>
            <a:endParaRPr lang="it-IT" sz="1800" b="1" dirty="0"/>
          </a:p>
          <a:p>
            <a:pPr>
              <a:buFont typeface="Arial" pitchFamily="34" charset="0"/>
              <a:buChar char="•"/>
            </a:pPr>
            <a:r>
              <a:rPr lang="it-IT" sz="1800" b="1" dirty="0"/>
              <a:t>Centro Italia 21%</a:t>
            </a:r>
          </a:p>
          <a:p>
            <a:pPr>
              <a:buFont typeface="Arial" pitchFamily="34" charset="0"/>
              <a:buChar char="•"/>
            </a:pPr>
            <a:endParaRPr lang="it-IT" sz="1800" b="1" dirty="0"/>
          </a:p>
          <a:p>
            <a:pPr>
              <a:buFont typeface="Arial" pitchFamily="34" charset="0"/>
              <a:buChar char="•"/>
            </a:pPr>
            <a:r>
              <a:rPr lang="it-IT" sz="1800" b="1" dirty="0"/>
              <a:t>Sud Italia37% </a:t>
            </a:r>
          </a:p>
          <a:p>
            <a:pPr>
              <a:buFont typeface="Arial" pitchFamily="34" charset="0"/>
              <a:buChar char="•"/>
            </a:pPr>
            <a:endParaRPr lang="it-IT" sz="1800" b="1" dirty="0"/>
          </a:p>
        </p:txBody>
      </p:sp>
      <p:sp>
        <p:nvSpPr>
          <p:cNvPr id="9224" name="Titolo 8"/>
          <p:cNvSpPr txBox="1">
            <a:spLocks/>
          </p:cNvSpPr>
          <p:nvPr/>
        </p:nvSpPr>
        <p:spPr bwMode="auto">
          <a:xfrm>
            <a:off x="1042988" y="225425"/>
            <a:ext cx="7705725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r>
              <a:rPr lang="it-IT" sz="2800" b="1" u="sng" dirty="0">
                <a:latin typeface="Century Schoolbook"/>
              </a:rPr>
              <a:t>La potenza fotovoltaica in Italia</a:t>
            </a: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5"/>
          <p:cNvSpPr txBox="1">
            <a:spLocks noChangeArrowheads="1"/>
          </p:cNvSpPr>
          <p:nvPr/>
        </p:nvSpPr>
        <p:spPr bwMode="auto">
          <a:xfrm>
            <a:off x="5775325" y="2632075"/>
            <a:ext cx="1387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it-IT" sz="2400"/>
          </a:p>
        </p:txBody>
      </p:sp>
      <p:sp>
        <p:nvSpPr>
          <p:cNvPr id="11267" name="Text Box 6"/>
          <p:cNvSpPr txBox="1">
            <a:spLocks noChangeArrowheads="1"/>
          </p:cNvSpPr>
          <p:nvPr/>
        </p:nvSpPr>
        <p:spPr bwMode="auto">
          <a:xfrm>
            <a:off x="5410200" y="3505200"/>
            <a:ext cx="2667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it-IT" sz="2400">
              <a:latin typeface="Tahoma" pitchFamily="34" charset="0"/>
            </a:endParaRPr>
          </a:p>
          <a:p>
            <a:endParaRPr lang="it-IT" sz="2400">
              <a:latin typeface="Tahoma" pitchFamily="34" charset="0"/>
            </a:endParaRPr>
          </a:p>
        </p:txBody>
      </p:sp>
      <p:sp>
        <p:nvSpPr>
          <p:cNvPr id="11268" name="Rectangle 13"/>
          <p:cNvSpPr>
            <a:spLocks noGrp="1" noChangeArrowheads="1"/>
          </p:cNvSpPr>
          <p:nvPr>
            <p:ph type="body" sz="half" idx="1"/>
          </p:nvPr>
        </p:nvSpPr>
        <p:spPr>
          <a:xfrm>
            <a:off x="1000125" y="1000125"/>
            <a:ext cx="7529513" cy="5357813"/>
          </a:xfrm>
        </p:spPr>
        <p:txBody>
          <a:bodyPr/>
          <a:lstStyle/>
          <a:p>
            <a:pPr eaLnBrk="1" hangingPunct="1">
              <a:buFontTx/>
              <a:buNone/>
              <a:tabLst>
                <a:tab pos="449263" algn="l"/>
              </a:tabLst>
            </a:pPr>
            <a:endParaRPr lang="en-US" sz="1800" b="1" smtClean="0"/>
          </a:p>
          <a:p>
            <a:pPr eaLnBrk="1" hangingPunct="1">
              <a:buFontTx/>
              <a:buNone/>
              <a:tabLst>
                <a:tab pos="449263" algn="l"/>
              </a:tabLst>
            </a:pPr>
            <a:r>
              <a:rPr lang="en-US" sz="1800" b="1" smtClean="0"/>
              <a:t>     </a:t>
            </a:r>
          </a:p>
          <a:p>
            <a:pPr eaLnBrk="1" hangingPunct="1">
              <a:buFontTx/>
              <a:buNone/>
              <a:tabLst>
                <a:tab pos="449263" algn="l"/>
              </a:tabLst>
            </a:pPr>
            <a:endParaRPr lang="it-IT" sz="1800" smtClean="0">
              <a:latin typeface="Times New Roman" pitchFamily="18" charset="0"/>
            </a:endParaRPr>
          </a:p>
          <a:p>
            <a:pPr eaLnBrk="1" hangingPunct="1">
              <a:tabLst>
                <a:tab pos="449263" algn="l"/>
              </a:tabLst>
            </a:pPr>
            <a:endParaRPr lang="it-IT" sz="1800" smtClean="0">
              <a:latin typeface="Times New Roman" pitchFamily="18" charset="0"/>
            </a:endParaRPr>
          </a:p>
          <a:p>
            <a:pPr eaLnBrk="1" hangingPunct="1">
              <a:tabLst>
                <a:tab pos="449263" algn="l"/>
              </a:tabLst>
            </a:pPr>
            <a:endParaRPr lang="it-IT" sz="1800" smtClean="0">
              <a:latin typeface="Times New Roman" pitchFamily="18" charset="0"/>
            </a:endParaRPr>
          </a:p>
          <a:p>
            <a:pPr eaLnBrk="1" hangingPunct="1">
              <a:tabLst>
                <a:tab pos="449263" algn="l"/>
              </a:tabLst>
            </a:pPr>
            <a:endParaRPr lang="it-IT" sz="1800" smtClean="0">
              <a:latin typeface="Times New Roman" pitchFamily="18" charset="0"/>
            </a:endParaRPr>
          </a:p>
        </p:txBody>
      </p:sp>
      <p:graphicFrame>
        <p:nvGraphicFramePr>
          <p:cNvPr id="11380" name="Group 116"/>
          <p:cNvGraphicFramePr>
            <a:graphicFrameLocks noGrp="1"/>
          </p:cNvGraphicFramePr>
          <p:nvPr/>
        </p:nvGraphicFramePr>
        <p:xfrm>
          <a:off x="0" y="72008"/>
          <a:ext cx="9144000" cy="6631373"/>
        </p:xfrm>
        <a:graphic>
          <a:graphicData uri="http://schemas.openxmlformats.org/drawingml/2006/table">
            <a:tbl>
              <a:tblPr/>
              <a:tblGrid>
                <a:gridCol w="3513135"/>
                <a:gridCol w="1068897"/>
                <a:gridCol w="2774391"/>
                <a:gridCol w="1787577"/>
              </a:tblGrid>
              <a:tr h="316499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3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CARATTERISTICHE IMPIANTO</a:t>
                      </a:r>
                    </a:p>
                  </a:txBody>
                  <a:tcPr marL="27338" marR="27338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7338" marR="27338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309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27338" marR="27338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Unità di misura</a:t>
                      </a:r>
                    </a:p>
                  </a:txBody>
                  <a:tcPr marL="27338" marR="27338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27338" marR="27338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7338" marR="27338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319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Località</a:t>
                      </a:r>
                    </a:p>
                  </a:txBody>
                  <a:tcPr marL="27338" marR="27338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27338" marR="2733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Trapani</a:t>
                      </a:r>
                    </a:p>
                  </a:txBody>
                  <a:tcPr marL="27338" marR="2733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7338" marR="27338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319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Tipologia impianto</a:t>
                      </a:r>
                    </a:p>
                  </a:txBody>
                  <a:tcPr marL="27338" marR="27338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27338" marR="2733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parzialmente integrato</a:t>
                      </a:r>
                    </a:p>
                  </a:txBody>
                  <a:tcPr marL="27338" marR="27338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7338" marR="27338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319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Tipologia moduli</a:t>
                      </a:r>
                    </a:p>
                  </a:txBody>
                  <a:tcPr marL="27338" marR="27338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27338" marR="2733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Policristallino</a:t>
                      </a:r>
                    </a:p>
                  </a:txBody>
                  <a:tcPr marL="27338" marR="2733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7338" marR="27338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319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Potenza moduli</a:t>
                      </a:r>
                    </a:p>
                  </a:txBody>
                  <a:tcPr marL="27338" marR="27338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W</a:t>
                      </a:r>
                    </a:p>
                  </a:txBody>
                  <a:tcPr marL="27338" marR="2733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210</a:t>
                      </a:r>
                    </a:p>
                  </a:txBody>
                  <a:tcPr marL="27338" marR="2733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7338" marR="27338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319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Numero moduli</a:t>
                      </a:r>
                    </a:p>
                  </a:txBody>
                  <a:tcPr marL="27338" marR="27338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n.</a:t>
                      </a:r>
                    </a:p>
                  </a:txBody>
                  <a:tcPr marL="27338" marR="2733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50,185</a:t>
                      </a:r>
                    </a:p>
                  </a:txBody>
                  <a:tcPr marL="27338" marR="2733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7338" marR="27338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319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Potenza impianto</a:t>
                      </a:r>
                    </a:p>
                  </a:txBody>
                  <a:tcPr marL="27338" marR="27338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kWp</a:t>
                      </a:r>
                      <a:endParaRPr kumimoji="0" lang="it-IT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7338" marR="2733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10,58</a:t>
                      </a:r>
                    </a:p>
                  </a:txBody>
                  <a:tcPr marL="27338" marR="2733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7338" marR="27338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319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Superficie singolo modulo</a:t>
                      </a:r>
                    </a:p>
                  </a:txBody>
                  <a:tcPr marL="27338" marR="27338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m2</a:t>
                      </a:r>
                    </a:p>
                  </a:txBody>
                  <a:tcPr marL="27338" marR="2733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1,597</a:t>
                      </a:r>
                    </a:p>
                  </a:txBody>
                  <a:tcPr marL="27338" marR="2733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7338" marR="27338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319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Superficie totale moduli</a:t>
                      </a:r>
                    </a:p>
                  </a:txBody>
                  <a:tcPr marL="27338" marR="27338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m2</a:t>
                      </a:r>
                    </a:p>
                  </a:txBody>
                  <a:tcPr marL="27338" marR="2733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80,16</a:t>
                      </a:r>
                    </a:p>
                  </a:txBody>
                  <a:tcPr marL="27338" marR="2733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7338" marR="27338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154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Inclinazione dei moduli [0,90]</a:t>
                      </a:r>
                    </a:p>
                  </a:txBody>
                  <a:tcPr marL="27338" marR="27338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gr</a:t>
                      </a:r>
                    </a:p>
                  </a:txBody>
                  <a:tcPr marL="27338" marR="2733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</a:p>
                  </a:txBody>
                  <a:tcPr marL="27338" marR="2733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7338" marR="27338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309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Orientamento dei moduli [-180;180] (E:-90 S:0)</a:t>
                      </a:r>
                    </a:p>
                  </a:txBody>
                  <a:tcPr marL="27338" marR="2733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gr</a:t>
                      </a:r>
                    </a:p>
                  </a:txBody>
                  <a:tcPr marL="27338" marR="2733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27338" marR="2733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Esposizione a SUD</a:t>
                      </a:r>
                      <a:endParaRPr kumimoji="0" lang="it-IT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7338" marR="2733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309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Radiazione solare annua globale sulla superficie dei moduli</a:t>
                      </a:r>
                    </a:p>
                  </a:txBody>
                  <a:tcPr marL="27338" marR="2733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kWh/m2</a:t>
                      </a:r>
                    </a:p>
                  </a:txBody>
                  <a:tcPr marL="27338" marR="2733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1.873</a:t>
                      </a:r>
                    </a:p>
                  </a:txBody>
                  <a:tcPr marL="27338" marR="2733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Fonte PVGIS</a:t>
                      </a:r>
                      <a:endParaRPr kumimoji="0" lang="it-IT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7338" marR="2733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66464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Stima di perdite del sistema (cavi, inverter, effetto angolare di riflessione, etc.) [0.0:100.0]</a:t>
                      </a:r>
                    </a:p>
                  </a:txBody>
                  <a:tcPr marL="27338" marR="2733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</a:p>
                  </a:txBody>
                  <a:tcPr marL="27338" marR="2733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75%</a:t>
                      </a:r>
                    </a:p>
                  </a:txBody>
                  <a:tcPr marL="27338" marR="2733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Il BOS è pari a 75%</a:t>
                      </a:r>
                      <a:endParaRPr kumimoji="0" lang="it-IT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7338" marR="2733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99FF"/>
                    </a:solidFill>
                  </a:tcPr>
                </a:tc>
              </a:tr>
              <a:tr h="23572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Efficienza del pannello [0.0:100.0]</a:t>
                      </a:r>
                    </a:p>
                  </a:txBody>
                  <a:tcPr marL="27338" marR="27338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</a:p>
                  </a:txBody>
                  <a:tcPr marL="27338" marR="2733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13,20%</a:t>
                      </a:r>
                    </a:p>
                  </a:txBody>
                  <a:tcPr marL="27338" marR="2733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7338" marR="27338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309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Stima perdite ombre [0.0:100.0]</a:t>
                      </a:r>
                    </a:p>
                  </a:txBody>
                  <a:tcPr marL="27338" marR="2733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</a:p>
                  </a:txBody>
                  <a:tcPr marL="27338" marR="2733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100%</a:t>
                      </a:r>
                    </a:p>
                  </a:txBody>
                  <a:tcPr marL="27338" marR="2733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Non sono considerati ombreggiamenti</a:t>
                      </a:r>
                      <a:endParaRPr kumimoji="0" lang="it-IT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7338" marR="2733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154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Producibilità impianto</a:t>
                      </a:r>
                    </a:p>
                  </a:txBody>
                  <a:tcPr marL="27338" marR="27338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kWh/anno</a:t>
                      </a:r>
                    </a:p>
                  </a:txBody>
                  <a:tcPr marL="27338" marR="2733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14.864</a:t>
                      </a:r>
                    </a:p>
                  </a:txBody>
                  <a:tcPr marL="27338" marR="2733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7338" marR="27338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8619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Riduzione produzione di energia annua</a:t>
                      </a:r>
                    </a:p>
                  </a:txBody>
                  <a:tcPr marL="27338" marR="27338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</a:p>
                  </a:txBody>
                  <a:tcPr marL="27338" marR="2733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1,0%</a:t>
                      </a:r>
                    </a:p>
                  </a:txBody>
                  <a:tcPr marL="27338" marR="27338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Attenzione l'energia si riduce di una quantità tra lo 0,5% e l'1% annuo</a:t>
                      </a:r>
                      <a:endParaRPr kumimoji="0" lang="it-IT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7338" marR="27338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319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Vita utile</a:t>
                      </a:r>
                    </a:p>
                  </a:txBody>
                  <a:tcPr marL="27338" marR="27338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anni</a:t>
                      </a:r>
                    </a:p>
                  </a:txBody>
                  <a:tcPr marL="27338" marR="27338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</a:p>
                  </a:txBody>
                  <a:tcPr marL="27338" marR="27338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7338" marR="27338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5"/>
          <p:cNvSpPr txBox="1">
            <a:spLocks noChangeArrowheads="1"/>
          </p:cNvSpPr>
          <p:nvPr/>
        </p:nvSpPr>
        <p:spPr bwMode="auto">
          <a:xfrm>
            <a:off x="5775325" y="2632075"/>
            <a:ext cx="1387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it-IT" sz="2400"/>
          </a:p>
        </p:txBody>
      </p:sp>
      <p:sp>
        <p:nvSpPr>
          <p:cNvPr id="12291" name="Text Box 6"/>
          <p:cNvSpPr txBox="1">
            <a:spLocks noChangeArrowheads="1"/>
          </p:cNvSpPr>
          <p:nvPr/>
        </p:nvSpPr>
        <p:spPr bwMode="auto">
          <a:xfrm>
            <a:off x="5410200" y="3505200"/>
            <a:ext cx="2667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it-IT" sz="2400">
              <a:latin typeface="Tahoma" pitchFamily="34" charset="0"/>
            </a:endParaRPr>
          </a:p>
          <a:p>
            <a:endParaRPr lang="it-IT" sz="2400">
              <a:latin typeface="Tahoma" pitchFamily="34" charset="0"/>
            </a:endParaRPr>
          </a:p>
        </p:txBody>
      </p:sp>
      <p:sp>
        <p:nvSpPr>
          <p:cNvPr id="12292" name="Rectangle 13"/>
          <p:cNvSpPr>
            <a:spLocks noGrp="1" noChangeArrowheads="1"/>
          </p:cNvSpPr>
          <p:nvPr>
            <p:ph type="body" sz="half" idx="1"/>
          </p:nvPr>
        </p:nvSpPr>
        <p:spPr>
          <a:xfrm>
            <a:off x="3851920" y="1628800"/>
            <a:ext cx="5110163" cy="3960440"/>
          </a:xfrm>
        </p:spPr>
        <p:txBody>
          <a:bodyPr/>
          <a:lstStyle/>
          <a:p>
            <a:pPr algn="just" eaLnBrk="1" hangingPunct="1">
              <a:tabLst>
                <a:tab pos="449263" algn="l"/>
              </a:tabLst>
            </a:pPr>
            <a:r>
              <a:rPr lang="it-IT" sz="1800" b="1" dirty="0" smtClean="0">
                <a:latin typeface="Times New Roman" pitchFamily="18" charset="0"/>
              </a:rPr>
              <a:t>Oltre l’incentivo del CE.</a:t>
            </a:r>
          </a:p>
          <a:p>
            <a:pPr algn="just" eaLnBrk="1" hangingPunct="1">
              <a:tabLst>
                <a:tab pos="449263" algn="l"/>
              </a:tabLst>
            </a:pPr>
            <a:endParaRPr lang="it-IT" sz="1800" b="1" dirty="0" smtClean="0">
              <a:latin typeface="Times New Roman" pitchFamily="18" charset="0"/>
            </a:endParaRPr>
          </a:p>
          <a:p>
            <a:pPr algn="just" eaLnBrk="1" hangingPunct="1">
              <a:tabLst>
                <a:tab pos="449263" algn="l"/>
              </a:tabLst>
            </a:pPr>
            <a:r>
              <a:rPr lang="it-IT" sz="1800" b="1" dirty="0" smtClean="0">
                <a:latin typeface="Times New Roman" pitchFamily="18" charset="0"/>
              </a:rPr>
              <a:t>Gli impianti di potenza inferiore a 200 kW potranno beneficiare dello scambio sul posto (come nel caso della scuola).</a:t>
            </a:r>
          </a:p>
          <a:p>
            <a:pPr algn="just" eaLnBrk="1" hangingPunct="1">
              <a:tabLst>
                <a:tab pos="449263" algn="l"/>
              </a:tabLst>
            </a:pPr>
            <a:endParaRPr lang="it-IT" sz="1800" b="1" dirty="0" smtClean="0">
              <a:latin typeface="Times New Roman" pitchFamily="18" charset="0"/>
            </a:endParaRPr>
          </a:p>
          <a:p>
            <a:pPr algn="just" eaLnBrk="1" hangingPunct="1">
              <a:tabLst>
                <a:tab pos="449263" algn="l"/>
              </a:tabLst>
            </a:pPr>
            <a:r>
              <a:rPr lang="it-IT" sz="1800" b="1" dirty="0" smtClean="0">
                <a:latin typeface="Times New Roman" pitchFamily="18" charset="0"/>
              </a:rPr>
              <a:t>Immettere in rete l’energia elettrica prodotta ma non immediatamente auto consumata</a:t>
            </a:r>
          </a:p>
          <a:p>
            <a:pPr algn="just" eaLnBrk="1" hangingPunct="1">
              <a:tabLst>
                <a:tab pos="449263" algn="l"/>
              </a:tabLst>
            </a:pPr>
            <a:endParaRPr lang="it-IT" sz="1800" b="1" dirty="0" smtClean="0">
              <a:latin typeface="Times New Roman" pitchFamily="18" charset="0"/>
            </a:endParaRPr>
          </a:p>
          <a:p>
            <a:pPr algn="just" eaLnBrk="1" hangingPunct="1">
              <a:tabLst>
                <a:tab pos="449263" algn="l"/>
              </a:tabLst>
            </a:pPr>
            <a:r>
              <a:rPr lang="it-IT" sz="1800" b="1" dirty="0" smtClean="0">
                <a:latin typeface="Times New Roman" pitchFamily="18" charset="0"/>
              </a:rPr>
              <a:t>In pratica si annullano i costi della bolletta (0,18€/kWh)</a:t>
            </a:r>
          </a:p>
          <a:p>
            <a:pPr algn="just" eaLnBrk="1" hangingPunct="1">
              <a:tabLst>
                <a:tab pos="449263" algn="l"/>
              </a:tabLst>
            </a:pPr>
            <a:endParaRPr lang="it-IT" sz="1800" dirty="0" smtClean="0">
              <a:latin typeface="Times New Roman" pitchFamily="18" charset="0"/>
            </a:endParaRPr>
          </a:p>
          <a:p>
            <a:pPr algn="just" eaLnBrk="1" hangingPunct="1">
              <a:tabLst>
                <a:tab pos="449263" algn="l"/>
              </a:tabLst>
            </a:pPr>
            <a:endParaRPr lang="en-US" sz="1800" b="1" dirty="0" smtClean="0"/>
          </a:p>
          <a:p>
            <a:pPr eaLnBrk="1" hangingPunct="1">
              <a:buFontTx/>
              <a:buNone/>
              <a:tabLst>
                <a:tab pos="449263" algn="l"/>
              </a:tabLst>
            </a:pPr>
            <a:endParaRPr lang="it-IT" sz="1800" dirty="0" smtClean="0">
              <a:latin typeface="Times New Roman" pitchFamily="18" charset="0"/>
            </a:endParaRPr>
          </a:p>
          <a:p>
            <a:pPr eaLnBrk="1" hangingPunct="1">
              <a:tabLst>
                <a:tab pos="449263" algn="l"/>
              </a:tabLst>
            </a:pPr>
            <a:endParaRPr lang="it-IT" sz="1800" dirty="0" smtClean="0">
              <a:latin typeface="Times New Roman" pitchFamily="18" charset="0"/>
            </a:endParaRPr>
          </a:p>
          <a:p>
            <a:pPr eaLnBrk="1" hangingPunct="1">
              <a:tabLst>
                <a:tab pos="449263" algn="l"/>
              </a:tabLst>
            </a:pPr>
            <a:endParaRPr lang="it-IT" sz="1800" dirty="0" smtClean="0">
              <a:latin typeface="Times New Roman" pitchFamily="18" charset="0"/>
            </a:endParaRPr>
          </a:p>
          <a:p>
            <a:pPr eaLnBrk="1" hangingPunct="1">
              <a:tabLst>
                <a:tab pos="449263" algn="l"/>
              </a:tabLst>
            </a:pPr>
            <a:endParaRPr lang="it-IT" sz="1800" dirty="0" smtClean="0">
              <a:latin typeface="Times New Roman" pitchFamily="18" charset="0"/>
            </a:endParaRPr>
          </a:p>
        </p:txBody>
      </p:sp>
      <p:pic>
        <p:nvPicPr>
          <p:cNvPr id="12293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1052736"/>
            <a:ext cx="2952130" cy="53406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4" name="CasellaDiTesto 9"/>
          <p:cNvSpPr txBox="1">
            <a:spLocks noChangeArrowheads="1"/>
          </p:cNvSpPr>
          <p:nvPr/>
        </p:nvSpPr>
        <p:spPr bwMode="auto">
          <a:xfrm>
            <a:off x="467544" y="6309320"/>
            <a:ext cx="2903537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1200" dirty="0"/>
              <a:t>Fonte: GSE (Gestore dei Servizi Energetici)</a:t>
            </a:r>
          </a:p>
        </p:txBody>
      </p:sp>
      <p:sp>
        <p:nvSpPr>
          <p:cNvPr id="8" name="Titolo 8"/>
          <p:cNvSpPr txBox="1">
            <a:spLocks/>
          </p:cNvSpPr>
          <p:nvPr/>
        </p:nvSpPr>
        <p:spPr bwMode="auto">
          <a:xfrm>
            <a:off x="1042988" y="225425"/>
            <a:ext cx="7705725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ctr">
              <a:defRPr/>
            </a:pPr>
            <a:r>
              <a:rPr lang="it-IT" sz="2800" b="1" u="sng" kern="0" dirty="0">
                <a:solidFill>
                  <a:srgbClr val="000000"/>
                </a:solidFill>
                <a:latin typeface="Century Schoolbook"/>
                <a:ea typeface="+mj-ea"/>
                <a:cs typeface="Times New Roman"/>
              </a:rPr>
              <a:t>Conto Energia (CE) 2011 – 2013</a:t>
            </a:r>
            <a:endParaRPr lang="it-IT" sz="2800" b="1" u="sng" kern="0" dirty="0">
              <a:latin typeface="+mj-lt"/>
              <a:ea typeface="+mj-ea"/>
              <a:cs typeface="+mj-cs"/>
            </a:endParaRPr>
          </a:p>
        </p:txBody>
      </p:sp>
      <p:sp>
        <p:nvSpPr>
          <p:cNvPr id="9" name="Freccia a sinistra 8"/>
          <p:cNvSpPr/>
          <p:nvPr/>
        </p:nvSpPr>
        <p:spPr bwMode="auto">
          <a:xfrm>
            <a:off x="3419872" y="3789040"/>
            <a:ext cx="504056" cy="288032"/>
          </a:xfrm>
          <a:prstGeom prst="leftArrow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2400" b="0" i="0" u="none" strike="noStrike" cap="none" normalizeH="0" baseline="0" dirty="0" smtClean="0">
              <a:ln>
                <a:solidFill>
                  <a:schemeClr val="tx1"/>
                </a:solidFill>
              </a:ln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Esagono 9"/>
          <p:cNvSpPr/>
          <p:nvPr/>
        </p:nvSpPr>
        <p:spPr bwMode="auto">
          <a:xfrm>
            <a:off x="1691680" y="4221088"/>
            <a:ext cx="576064" cy="288032"/>
          </a:xfrm>
          <a:prstGeom prst="hexagon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6"/>
          <p:cNvSpPr txBox="1">
            <a:spLocks noChangeArrowheads="1"/>
          </p:cNvSpPr>
          <p:nvPr/>
        </p:nvSpPr>
        <p:spPr bwMode="auto">
          <a:xfrm>
            <a:off x="5410200" y="3505200"/>
            <a:ext cx="2667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it-IT" sz="2400">
              <a:latin typeface="Tahoma" pitchFamily="34" charset="0"/>
            </a:endParaRPr>
          </a:p>
          <a:p>
            <a:endParaRPr lang="it-IT" sz="2400">
              <a:latin typeface="Tahoma" pitchFamily="34" charset="0"/>
            </a:endParaRPr>
          </a:p>
        </p:txBody>
      </p:sp>
      <p:sp>
        <p:nvSpPr>
          <p:cNvPr id="13315" name="Rectangle 12"/>
          <p:cNvSpPr>
            <a:spLocks noGrp="1" noChangeArrowheads="1"/>
          </p:cNvSpPr>
          <p:nvPr>
            <p:ph type="title"/>
          </p:nvPr>
        </p:nvSpPr>
        <p:spPr>
          <a:xfrm>
            <a:off x="1042988" y="225425"/>
            <a:ext cx="7705725" cy="611287"/>
          </a:xfrm>
        </p:spPr>
        <p:txBody>
          <a:bodyPr/>
          <a:lstStyle/>
          <a:p>
            <a:pPr algn="ctr" eaLnBrk="1" hangingPunct="1"/>
            <a:r>
              <a:rPr lang="it-IT" dirty="0" smtClean="0"/>
              <a:t> </a:t>
            </a:r>
          </a:p>
        </p:txBody>
      </p:sp>
      <p:graphicFrame>
        <p:nvGraphicFramePr>
          <p:cNvPr id="13476" name="Group 164"/>
          <p:cNvGraphicFramePr>
            <a:graphicFrameLocks noGrp="1"/>
          </p:cNvGraphicFramePr>
          <p:nvPr/>
        </p:nvGraphicFramePr>
        <p:xfrm>
          <a:off x="251520" y="476672"/>
          <a:ext cx="8568952" cy="5832245"/>
        </p:xfrm>
        <a:graphic>
          <a:graphicData uri="http://schemas.openxmlformats.org/drawingml/2006/table">
            <a:tbl>
              <a:tblPr/>
              <a:tblGrid>
                <a:gridCol w="5555938"/>
                <a:gridCol w="1267928"/>
                <a:gridCol w="1745086"/>
              </a:tblGrid>
              <a:tr h="257905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23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 COSTI INTERNI DELL’IMPIANTO </a:t>
                      </a:r>
                      <a:r>
                        <a:rPr kumimoji="0" lang="it-IT" sz="2300" b="1" i="0" u="sng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DI</a:t>
                      </a:r>
                      <a:r>
                        <a:rPr kumimoji="0" lang="it-IT" sz="23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TRAPANI </a:t>
                      </a:r>
                      <a:endParaRPr kumimoji="0" lang="it-IT" sz="2300" b="0" i="0" u="sng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455" marR="12455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455" marR="12455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455" marR="1245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50368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455" marR="12455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Unità di misura</a:t>
                      </a:r>
                      <a:endParaRPr kumimoji="0" lang="it-IT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455" marR="12455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12455" marR="1245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854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Potenza impianto (P)</a:t>
                      </a:r>
                    </a:p>
                  </a:txBody>
                  <a:tcPr marL="12455" marR="12455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kWp</a:t>
                      </a:r>
                    </a:p>
                  </a:txBody>
                  <a:tcPr marL="12455" marR="12455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10,6</a:t>
                      </a:r>
                    </a:p>
                  </a:txBody>
                  <a:tcPr marL="12455" marR="12455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539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Costo del </a:t>
                      </a:r>
                      <a:r>
                        <a:rPr kumimoji="0" lang="it-IT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kWp</a:t>
                      </a:r>
                      <a:r>
                        <a:rPr kumimoji="0" 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installato (Cu) (IVA inclusa)</a:t>
                      </a:r>
                    </a:p>
                  </a:txBody>
                  <a:tcPr marL="12455" marR="12455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€/kWp</a:t>
                      </a:r>
                    </a:p>
                  </a:txBody>
                  <a:tcPr marL="12455" marR="12455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4.471,50</a:t>
                      </a:r>
                    </a:p>
                  </a:txBody>
                  <a:tcPr marL="12455" marR="12455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539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Costo dell'impianto (Cs) (IVA inclusa)</a:t>
                      </a:r>
                    </a:p>
                  </a:txBody>
                  <a:tcPr marL="12455" marR="12455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€</a:t>
                      </a:r>
                    </a:p>
                  </a:txBody>
                  <a:tcPr marL="12455" marR="12455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47.311,96</a:t>
                      </a:r>
                    </a:p>
                  </a:txBody>
                  <a:tcPr marL="12455" marR="12455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</a:tr>
              <a:tr h="69078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Costo inverter (è stata ipotizzata una sola sostituzione degli/dell'inverter nell'arco della vita utile dell'impianto) </a:t>
                      </a:r>
                    </a:p>
                  </a:txBody>
                  <a:tcPr marL="12455" marR="1245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€</a:t>
                      </a:r>
                    </a:p>
                  </a:txBody>
                  <a:tcPr marL="12455" marR="1245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4.500,00</a:t>
                      </a:r>
                    </a:p>
                  </a:txBody>
                  <a:tcPr marL="12455" marR="1245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539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Valore energia Conto Energia</a:t>
                      </a:r>
                    </a:p>
                  </a:txBody>
                  <a:tcPr marL="12455" marR="12455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€/kWh</a:t>
                      </a:r>
                    </a:p>
                  </a:txBody>
                  <a:tcPr marL="12455" marR="12455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0,377</a:t>
                      </a:r>
                    </a:p>
                  </a:txBody>
                  <a:tcPr marL="12455" marR="12455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539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Eventuale incremento tariffa conto energia</a:t>
                      </a:r>
                    </a:p>
                  </a:txBody>
                  <a:tcPr marL="12455" marR="12455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</a:p>
                  </a:txBody>
                  <a:tcPr marL="12455" marR="12455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0%</a:t>
                      </a:r>
                    </a:p>
                  </a:txBody>
                  <a:tcPr marL="12455" marR="12455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664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Valore annua dell'energia  prodotta da conto energia primo anno</a:t>
                      </a:r>
                    </a:p>
                  </a:txBody>
                  <a:tcPr marL="12455" marR="12455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€/anno</a:t>
                      </a:r>
                    </a:p>
                  </a:txBody>
                  <a:tcPr marL="12455" marR="12455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5.603,77</a:t>
                      </a:r>
                    </a:p>
                  </a:txBody>
                  <a:tcPr marL="12455" marR="12455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34539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Valore energia Scambio sul Posto ipotizzato</a:t>
                      </a:r>
                    </a:p>
                  </a:txBody>
                  <a:tcPr marL="12455" marR="12455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€/kWh</a:t>
                      </a:r>
                    </a:p>
                  </a:txBody>
                  <a:tcPr marL="12455" marR="12455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0,18</a:t>
                      </a:r>
                    </a:p>
                  </a:txBody>
                  <a:tcPr marL="12455" marR="12455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664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Valore annuo dell'energia  da scambio sul posto primo anno</a:t>
                      </a:r>
                    </a:p>
                  </a:txBody>
                  <a:tcPr marL="12455" marR="1245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€/anno</a:t>
                      </a:r>
                    </a:p>
                  </a:txBody>
                  <a:tcPr marL="12455" marR="1245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2.675,54</a:t>
                      </a:r>
                    </a:p>
                  </a:txBody>
                  <a:tcPr marL="12455" marR="1245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34539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Percentuale incidenza manutenzione</a:t>
                      </a:r>
                    </a:p>
                  </a:txBody>
                  <a:tcPr marL="12455" marR="12455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</a:p>
                  </a:txBody>
                  <a:tcPr marL="12455" marR="12455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1,00%</a:t>
                      </a:r>
                    </a:p>
                  </a:txBody>
                  <a:tcPr marL="12455" marR="12455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53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Costo annuale di manutenzione</a:t>
                      </a:r>
                    </a:p>
                  </a:txBody>
                  <a:tcPr marL="12455" marR="12455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€/anno</a:t>
                      </a:r>
                    </a:p>
                  </a:txBody>
                  <a:tcPr marL="12455" marR="12455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473,12</a:t>
                      </a:r>
                    </a:p>
                  </a:txBody>
                  <a:tcPr marL="12455" marR="12455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</a:tr>
              <a:tr h="36653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Costo di assicurazione</a:t>
                      </a:r>
                    </a:p>
                  </a:txBody>
                  <a:tcPr marL="12455" marR="12455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€/anno</a:t>
                      </a:r>
                    </a:p>
                  </a:txBody>
                  <a:tcPr marL="12455" marR="12455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100,00</a:t>
                      </a:r>
                    </a:p>
                  </a:txBody>
                  <a:tcPr marL="12455" marR="12455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Elaborazione 26"/>
          <p:cNvSpPr>
            <a:spLocks noChangeArrowheads="1"/>
          </p:cNvSpPr>
          <p:nvPr/>
        </p:nvSpPr>
        <p:spPr bwMode="auto">
          <a:xfrm>
            <a:off x="5868144" y="2708920"/>
            <a:ext cx="2518499" cy="720725"/>
          </a:xfrm>
          <a:prstGeom prst="flowChartProcess">
            <a:avLst/>
          </a:prstGeom>
          <a:solidFill>
            <a:schemeClr val="bg1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it-IT" sz="2400"/>
          </a:p>
        </p:txBody>
      </p:sp>
      <p:sp>
        <p:nvSpPr>
          <p:cNvPr id="15367" name="Elaborazione 27"/>
          <p:cNvSpPr>
            <a:spLocks noChangeArrowheads="1"/>
          </p:cNvSpPr>
          <p:nvPr/>
        </p:nvSpPr>
        <p:spPr bwMode="auto">
          <a:xfrm>
            <a:off x="324590" y="4292600"/>
            <a:ext cx="2734523" cy="1008063"/>
          </a:xfrm>
          <a:prstGeom prst="flowChartProcess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it-IT" sz="2400"/>
          </a:p>
        </p:txBody>
      </p:sp>
      <p:sp>
        <p:nvSpPr>
          <p:cNvPr id="15368" name="Elaborazione 28"/>
          <p:cNvSpPr>
            <a:spLocks noChangeArrowheads="1"/>
          </p:cNvSpPr>
          <p:nvPr/>
        </p:nvSpPr>
        <p:spPr bwMode="auto">
          <a:xfrm>
            <a:off x="395536" y="2348880"/>
            <a:ext cx="2736602" cy="935658"/>
          </a:xfrm>
          <a:prstGeom prst="flowChartProcess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it-IT" sz="2400"/>
          </a:p>
        </p:txBody>
      </p:sp>
      <p:sp>
        <p:nvSpPr>
          <p:cNvPr id="15369" name="Elaborazione 29"/>
          <p:cNvSpPr>
            <a:spLocks noChangeArrowheads="1"/>
          </p:cNvSpPr>
          <p:nvPr/>
        </p:nvSpPr>
        <p:spPr bwMode="auto">
          <a:xfrm>
            <a:off x="3203848" y="5589240"/>
            <a:ext cx="2734522" cy="863600"/>
          </a:xfrm>
          <a:prstGeom prst="flowChartProcess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it-IT" sz="2400"/>
          </a:p>
        </p:txBody>
      </p:sp>
      <p:sp>
        <p:nvSpPr>
          <p:cNvPr id="15370" name="Elaborazione 30"/>
          <p:cNvSpPr>
            <a:spLocks noChangeArrowheads="1"/>
          </p:cNvSpPr>
          <p:nvPr/>
        </p:nvSpPr>
        <p:spPr bwMode="auto">
          <a:xfrm>
            <a:off x="5796136" y="4293096"/>
            <a:ext cx="2446490" cy="935038"/>
          </a:xfrm>
          <a:prstGeom prst="flowChartProcess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it-IT" sz="2400"/>
          </a:p>
        </p:txBody>
      </p:sp>
      <p:sp>
        <p:nvSpPr>
          <p:cNvPr id="15365" name="Elaborazione alternativa 25"/>
          <p:cNvSpPr>
            <a:spLocks noChangeArrowheads="1"/>
          </p:cNvSpPr>
          <p:nvPr/>
        </p:nvSpPr>
        <p:spPr bwMode="auto">
          <a:xfrm>
            <a:off x="3203848" y="1196752"/>
            <a:ext cx="2880319" cy="936848"/>
          </a:xfrm>
          <a:prstGeom prst="flowChartAlternateProcess">
            <a:avLst/>
          </a:prstGeom>
          <a:solidFill>
            <a:schemeClr val="accent2">
              <a:lumMod val="10000"/>
            </a:schemeClr>
          </a:solidFill>
          <a:ln w="2540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it-IT" sz="2400"/>
          </a:p>
        </p:txBody>
      </p:sp>
      <p:sp>
        <p:nvSpPr>
          <p:cNvPr id="15362" name="Text Box 5"/>
          <p:cNvSpPr txBox="1">
            <a:spLocks noChangeArrowheads="1"/>
          </p:cNvSpPr>
          <p:nvPr/>
        </p:nvSpPr>
        <p:spPr bwMode="auto">
          <a:xfrm>
            <a:off x="5775325" y="2632075"/>
            <a:ext cx="1387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it-IT" sz="2400"/>
          </a:p>
        </p:txBody>
      </p:sp>
      <p:sp>
        <p:nvSpPr>
          <p:cNvPr id="15363" name="Text Box 6"/>
          <p:cNvSpPr txBox="1">
            <a:spLocks noChangeArrowheads="1"/>
          </p:cNvSpPr>
          <p:nvPr/>
        </p:nvSpPr>
        <p:spPr bwMode="auto">
          <a:xfrm>
            <a:off x="5410200" y="3505200"/>
            <a:ext cx="2667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it-IT" sz="2400">
              <a:latin typeface="Tahoma" pitchFamily="34" charset="0"/>
            </a:endParaRPr>
          </a:p>
          <a:p>
            <a:endParaRPr lang="it-IT" sz="2400">
              <a:latin typeface="Tahoma" pitchFamily="34" charset="0"/>
            </a:endParaRPr>
          </a:p>
        </p:txBody>
      </p:sp>
      <p:grpSp>
        <p:nvGrpSpPr>
          <p:cNvPr id="20" name="Gruppo 19"/>
          <p:cNvGrpSpPr/>
          <p:nvPr/>
        </p:nvGrpSpPr>
        <p:grpSpPr>
          <a:xfrm>
            <a:off x="395536" y="1054044"/>
            <a:ext cx="7744937" cy="5694474"/>
            <a:chOff x="572097" y="1054044"/>
            <a:chExt cx="7496368" cy="5694474"/>
          </a:xfrm>
        </p:grpSpPr>
        <p:sp>
          <p:nvSpPr>
            <p:cNvPr id="21" name="Rettangolo 20"/>
            <p:cNvSpPr/>
            <p:nvPr/>
          </p:nvSpPr>
          <p:spPr>
            <a:xfrm>
              <a:off x="611560" y="1124744"/>
              <a:ext cx="7417443" cy="5553075"/>
            </a:xfrm>
            <a:prstGeom prst="rect">
              <a:avLst/>
            </a:prstGeom>
            <a:noFill/>
          </p:spPr>
        </p:sp>
        <p:sp>
          <p:nvSpPr>
            <p:cNvPr id="22" name="Ovale 21"/>
            <p:cNvSpPr/>
            <p:nvPr/>
          </p:nvSpPr>
          <p:spPr>
            <a:xfrm>
              <a:off x="3644331" y="2332361"/>
              <a:ext cx="1712568" cy="1712568"/>
            </a:xfrm>
            <a:prstGeom prst="ellipse">
              <a:avLst/>
            </a:prstGeom>
            <a:noFill/>
            <a:scene3d>
              <a:camera prst="orthographicFront"/>
              <a:lightRig rig="threePt" dir="t">
                <a:rot lat="0" lon="0" rev="7500000"/>
              </a:lightRig>
            </a:scene3d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5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</p:sp>
        <p:sp>
          <p:nvSpPr>
            <p:cNvPr id="23" name="Figura a mano libera 22"/>
            <p:cNvSpPr/>
            <p:nvPr/>
          </p:nvSpPr>
          <p:spPr>
            <a:xfrm>
              <a:off x="3456184" y="1054044"/>
              <a:ext cx="2140710" cy="1166145"/>
            </a:xfrm>
            <a:custGeom>
              <a:avLst/>
              <a:gdLst>
                <a:gd name="connsiteX0" fmla="*/ 0 w 2140710"/>
                <a:gd name="connsiteY0" fmla="*/ 0 h 1166145"/>
                <a:gd name="connsiteX1" fmla="*/ 2140710 w 2140710"/>
                <a:gd name="connsiteY1" fmla="*/ 0 h 1166145"/>
                <a:gd name="connsiteX2" fmla="*/ 2140710 w 2140710"/>
                <a:gd name="connsiteY2" fmla="*/ 1166145 h 1166145"/>
                <a:gd name="connsiteX3" fmla="*/ 0 w 2140710"/>
                <a:gd name="connsiteY3" fmla="*/ 1166145 h 1166145"/>
                <a:gd name="connsiteX4" fmla="*/ 0 w 2140710"/>
                <a:gd name="connsiteY4" fmla="*/ 0 h 11661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40710" h="1166145">
                  <a:moveTo>
                    <a:pt x="0" y="0"/>
                  </a:moveTo>
                  <a:lnTo>
                    <a:pt x="2140710" y="0"/>
                  </a:lnTo>
                  <a:lnTo>
                    <a:pt x="2140710" y="1166145"/>
                  </a:lnTo>
                  <a:lnTo>
                    <a:pt x="0" y="1166145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6223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t-IT" sz="1400" b="1" kern="12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COSTO TOTALE DELL’IMPIANTO DA 10,58kWp </a:t>
              </a:r>
              <a:r>
                <a:rPr lang="it-IT" sz="1400" b="1" u="sng" kern="12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47.311,96 €</a:t>
              </a:r>
              <a:endParaRPr lang="it-IT" sz="1400" b="1" kern="1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4" name="Ovale 23"/>
            <p:cNvSpPr/>
            <p:nvPr/>
          </p:nvSpPr>
          <p:spPr>
            <a:xfrm>
              <a:off x="3960254" y="2854247"/>
              <a:ext cx="1712568" cy="1712568"/>
            </a:xfrm>
            <a:prstGeom prst="ellipse">
              <a:avLst/>
            </a:prstGeom>
            <a:noFill/>
            <a:scene3d>
              <a:camera prst="orthographicFront"/>
              <a:lightRig rig="threePt" dir="t">
                <a:rot lat="0" lon="0" rev="7500000"/>
              </a:lightRig>
            </a:scene3d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5">
                <a:alpha val="50000"/>
                <a:hueOff val="1491442"/>
                <a:satOff val="-14000"/>
                <a:lumOff val="-4353"/>
                <a:alphaOff val="0"/>
              </a:schemeClr>
            </a:effectRef>
            <a:fontRef idx="minor">
              <a:schemeClr val="tx1"/>
            </a:fontRef>
          </p:style>
        </p:sp>
        <p:sp>
          <p:nvSpPr>
            <p:cNvPr id="25" name="Figura a mano libera 24"/>
            <p:cNvSpPr/>
            <p:nvPr/>
          </p:nvSpPr>
          <p:spPr>
            <a:xfrm>
              <a:off x="6039786" y="2501355"/>
              <a:ext cx="2028679" cy="603812"/>
            </a:xfrm>
            <a:custGeom>
              <a:avLst/>
              <a:gdLst>
                <a:gd name="connsiteX0" fmla="*/ 0 w 2028679"/>
                <a:gd name="connsiteY0" fmla="*/ 0 h 603812"/>
                <a:gd name="connsiteX1" fmla="*/ 2028679 w 2028679"/>
                <a:gd name="connsiteY1" fmla="*/ 0 h 603812"/>
                <a:gd name="connsiteX2" fmla="*/ 2028679 w 2028679"/>
                <a:gd name="connsiteY2" fmla="*/ 603812 h 603812"/>
                <a:gd name="connsiteX3" fmla="*/ 0 w 2028679"/>
                <a:gd name="connsiteY3" fmla="*/ 603812 h 603812"/>
                <a:gd name="connsiteX4" fmla="*/ 0 w 2028679"/>
                <a:gd name="connsiteY4" fmla="*/ 0 h 6038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28679" h="603812">
                  <a:moveTo>
                    <a:pt x="0" y="0"/>
                  </a:moveTo>
                  <a:lnTo>
                    <a:pt x="2028679" y="0"/>
                  </a:lnTo>
                  <a:lnTo>
                    <a:pt x="2028679" y="603812"/>
                  </a:lnTo>
                  <a:lnTo>
                    <a:pt x="0" y="603812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6223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it-IT" sz="1400" kern="1200" dirty="0" smtClean="0">
                <a:latin typeface="Times New Roman" pitchFamily="18" charset="0"/>
                <a:cs typeface="Times New Roman" pitchFamily="18" charset="0"/>
              </a:endParaRPr>
            </a:p>
            <a:p>
              <a:pPr lvl="0" algn="ctr" defTabSz="6223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it-IT" sz="1400" kern="1200" dirty="0" smtClean="0">
                <a:latin typeface="Times New Roman" pitchFamily="18" charset="0"/>
                <a:cs typeface="Times New Roman" pitchFamily="18" charset="0"/>
              </a:endParaRPr>
            </a:p>
            <a:p>
              <a:pPr lvl="0" algn="ctr" defTabSz="6223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t-IT" sz="1400" b="1" kern="1200" dirty="0" smtClean="0">
                  <a:latin typeface="Times New Roman" pitchFamily="18" charset="0"/>
                  <a:cs typeface="Times New Roman" pitchFamily="18" charset="0"/>
                </a:rPr>
                <a:t>INCIDENZA % DEL COSTO DEI PANNELLI </a:t>
              </a:r>
              <a:r>
                <a:rPr lang="it-IT" sz="1400" b="1" kern="1200" dirty="0" smtClean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62% =  </a:t>
              </a:r>
              <a:r>
                <a:rPr lang="it-IT" sz="1400" b="1" u="sng" kern="1200" dirty="0" smtClean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29.806,53</a:t>
              </a:r>
              <a:r>
                <a:rPr lang="it-IT" sz="1400" b="1" kern="1200" dirty="0" smtClean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€</a:t>
              </a:r>
              <a:endParaRPr lang="it-IT" sz="1400" b="1" kern="12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6" name="Ovale 25"/>
            <p:cNvSpPr/>
            <p:nvPr/>
          </p:nvSpPr>
          <p:spPr>
            <a:xfrm>
              <a:off x="4200202" y="3295264"/>
              <a:ext cx="1712568" cy="1712568"/>
            </a:xfrm>
            <a:prstGeom prst="ellipse">
              <a:avLst/>
            </a:prstGeom>
            <a:noFill/>
            <a:scene3d>
              <a:camera prst="orthographicFront"/>
              <a:lightRig rig="threePt" dir="t">
                <a:rot lat="0" lon="0" rev="7500000"/>
              </a:lightRig>
            </a:scene3d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5">
                <a:alpha val="50000"/>
                <a:hueOff val="2982884"/>
                <a:satOff val="-28000"/>
                <a:lumOff val="-8706"/>
                <a:alphaOff val="0"/>
              </a:schemeClr>
            </a:effectRef>
            <a:fontRef idx="minor">
              <a:schemeClr val="tx1"/>
            </a:fontRef>
          </p:style>
        </p:sp>
        <p:sp>
          <p:nvSpPr>
            <p:cNvPr id="27" name="Figura a mano libera 26"/>
            <p:cNvSpPr/>
            <p:nvPr/>
          </p:nvSpPr>
          <p:spPr>
            <a:xfrm>
              <a:off x="6039786" y="4264660"/>
              <a:ext cx="2028679" cy="1036546"/>
            </a:xfrm>
            <a:custGeom>
              <a:avLst/>
              <a:gdLst>
                <a:gd name="connsiteX0" fmla="*/ 0 w 2028679"/>
                <a:gd name="connsiteY0" fmla="*/ 0 h 1036546"/>
                <a:gd name="connsiteX1" fmla="*/ 2028679 w 2028679"/>
                <a:gd name="connsiteY1" fmla="*/ 0 h 1036546"/>
                <a:gd name="connsiteX2" fmla="*/ 2028679 w 2028679"/>
                <a:gd name="connsiteY2" fmla="*/ 1036546 h 1036546"/>
                <a:gd name="connsiteX3" fmla="*/ 0 w 2028679"/>
                <a:gd name="connsiteY3" fmla="*/ 1036546 h 1036546"/>
                <a:gd name="connsiteX4" fmla="*/ 0 w 2028679"/>
                <a:gd name="connsiteY4" fmla="*/ 0 h 10365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28679" h="1036546">
                  <a:moveTo>
                    <a:pt x="0" y="0"/>
                  </a:moveTo>
                  <a:lnTo>
                    <a:pt x="2028679" y="0"/>
                  </a:lnTo>
                  <a:lnTo>
                    <a:pt x="2028679" y="1036546"/>
                  </a:lnTo>
                  <a:lnTo>
                    <a:pt x="0" y="1036546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6223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t-IT" sz="1400" b="1" kern="1200" dirty="0" smtClean="0">
                  <a:latin typeface="Times New Roman" pitchFamily="18" charset="0"/>
                  <a:cs typeface="Times New Roman" pitchFamily="18" charset="0"/>
                </a:rPr>
                <a:t>L’INCIDENZA % DEL MONTAGGIO E INSTALLAZIONE E’ </a:t>
              </a:r>
              <a:r>
                <a:rPr lang="it-IT" sz="1400" b="1" kern="1200" dirty="0" smtClean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DEL 13% = </a:t>
              </a:r>
              <a:r>
                <a:rPr lang="it-IT" sz="1400" b="1" u="sng" kern="1200" dirty="0" smtClean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6.150,5</a:t>
              </a:r>
              <a:r>
                <a:rPr lang="it-IT" sz="1400" b="1" kern="1200" dirty="0" smtClean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€</a:t>
              </a:r>
              <a:endParaRPr lang="it-IT" sz="1400" b="1" kern="12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8" name="Ovale 27"/>
            <p:cNvSpPr/>
            <p:nvPr/>
          </p:nvSpPr>
          <p:spPr>
            <a:xfrm>
              <a:off x="3644331" y="3616787"/>
              <a:ext cx="1712568" cy="1712568"/>
            </a:xfrm>
            <a:prstGeom prst="ellipse">
              <a:avLst/>
            </a:prstGeom>
            <a:noFill/>
            <a:scene3d>
              <a:camera prst="orthographicFront"/>
              <a:lightRig rig="threePt" dir="t">
                <a:rot lat="0" lon="0" rev="7500000"/>
              </a:lightRig>
            </a:scene3d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5">
                <a:alpha val="50000"/>
                <a:hueOff val="4474326"/>
                <a:satOff val="-42000"/>
                <a:lumOff val="-13059"/>
                <a:alphaOff val="0"/>
              </a:schemeClr>
            </a:effectRef>
            <a:fontRef idx="minor">
              <a:schemeClr val="tx1"/>
            </a:fontRef>
          </p:style>
        </p:sp>
        <p:sp>
          <p:nvSpPr>
            <p:cNvPr id="29" name="Figura a mano libera 28"/>
            <p:cNvSpPr/>
            <p:nvPr/>
          </p:nvSpPr>
          <p:spPr>
            <a:xfrm>
              <a:off x="3430260" y="5299571"/>
              <a:ext cx="2140710" cy="1448947"/>
            </a:xfrm>
            <a:custGeom>
              <a:avLst/>
              <a:gdLst>
                <a:gd name="connsiteX0" fmla="*/ 0 w 2140710"/>
                <a:gd name="connsiteY0" fmla="*/ 0 h 1448947"/>
                <a:gd name="connsiteX1" fmla="*/ 2140710 w 2140710"/>
                <a:gd name="connsiteY1" fmla="*/ 0 h 1448947"/>
                <a:gd name="connsiteX2" fmla="*/ 2140710 w 2140710"/>
                <a:gd name="connsiteY2" fmla="*/ 1448947 h 1448947"/>
                <a:gd name="connsiteX3" fmla="*/ 0 w 2140710"/>
                <a:gd name="connsiteY3" fmla="*/ 1448947 h 1448947"/>
                <a:gd name="connsiteX4" fmla="*/ 0 w 2140710"/>
                <a:gd name="connsiteY4" fmla="*/ 0 h 14489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40710" h="1448947">
                  <a:moveTo>
                    <a:pt x="0" y="0"/>
                  </a:moveTo>
                  <a:lnTo>
                    <a:pt x="2140710" y="0"/>
                  </a:lnTo>
                  <a:lnTo>
                    <a:pt x="2140710" y="1448947"/>
                  </a:lnTo>
                  <a:lnTo>
                    <a:pt x="0" y="14489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6223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t-IT" sz="1400" b="1" kern="1200" dirty="0" smtClean="0">
                  <a:latin typeface="Times New Roman" pitchFamily="18" charset="0"/>
                  <a:cs typeface="Times New Roman" pitchFamily="18" charset="0"/>
                </a:rPr>
                <a:t>L’INCIDENZA % DELLA STRUTTURA </a:t>
              </a:r>
              <a:r>
                <a:rPr lang="it-IT" sz="1400" b="1" kern="1200" dirty="0" err="1" smtClean="0">
                  <a:latin typeface="Times New Roman" pitchFamily="18" charset="0"/>
                  <a:cs typeface="Times New Roman" pitchFamily="18" charset="0"/>
                </a:rPr>
                <a:t>DI</a:t>
              </a:r>
              <a:r>
                <a:rPr lang="it-IT" sz="1400" b="1" kern="1200" dirty="0" smtClean="0">
                  <a:latin typeface="Times New Roman" pitchFamily="18" charset="0"/>
                  <a:cs typeface="Times New Roman" pitchFamily="18" charset="0"/>
                </a:rPr>
                <a:t> SOSTEGNO E’ DEL </a:t>
              </a:r>
              <a:r>
                <a:rPr lang="it-IT" sz="1400" b="1" kern="1200" dirty="0" smtClean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5% = </a:t>
              </a:r>
              <a:r>
                <a:rPr lang="it-IT" sz="1400" b="1" u="sng" kern="1200" dirty="0" smtClean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2.365,6</a:t>
              </a:r>
              <a:r>
                <a:rPr lang="it-IT" sz="1400" b="1" kern="1200" dirty="0" smtClean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€</a:t>
              </a:r>
              <a:endParaRPr lang="it-IT" sz="1400" b="1" kern="12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0" name="Ovale 29"/>
            <p:cNvSpPr/>
            <p:nvPr/>
          </p:nvSpPr>
          <p:spPr>
            <a:xfrm>
              <a:off x="3088460" y="3295264"/>
              <a:ext cx="1712568" cy="1712568"/>
            </a:xfrm>
            <a:prstGeom prst="ellipse">
              <a:avLst/>
            </a:prstGeom>
            <a:noFill/>
            <a:scene3d>
              <a:camera prst="orthographicFront"/>
              <a:lightRig rig="threePt" dir="t">
                <a:rot lat="0" lon="0" rev="7500000"/>
              </a:lightRig>
            </a:scene3d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5">
                <a:alpha val="50000"/>
                <a:hueOff val="5965768"/>
                <a:satOff val="-56000"/>
                <a:lumOff val="-17412"/>
                <a:alphaOff val="0"/>
              </a:schemeClr>
            </a:effectRef>
            <a:fontRef idx="minor">
              <a:schemeClr val="tx1"/>
            </a:fontRef>
          </p:style>
        </p:sp>
        <p:sp>
          <p:nvSpPr>
            <p:cNvPr id="31" name="Figura a mano libera 30"/>
            <p:cNvSpPr/>
            <p:nvPr/>
          </p:nvSpPr>
          <p:spPr>
            <a:xfrm>
              <a:off x="932765" y="3933057"/>
              <a:ext cx="2028679" cy="1699752"/>
            </a:xfrm>
            <a:custGeom>
              <a:avLst/>
              <a:gdLst>
                <a:gd name="connsiteX0" fmla="*/ 0 w 2028679"/>
                <a:gd name="connsiteY0" fmla="*/ 0 h 1699752"/>
                <a:gd name="connsiteX1" fmla="*/ 2028679 w 2028679"/>
                <a:gd name="connsiteY1" fmla="*/ 0 h 1699752"/>
                <a:gd name="connsiteX2" fmla="*/ 2028679 w 2028679"/>
                <a:gd name="connsiteY2" fmla="*/ 1699752 h 1699752"/>
                <a:gd name="connsiteX3" fmla="*/ 0 w 2028679"/>
                <a:gd name="connsiteY3" fmla="*/ 1699752 h 1699752"/>
                <a:gd name="connsiteX4" fmla="*/ 0 w 2028679"/>
                <a:gd name="connsiteY4" fmla="*/ 0 h 16997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28679" h="1699752">
                  <a:moveTo>
                    <a:pt x="0" y="0"/>
                  </a:moveTo>
                  <a:lnTo>
                    <a:pt x="2028679" y="0"/>
                  </a:lnTo>
                  <a:lnTo>
                    <a:pt x="2028679" y="1699752"/>
                  </a:lnTo>
                  <a:lnTo>
                    <a:pt x="0" y="1699752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6223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t-IT" sz="1400" b="1" kern="1200" dirty="0" smtClean="0">
                  <a:latin typeface="Times New Roman" pitchFamily="18" charset="0"/>
                  <a:cs typeface="Times New Roman" pitchFamily="18" charset="0"/>
                </a:rPr>
                <a:t>L’INCIDENZA % DELLO SVILUPPO DEL PROGETTO E’ </a:t>
              </a:r>
              <a:r>
                <a:rPr lang="it-IT" sz="1400" b="1" kern="1200" dirty="0" smtClean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DEL 10% = </a:t>
              </a:r>
              <a:r>
                <a:rPr lang="it-IT" sz="1400" b="1" u="sng" kern="1200" dirty="0" smtClean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4.500</a:t>
              </a:r>
              <a:r>
                <a:rPr lang="it-IT" sz="1400" b="1" kern="1200" dirty="0" smtClean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€</a:t>
              </a:r>
              <a:endParaRPr lang="it-IT" sz="1400" b="1" kern="12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2" name="Ovale 31"/>
            <p:cNvSpPr/>
            <p:nvPr/>
          </p:nvSpPr>
          <p:spPr>
            <a:xfrm>
              <a:off x="3672206" y="2926243"/>
              <a:ext cx="1712568" cy="1712568"/>
            </a:xfrm>
            <a:prstGeom prst="ellipse">
              <a:avLst/>
            </a:prstGeom>
            <a:noFill/>
            <a:scene3d>
              <a:camera prst="orthographicFront"/>
              <a:lightRig rig="threePt" dir="t">
                <a:rot lat="0" lon="0" rev="7500000"/>
              </a:lightRig>
            </a:scene3d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5">
                <a:alpha val="50000"/>
                <a:hueOff val="7457210"/>
                <a:satOff val="-70000"/>
                <a:lumOff val="-21765"/>
                <a:alphaOff val="0"/>
              </a:schemeClr>
            </a:effectRef>
            <a:fontRef idx="minor">
              <a:schemeClr val="tx1"/>
            </a:fontRef>
          </p:style>
        </p:sp>
        <p:sp>
          <p:nvSpPr>
            <p:cNvPr id="33" name="Figura a mano libera 32"/>
            <p:cNvSpPr/>
            <p:nvPr/>
          </p:nvSpPr>
          <p:spPr>
            <a:xfrm>
              <a:off x="572097" y="1978116"/>
              <a:ext cx="2750017" cy="1810926"/>
            </a:xfrm>
            <a:custGeom>
              <a:avLst/>
              <a:gdLst>
                <a:gd name="connsiteX0" fmla="*/ 0 w 2750017"/>
                <a:gd name="connsiteY0" fmla="*/ 0 h 1810926"/>
                <a:gd name="connsiteX1" fmla="*/ 2750017 w 2750017"/>
                <a:gd name="connsiteY1" fmla="*/ 0 h 1810926"/>
                <a:gd name="connsiteX2" fmla="*/ 2750017 w 2750017"/>
                <a:gd name="connsiteY2" fmla="*/ 1810926 h 1810926"/>
                <a:gd name="connsiteX3" fmla="*/ 0 w 2750017"/>
                <a:gd name="connsiteY3" fmla="*/ 1810926 h 1810926"/>
                <a:gd name="connsiteX4" fmla="*/ 0 w 2750017"/>
                <a:gd name="connsiteY4" fmla="*/ 0 h 18109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750017" h="1810926">
                  <a:moveTo>
                    <a:pt x="0" y="0"/>
                  </a:moveTo>
                  <a:lnTo>
                    <a:pt x="2750017" y="0"/>
                  </a:lnTo>
                  <a:lnTo>
                    <a:pt x="2750017" y="1810926"/>
                  </a:lnTo>
                  <a:lnTo>
                    <a:pt x="0" y="1810926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6223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t-IT" sz="1400" b="1" kern="1200" dirty="0" smtClean="0">
                  <a:latin typeface="Times New Roman" pitchFamily="18" charset="0"/>
                  <a:cs typeface="Times New Roman" pitchFamily="18" charset="0"/>
                </a:rPr>
                <a:t>L’INCIDENZA % DEL COSTO DELL’INVERTER E’  </a:t>
              </a:r>
              <a:r>
                <a:rPr lang="it-IT" sz="1400" b="1" kern="1200" dirty="0" smtClean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DEL 10% =  </a:t>
              </a:r>
              <a:r>
                <a:rPr lang="it-IT" sz="1400" b="1" u="sng" kern="1200" dirty="0" smtClean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4.500</a:t>
              </a:r>
              <a:r>
                <a:rPr lang="it-IT" sz="1400" b="1" kern="1200" dirty="0" smtClean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€</a:t>
              </a:r>
              <a:endParaRPr lang="it-IT" sz="1400" b="1" kern="12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cxnSp>
        <p:nvCxnSpPr>
          <p:cNvPr id="15371" name="Connettore 1 32"/>
          <p:cNvCxnSpPr>
            <a:cxnSpLocks noChangeShapeType="1"/>
          </p:cNvCxnSpPr>
          <p:nvPr/>
        </p:nvCxnSpPr>
        <p:spPr bwMode="auto">
          <a:xfrm rot="10800000" flipV="1">
            <a:off x="3203848" y="2349500"/>
            <a:ext cx="647428" cy="215404"/>
          </a:xfrm>
          <a:prstGeom prst="line">
            <a:avLst/>
          </a:prstGeom>
          <a:noFill/>
          <a:ln w="222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5372" name="Connettore 1 34"/>
          <p:cNvCxnSpPr>
            <a:cxnSpLocks noChangeShapeType="1"/>
          </p:cNvCxnSpPr>
          <p:nvPr/>
        </p:nvCxnSpPr>
        <p:spPr bwMode="auto">
          <a:xfrm rot="5400000">
            <a:off x="2484437" y="3068638"/>
            <a:ext cx="2519363" cy="1081088"/>
          </a:xfrm>
          <a:prstGeom prst="line">
            <a:avLst/>
          </a:prstGeom>
          <a:noFill/>
          <a:ln w="222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5373" name="Connettore 1 35"/>
          <p:cNvCxnSpPr>
            <a:cxnSpLocks noChangeShapeType="1"/>
          </p:cNvCxnSpPr>
          <p:nvPr/>
        </p:nvCxnSpPr>
        <p:spPr bwMode="auto">
          <a:xfrm rot="5400000">
            <a:off x="3240088" y="3752850"/>
            <a:ext cx="2879725" cy="73025"/>
          </a:xfrm>
          <a:prstGeom prst="line">
            <a:avLst/>
          </a:prstGeom>
          <a:noFill/>
          <a:ln w="222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5374" name="Connettore 1 37"/>
          <p:cNvCxnSpPr>
            <a:cxnSpLocks noChangeShapeType="1"/>
          </p:cNvCxnSpPr>
          <p:nvPr/>
        </p:nvCxnSpPr>
        <p:spPr bwMode="auto">
          <a:xfrm>
            <a:off x="5724525" y="2276475"/>
            <a:ext cx="1151731" cy="432445"/>
          </a:xfrm>
          <a:prstGeom prst="line">
            <a:avLst/>
          </a:prstGeom>
          <a:noFill/>
          <a:ln w="222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5375" name="Connettore 1 38"/>
          <p:cNvCxnSpPr>
            <a:cxnSpLocks noChangeShapeType="1"/>
          </p:cNvCxnSpPr>
          <p:nvPr/>
        </p:nvCxnSpPr>
        <p:spPr bwMode="auto">
          <a:xfrm rot="16200000" flipH="1">
            <a:off x="4644417" y="2853345"/>
            <a:ext cx="2015604" cy="1007913"/>
          </a:xfrm>
          <a:prstGeom prst="line">
            <a:avLst/>
          </a:prstGeom>
          <a:noFill/>
          <a:ln w="222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47" name="Titolo 8"/>
          <p:cNvSpPr txBox="1">
            <a:spLocks/>
          </p:cNvSpPr>
          <p:nvPr/>
        </p:nvSpPr>
        <p:spPr bwMode="auto">
          <a:xfrm>
            <a:off x="1042988" y="225425"/>
            <a:ext cx="7705725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ctr">
              <a:defRPr/>
            </a:pPr>
            <a:r>
              <a:rPr lang="it-IT" sz="2800" b="1" u="sng" kern="0" dirty="0">
                <a:solidFill>
                  <a:srgbClr val="000000"/>
                </a:solidFill>
                <a:latin typeface="Century Schoolbook"/>
                <a:ea typeface="+mj-ea"/>
                <a:cs typeface="Times New Roman"/>
              </a:rPr>
              <a:t>Ripartizione costo totale dell’impianto</a:t>
            </a:r>
            <a:endParaRPr lang="it-IT" sz="2800" b="1" u="sng" kern="0" dirty="0"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azione per un report relativo a un paese">
  <a:themeElements>
    <a:clrScheme name="Global 2">
      <a:dk1>
        <a:srgbClr val="000000"/>
      </a:dk1>
      <a:lt1>
        <a:srgbClr val="FFFFFF"/>
      </a:lt1>
      <a:dk2>
        <a:srgbClr val="CC6600"/>
      </a:dk2>
      <a:lt2>
        <a:srgbClr val="FFFFFF"/>
      </a:lt2>
      <a:accent1>
        <a:srgbClr val="FFFFCC"/>
      </a:accent1>
      <a:accent2>
        <a:srgbClr val="B5E0E3"/>
      </a:accent2>
      <a:accent3>
        <a:srgbClr val="FFFFFF"/>
      </a:accent3>
      <a:accent4>
        <a:srgbClr val="000000"/>
      </a:accent4>
      <a:accent5>
        <a:srgbClr val="FFFFE2"/>
      </a:accent5>
      <a:accent6>
        <a:srgbClr val="A4CBCE"/>
      </a:accent6>
      <a:hlink>
        <a:srgbClr val="E5D093"/>
      </a:hlink>
      <a:folHlink>
        <a:srgbClr val="CCB374"/>
      </a:folHlink>
    </a:clrScheme>
    <a:fontScheme name="Global">
      <a:majorFont>
        <a:latin typeface="Century Schoolbook"/>
        <a:ea typeface=""/>
        <a:cs typeface="Times New Roman"/>
      </a:majorFont>
      <a:minorFont>
        <a:latin typeface="Century Schoolbook"/>
        <a:ea typeface=""/>
        <a:cs typeface="Times New Roma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cs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cs typeface="Times New Roman" pitchFamily="18" charset="0"/>
          </a:defRPr>
        </a:defPPr>
      </a:lstStyle>
    </a:lnDef>
  </a:objectDefaults>
  <a:extraClrSchemeLst>
    <a:extraClrScheme>
      <a:clrScheme name="Global 1">
        <a:dk1>
          <a:srgbClr val="000000"/>
        </a:dk1>
        <a:lt1>
          <a:srgbClr val="FFFFCC"/>
        </a:lt1>
        <a:dk2>
          <a:srgbClr val="4D4D4D"/>
        </a:dk2>
        <a:lt2>
          <a:srgbClr val="FFCC00"/>
        </a:lt2>
        <a:accent1>
          <a:srgbClr val="FF9900"/>
        </a:accent1>
        <a:accent2>
          <a:srgbClr val="CC9900"/>
        </a:accent2>
        <a:accent3>
          <a:srgbClr val="B2B2B2"/>
        </a:accent3>
        <a:accent4>
          <a:srgbClr val="DADAAE"/>
        </a:accent4>
        <a:accent5>
          <a:srgbClr val="FFCAAA"/>
        </a:accent5>
        <a:accent6>
          <a:srgbClr val="B98A00"/>
        </a:accent6>
        <a:hlink>
          <a:srgbClr val="898743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al 2">
        <a:dk1>
          <a:srgbClr val="000000"/>
        </a:dk1>
        <a:lt1>
          <a:srgbClr val="FFFFFF"/>
        </a:lt1>
        <a:dk2>
          <a:srgbClr val="CC6600"/>
        </a:dk2>
        <a:lt2>
          <a:srgbClr val="FFFFFF"/>
        </a:lt2>
        <a:accent1>
          <a:srgbClr val="FFFFCC"/>
        </a:accent1>
        <a:accent2>
          <a:srgbClr val="B5E0E3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E5D093"/>
        </a:hlink>
        <a:folHlink>
          <a:srgbClr val="CCB37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obal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8F8F8"/>
        </a:accent1>
        <a:accent2>
          <a:srgbClr val="969696"/>
        </a:accent2>
        <a:accent3>
          <a:srgbClr val="FFFFFF"/>
        </a:accent3>
        <a:accent4>
          <a:srgbClr val="000000"/>
        </a:accent4>
        <a:accent5>
          <a:srgbClr val="FBFBFB"/>
        </a:accent5>
        <a:accent6>
          <a:srgbClr val="878787"/>
        </a:accent6>
        <a:hlink>
          <a:srgbClr val="DDDDDD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obal 4">
        <a:dk1>
          <a:srgbClr val="000000"/>
        </a:dk1>
        <a:lt1>
          <a:srgbClr val="FFFFFF"/>
        </a:lt1>
        <a:dk2>
          <a:srgbClr val="000066"/>
        </a:dk2>
        <a:lt2>
          <a:srgbClr val="FFFFFF"/>
        </a:lt2>
        <a:accent1>
          <a:srgbClr val="FFFFCC"/>
        </a:accent1>
        <a:accent2>
          <a:srgbClr val="B5E0E3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BFDF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obal 5">
        <a:dk1>
          <a:srgbClr val="000000"/>
        </a:dk1>
        <a:lt1>
          <a:srgbClr val="E9E6D9"/>
        </a:lt1>
        <a:dk2>
          <a:srgbClr val="666633"/>
        </a:dk2>
        <a:lt2>
          <a:srgbClr val="CEC7AA"/>
        </a:lt2>
        <a:accent1>
          <a:srgbClr val="FFFFCC"/>
        </a:accent1>
        <a:accent2>
          <a:srgbClr val="B5E0E3"/>
        </a:accent2>
        <a:accent3>
          <a:srgbClr val="F2F0E9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B6AB82"/>
        </a:hlink>
        <a:folHlink>
          <a:srgbClr val="A0925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obal 6">
        <a:dk1>
          <a:srgbClr val="1B3753"/>
        </a:dk1>
        <a:lt1>
          <a:srgbClr val="EAEAEA"/>
        </a:lt1>
        <a:dk2>
          <a:srgbClr val="336699"/>
        </a:dk2>
        <a:lt2>
          <a:srgbClr val="FFFFCC"/>
        </a:lt2>
        <a:accent1>
          <a:srgbClr val="BA8E46"/>
        </a:accent1>
        <a:accent2>
          <a:srgbClr val="46C0AF"/>
        </a:accent2>
        <a:accent3>
          <a:srgbClr val="ADB8CA"/>
        </a:accent3>
        <a:accent4>
          <a:srgbClr val="C8C8C8"/>
        </a:accent4>
        <a:accent5>
          <a:srgbClr val="D9C6B0"/>
        </a:accent5>
        <a:accent6>
          <a:srgbClr val="3FAE9E"/>
        </a:accent6>
        <a:hlink>
          <a:srgbClr val="93ACC3"/>
        </a:hlink>
        <a:folHlink>
          <a:srgbClr val="7897B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al 7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FFCC"/>
        </a:accent1>
        <a:accent2>
          <a:srgbClr val="FFCC99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E7B98A"/>
        </a:accent6>
        <a:hlink>
          <a:srgbClr val="FF9999"/>
        </a:hlink>
        <a:folHlink>
          <a:srgbClr val="E063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obal 8">
        <a:dk1>
          <a:srgbClr val="000000"/>
        </a:dk1>
        <a:lt1>
          <a:srgbClr val="EAEAEA"/>
        </a:lt1>
        <a:dk2>
          <a:srgbClr val="17118B"/>
        </a:dk2>
        <a:lt2>
          <a:srgbClr val="FFFFCC"/>
        </a:lt2>
        <a:accent1>
          <a:srgbClr val="B2B2B2"/>
        </a:accent1>
        <a:accent2>
          <a:srgbClr val="54ABB2"/>
        </a:accent2>
        <a:accent3>
          <a:srgbClr val="ABAAC4"/>
        </a:accent3>
        <a:accent4>
          <a:srgbClr val="C8C8C8"/>
        </a:accent4>
        <a:accent5>
          <a:srgbClr val="D5D5D5"/>
        </a:accent5>
        <a:accent6>
          <a:srgbClr val="4B9BA1"/>
        </a:accent6>
        <a:hlink>
          <a:srgbClr val="4F49A3"/>
        </a:hlink>
        <a:folHlink>
          <a:srgbClr val="2E2573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Mountain Top</Template>
  <TotalTime>3661</TotalTime>
  <Words>1620</Words>
  <Application>Microsoft Office PowerPoint</Application>
  <PresentationFormat>Presentazione su schermo (4:3)</PresentationFormat>
  <Paragraphs>500</Paragraphs>
  <Slides>16</Slides>
  <Notes>14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16</vt:i4>
      </vt:variant>
    </vt:vector>
  </HeadingPairs>
  <TitlesOfParts>
    <vt:vector size="17" baseType="lpstr">
      <vt:lpstr>Presentazione per un report relativo a un paese</vt:lpstr>
      <vt:lpstr> Facoltà di Economia  Corso di laurea in Economia Aziendale  TESI DI LAUREA   PROGETTAZIONE A MINOR IMPATTO AMBIENTALE DI UN IMPIANTO FOTOVOLTAICO: ANALISI ECONOMICA AMBIENTALE  (IN COLLABORAZIONE CON L’ENEA)    </vt:lpstr>
      <vt:lpstr>Oggetto di studio</vt:lpstr>
      <vt:lpstr>Diapositiva 3</vt:lpstr>
      <vt:lpstr>Diapositiva 4</vt:lpstr>
      <vt:lpstr>Diapositiva 5</vt:lpstr>
      <vt:lpstr>Diapositiva 6</vt:lpstr>
      <vt:lpstr>Diapositiva 7</vt:lpstr>
      <vt:lpstr> </vt:lpstr>
      <vt:lpstr>Diapositiva 9</vt:lpstr>
      <vt:lpstr>Diapositiva 10</vt:lpstr>
      <vt:lpstr>Diapositiva 11</vt:lpstr>
      <vt:lpstr>Caratteristiche principali studio LCA</vt:lpstr>
      <vt:lpstr>Diapositiva 13</vt:lpstr>
      <vt:lpstr>Diapositiva 14</vt:lpstr>
      <vt:lpstr>Diapositiva 15</vt:lpstr>
      <vt:lpstr>Diapositiva 16</vt:lpstr>
    </vt:vector>
  </TitlesOfParts>
  <Manager/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SLOVAKIAN REPUBLIC</dc:title>
  <dc:subject/>
  <dc:creator> </dc:creator>
  <cp:keywords/>
  <dc:description/>
  <cp:lastModifiedBy>Mario</cp:lastModifiedBy>
  <cp:revision>221</cp:revision>
  <dcterms:created xsi:type="dcterms:W3CDTF">2009-09-19T11:14:04Z</dcterms:created>
  <dcterms:modified xsi:type="dcterms:W3CDTF">2011-01-07T10:31:35Z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TC010183711040</vt:lpwstr>
  </property>
</Properties>
</file>