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1"/>
  </p:notesMasterIdLst>
  <p:handoutMasterIdLst>
    <p:handoutMasterId r:id="rId32"/>
  </p:handoutMasterIdLst>
  <p:sldIdLst>
    <p:sldId id="257" r:id="rId2"/>
    <p:sldId id="258" r:id="rId3"/>
    <p:sldId id="259" r:id="rId4"/>
    <p:sldId id="260" r:id="rId5"/>
    <p:sldId id="261" r:id="rId6"/>
    <p:sldId id="290" r:id="rId7"/>
    <p:sldId id="263" r:id="rId8"/>
    <p:sldId id="264" r:id="rId9"/>
    <p:sldId id="274" r:id="rId10"/>
    <p:sldId id="265" r:id="rId11"/>
    <p:sldId id="277" r:id="rId12"/>
    <p:sldId id="276" r:id="rId13"/>
    <p:sldId id="267" r:id="rId14"/>
    <p:sldId id="270" r:id="rId15"/>
    <p:sldId id="271" r:id="rId16"/>
    <p:sldId id="272" r:id="rId17"/>
    <p:sldId id="273" r:id="rId18"/>
    <p:sldId id="280" r:id="rId19"/>
    <p:sldId id="281" r:id="rId20"/>
    <p:sldId id="279" r:id="rId21"/>
    <p:sldId id="282" r:id="rId22"/>
    <p:sldId id="283" r:id="rId23"/>
    <p:sldId id="286" r:id="rId24"/>
    <p:sldId id="287" r:id="rId25"/>
    <p:sldId id="288" r:id="rId26"/>
    <p:sldId id="289" r:id="rId27"/>
    <p:sldId id="291" r:id="rId28"/>
    <p:sldId id="292" r:id="rId29"/>
    <p:sldId id="293"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7D1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94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76625E-C739-48A2-BAAC-DD0D9DC20811}" type="datetimeFigureOut">
              <a:rPr lang="it-IT" smtClean="0"/>
              <a:pPr/>
              <a:t>25/11/2013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0C7A2A-8CD2-4675-B299-B49C8465A534}" type="slidenum">
              <a:rPr lang="it-IT" smtClean="0"/>
              <a:pPr/>
              <a:t>‹N›</a:t>
            </a:fld>
            <a:endParaRPr lang="it-IT"/>
          </a:p>
        </p:txBody>
      </p:sp>
    </p:spTree>
    <p:extLst>
      <p:ext uri="{BB962C8B-B14F-4D97-AF65-F5344CB8AC3E}">
        <p14:creationId xmlns:p14="http://schemas.microsoft.com/office/powerpoint/2010/main" xmlns="" val="3104313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61754B-EECB-402E-97D9-A5463BD347EC}" type="datetimeFigureOut">
              <a:rPr lang="it-IT" smtClean="0"/>
              <a:pPr/>
              <a:t>25/11/2013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E333E-1E40-4CAC-92AB-42F6E594A95E}" type="slidenum">
              <a:rPr lang="it-IT" smtClean="0"/>
              <a:pPr/>
              <a:t>‹N›</a:t>
            </a:fld>
            <a:endParaRPr lang="it-IT"/>
          </a:p>
        </p:txBody>
      </p:sp>
    </p:spTree>
    <p:extLst>
      <p:ext uri="{BB962C8B-B14F-4D97-AF65-F5344CB8AC3E}">
        <p14:creationId xmlns:p14="http://schemas.microsoft.com/office/powerpoint/2010/main" xmlns="" val="33985011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1</a:t>
            </a:fld>
            <a:endParaRPr lang="it-IT"/>
          </a:p>
        </p:txBody>
      </p:sp>
    </p:spTree>
    <p:extLst>
      <p:ext uri="{BB962C8B-B14F-4D97-AF65-F5344CB8AC3E}">
        <p14:creationId xmlns:p14="http://schemas.microsoft.com/office/powerpoint/2010/main" xmlns="" val="687166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26</a:t>
            </a:fld>
            <a:endParaRPr lang="it-IT"/>
          </a:p>
        </p:txBody>
      </p:sp>
    </p:spTree>
    <p:extLst>
      <p:ext uri="{BB962C8B-B14F-4D97-AF65-F5344CB8AC3E}">
        <p14:creationId xmlns:p14="http://schemas.microsoft.com/office/powerpoint/2010/main" xmlns="" val="1833677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221F510-B789-4243-95F5-19B95F0DD274}" type="slidenum">
              <a:rPr lang="it-IT" smtClean="0"/>
              <a:pPr/>
              <a:t>29</a:t>
            </a:fld>
            <a:endParaRPr lang="it-IT"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it-IT" sz="800" dirty="0" smtClean="0"/>
              <a:t>I dati raccolti sono generalmente espressi in unità arbitrarie (ad esempio, mg di metallo / litro di acque reflue, MJ / (macchina x settimana)) e raramente sono connessi in modo diretto alla produzione di un singolo prodotto, quanto piuttosto si riferiscono ad un’attività produttiva complessa.</a:t>
            </a:r>
          </a:p>
          <a:p>
            <a:r>
              <a:rPr lang="it-IT" sz="800" dirty="0" smtClean="0"/>
              <a:t>Per ciascuna unità di processo, viene pertanto determinata un’appropriata unità di misura del flusso di riferimento (ad esempio, 1 kg di materiale o 1 MJ di energia), l’unità funzionale, in relazione alla quale sono normalizzati i corrispondenti dati di input-output. I dati vengono quindi correlati alle unità di processo (interconnesse secondo il diagramma di flusso riesaminato nel passaggio precedente) che concorrono alla produzione dell’unità funzionale considerata (per esempio l’ammontare delle ore settimanali di funzionamento di un impianto, i kg x km di prodotto e co-prodotto che necessitano di trasporto, la quantità di una sostanza di scarto emessa, ecc).</a:t>
            </a:r>
          </a:p>
          <a:p>
            <a:r>
              <a:rPr lang="it-IT" sz="800" dirty="0" smtClean="0"/>
              <a:t>Questo processo di normalizzazione conduce alla definizione del fattore di contribuzione, che esprime dunque il contributo alla produzione di una unità funzionale. Questo procedimento viene eseguito per tutte le sostanze presenti in ogni unità di processo.</a:t>
            </a:r>
          </a:p>
          <a:p>
            <a:r>
              <a:rPr lang="it-IT" sz="800" dirty="0" smtClean="0"/>
              <a:t> </a:t>
            </a:r>
          </a:p>
          <a:p>
            <a:r>
              <a:rPr lang="it-IT" sz="800" dirty="0" smtClean="0"/>
              <a:t>Un aspetto da valutare, che dipende dall’obiettivo dello studio, riguarda la possibilità di aggregare categorie di dati. L’aggregazione può essere basata sull’identificazione di sostanze equivalenti o di impatti ambientali simili; d’altra parte, può essere integrata nella successiva fase di valutazione degli impatti.</a:t>
            </a:r>
          </a:p>
          <a:p>
            <a:r>
              <a:rPr lang="it-IT" sz="800" dirty="0" smtClean="0"/>
              <a:t> </a:t>
            </a:r>
          </a:p>
          <a:p>
            <a:pPr eaLnBrk="1" hangingPunct="1"/>
            <a:r>
              <a:rPr lang="it-IT" sz="800" dirty="0" smtClean="0"/>
              <a:t>I dati raccolti sono quindi correlati a tutte le unità di processo che concorrono alla produzione dell’unità funzionale in studio (ad es. i dati sul processo di produzione dell’energia elettrica utilizzata saranno riferiti a un chilowattora prodotto, i dati sul processo di produzione del cemento usato come materia prima saranno riferiti a un chilogrammo di cemento, ecc.). Questi dati vengono successivamente trasformati per riferirli all’unità funzionale di prodotto, attraverso la definizione di un fattore di contribuzione, che esprime il contributo di ciascun processo alla produzione di una unità funzionale (ad es., se occorrono 175 kWh di energia elettrica per produrre 1000 kg di prodotto, il fattore di contribuzione è 175 kWh/1000 kg). Questo procedimento dovrà essere eseguito per tutte le sostanze presenti in ogni processo.</a:t>
            </a:r>
          </a:p>
          <a:p>
            <a:pPr eaLnBrk="1" hangingPunct="1"/>
            <a:endParaRPr lang="it-IT" sz="800" dirty="0" smtClean="0"/>
          </a:p>
          <a:p>
            <a:r>
              <a:rPr lang="it-IT" sz="800" dirty="0" smtClean="0"/>
              <a:t>E’ talvolta opportuno fornire stime accurate sull’incertezza dei dati quando ciò fosse ritenuto rilevante ai fini del risultato. Spesso sono perciò forniti i valori dello scarto quadratico medio (σ</a:t>
            </a:r>
            <a:r>
              <a:rPr lang="it-IT" sz="800" baseline="-25000" dirty="0" smtClean="0"/>
              <a:t>g</a:t>
            </a:r>
            <a:r>
              <a:rPr lang="it-IT" sz="800" baseline="30000" dirty="0" smtClean="0"/>
              <a:t>2</a:t>
            </a:r>
            <a:r>
              <a:rPr lang="it-IT" sz="800" dirty="0" smtClean="0"/>
              <a:t>) assumendo una funzione di distribuzione di probabilità log-normale.</a:t>
            </a:r>
          </a:p>
          <a:p>
            <a:r>
              <a:rPr lang="it-IT" sz="800" dirty="0" smtClean="0"/>
              <a:t>Il valore dello scarto quadratico medio esprime la variazione tra il valore medio e i limiti minimo e massimo corrispondenti al livello di confidenza prescelto:</a:t>
            </a:r>
          </a:p>
          <a:p>
            <a:r>
              <a:rPr lang="it-IT" sz="800" dirty="0" smtClean="0"/>
              <a:t>Limite minimo per un livello di confidenza del 95 % = valore medio / σ</a:t>
            </a:r>
            <a:r>
              <a:rPr lang="it-IT" sz="800" baseline="-25000" dirty="0" smtClean="0"/>
              <a:t>g</a:t>
            </a:r>
            <a:r>
              <a:rPr lang="it-IT" sz="800" baseline="30000" dirty="0" smtClean="0"/>
              <a:t>2</a:t>
            </a:r>
            <a:endParaRPr lang="it-IT" sz="800" dirty="0" smtClean="0"/>
          </a:p>
          <a:p>
            <a:r>
              <a:rPr lang="it-IT" sz="800" dirty="0" smtClean="0"/>
              <a:t>Limite massimo per un livello di confidenza del 95 % = valore medio * σ</a:t>
            </a:r>
            <a:r>
              <a:rPr lang="it-IT" sz="800" baseline="-25000" dirty="0" smtClean="0"/>
              <a:t>g</a:t>
            </a:r>
            <a:r>
              <a:rPr lang="it-IT" sz="800" baseline="30000" dirty="0" smtClean="0"/>
              <a:t>2</a:t>
            </a:r>
            <a:endParaRPr lang="it-IT" sz="800" dirty="0" smtClean="0"/>
          </a:p>
          <a:p>
            <a:pPr eaLnBrk="1" hangingPunct="1"/>
            <a:endParaRPr lang="it-IT" sz="8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6A4B48CF-518E-4CF3-B639-28BE1FA0615E}"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6A4B48CF-518E-4CF3-B639-28BE1FA0615E}"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B4E333E-1E40-4CAC-92AB-42F6E594A95E}"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56388AF-B821-47C9-BF19-69AD25FDDB2A}" type="datetime1">
              <a:rPr lang="it-IT" smtClean="0"/>
              <a:pPr/>
              <a:t>25/11/2013</a:t>
            </a:fld>
            <a:endParaRPr lang="it-IT"/>
          </a:p>
        </p:txBody>
      </p:sp>
      <p:sp>
        <p:nvSpPr>
          <p:cNvPr id="5" name="Footer Placeholder 4"/>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81B2C8B-25E2-4C21-8C7A-D509C3FF06C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F0E243-5BA5-448C-A7DF-F920F8A0AF2F}" type="datetime1">
              <a:rPr lang="it-IT" smtClean="0"/>
              <a:pPr/>
              <a:t>25/11/2013</a:t>
            </a:fld>
            <a:endParaRPr lang="it-IT"/>
          </a:p>
        </p:txBody>
      </p:sp>
      <p:sp>
        <p:nvSpPr>
          <p:cNvPr id="5" name="Footer Placeholder 4"/>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6" name="Slide Number Placeholder 5"/>
          <p:cNvSpPr>
            <a:spLocks noGrp="1"/>
          </p:cNvSpPr>
          <p:nvPr>
            <p:ph type="sldNum" sz="quarter" idx="12"/>
          </p:nvPr>
        </p:nvSpPr>
        <p:spPr/>
        <p:txBody>
          <a:bodyPr/>
          <a:lstStyle/>
          <a:p>
            <a:fld id="{581B2C8B-25E2-4C21-8C7A-D509C3FF06C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29A9670-B9EF-4EB8-A59C-58C91980BFDA}" type="datetime1">
              <a:rPr lang="it-IT" smtClean="0"/>
              <a:pPr/>
              <a:t>25/11/2013</a:t>
            </a:fld>
            <a:endParaRPr lang="it-IT"/>
          </a:p>
        </p:txBody>
      </p:sp>
      <p:sp>
        <p:nvSpPr>
          <p:cNvPr id="5" name="Footer Placeholder 4"/>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6" name="Slide Number Placeholder 5"/>
          <p:cNvSpPr>
            <a:spLocks noGrp="1"/>
          </p:cNvSpPr>
          <p:nvPr>
            <p:ph type="sldNum" sz="quarter" idx="12"/>
          </p:nvPr>
        </p:nvSpPr>
        <p:spPr/>
        <p:txBody>
          <a:bodyPr/>
          <a:lstStyle/>
          <a:p>
            <a:fld id="{581B2C8B-25E2-4C21-8C7A-D509C3FF06C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AB2BB4A-51E0-4311-AAFD-1B616C086F15}" type="datetime1">
              <a:rPr lang="it-IT" smtClean="0"/>
              <a:pPr/>
              <a:t>25/11/2013</a:t>
            </a:fld>
            <a:endParaRPr lang="it-IT"/>
          </a:p>
        </p:txBody>
      </p:sp>
      <p:sp>
        <p:nvSpPr>
          <p:cNvPr id="5" name="Footer Placeholder 4"/>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6" name="Slide Number Placeholder 5"/>
          <p:cNvSpPr>
            <a:spLocks noGrp="1"/>
          </p:cNvSpPr>
          <p:nvPr>
            <p:ph type="sldNum" sz="quarter" idx="12"/>
          </p:nvPr>
        </p:nvSpPr>
        <p:spPr/>
        <p:txBody>
          <a:bodyPr/>
          <a:lstStyle/>
          <a:p>
            <a:fld id="{581B2C8B-25E2-4C21-8C7A-D509C3FF06C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7" name="Date Placeholder 6"/>
          <p:cNvSpPr>
            <a:spLocks noGrp="1"/>
          </p:cNvSpPr>
          <p:nvPr>
            <p:ph type="dt" sz="half" idx="10"/>
          </p:nvPr>
        </p:nvSpPr>
        <p:spPr/>
        <p:txBody>
          <a:bodyPr/>
          <a:lstStyle/>
          <a:p>
            <a:fld id="{084D75E0-A2C5-4083-949A-4ECEFD208BEC}" type="datetime1">
              <a:rPr lang="it-IT" smtClean="0"/>
              <a:pPr/>
              <a:t>25/11/2013</a:t>
            </a:fld>
            <a:endParaRPr lang="it-IT"/>
          </a:p>
        </p:txBody>
      </p:sp>
      <p:sp>
        <p:nvSpPr>
          <p:cNvPr id="8" name="Slide Number Placeholder 7"/>
          <p:cNvSpPr>
            <a:spLocks noGrp="1"/>
          </p:cNvSpPr>
          <p:nvPr>
            <p:ph type="sldNum" sz="quarter" idx="11"/>
          </p:nvPr>
        </p:nvSpPr>
        <p:spPr/>
        <p:txBody>
          <a:bodyPr/>
          <a:lstStyle/>
          <a:p>
            <a:fld id="{581B2C8B-25E2-4C21-8C7A-D509C3FF06C8}" type="slidenum">
              <a:rPr lang="it-IT" smtClean="0"/>
              <a:pPr/>
              <a:t>‹N›</a:t>
            </a:fld>
            <a:endParaRPr lang="it-IT"/>
          </a:p>
        </p:txBody>
      </p:sp>
      <p:sp>
        <p:nvSpPr>
          <p:cNvPr id="9" name="Footer Placeholder 8"/>
          <p:cNvSpPr>
            <a:spLocks noGrp="1"/>
          </p:cNvSpPr>
          <p:nvPr>
            <p:ph type="ftr" sz="quarter" idx="12"/>
          </p:nvPr>
        </p:nvSpPr>
        <p:spPr/>
        <p:txBody>
          <a:bodyPr/>
          <a:lstStyle/>
          <a:p>
            <a:r>
              <a:rPr lang="it-IT" smtClean="0"/>
              <a:t>Corso di Laurea Magistrale Ingegneria Per la Sostenibilità Ambientale Anno Accademico 2011/2012</a:t>
            </a:r>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A3E092F-3F9C-4460-A693-21E39BF35F1E}" type="datetime1">
              <a:rPr lang="it-IT" smtClean="0"/>
              <a:pPr/>
              <a:t>25/11/2013</a:t>
            </a:fld>
            <a:endParaRPr lang="it-IT"/>
          </a:p>
        </p:txBody>
      </p:sp>
      <p:sp>
        <p:nvSpPr>
          <p:cNvPr id="6" name="Footer Placeholder 5"/>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7" name="Slide Number Placeholder 6"/>
          <p:cNvSpPr>
            <a:spLocks noGrp="1"/>
          </p:cNvSpPr>
          <p:nvPr>
            <p:ph type="sldNum" sz="quarter" idx="12"/>
          </p:nvPr>
        </p:nvSpPr>
        <p:spPr/>
        <p:txBody>
          <a:bodyPr/>
          <a:lstStyle/>
          <a:p>
            <a:fld id="{581B2C8B-25E2-4C21-8C7A-D509C3FF06C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it-IT" smtClean="0"/>
              <a:t>Fare clic per modificare stili del testo dello schema</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A1809E7-9EFB-446C-B99F-81DB89EEF08B}" type="datetime1">
              <a:rPr lang="it-IT" smtClean="0"/>
              <a:pPr/>
              <a:t>25/11/2013</a:t>
            </a:fld>
            <a:endParaRPr lang="it-IT"/>
          </a:p>
        </p:txBody>
      </p:sp>
      <p:sp>
        <p:nvSpPr>
          <p:cNvPr id="8" name="Footer Placeholder 7"/>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9" name="Slide Number Placeholder 8"/>
          <p:cNvSpPr>
            <a:spLocks noGrp="1"/>
          </p:cNvSpPr>
          <p:nvPr>
            <p:ph type="sldNum" sz="quarter" idx="12"/>
          </p:nvPr>
        </p:nvSpPr>
        <p:spPr/>
        <p:txBody>
          <a:bodyPr/>
          <a:lstStyle/>
          <a:p>
            <a:fld id="{581B2C8B-25E2-4C21-8C7A-D509C3FF06C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3DC55199-6E22-41FB-9D34-656CA6AFB21D}" type="datetime1">
              <a:rPr lang="it-IT" smtClean="0"/>
              <a:pPr/>
              <a:t>25/11/2013</a:t>
            </a:fld>
            <a:endParaRPr lang="it-IT"/>
          </a:p>
        </p:txBody>
      </p:sp>
      <p:sp>
        <p:nvSpPr>
          <p:cNvPr id="4" name="Footer Placeholder 3"/>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5" name="Slide Number Placeholder 4"/>
          <p:cNvSpPr>
            <a:spLocks noGrp="1"/>
          </p:cNvSpPr>
          <p:nvPr>
            <p:ph type="sldNum" sz="quarter" idx="12"/>
          </p:nvPr>
        </p:nvSpPr>
        <p:spPr/>
        <p:txBody>
          <a:bodyPr/>
          <a:lstStyle/>
          <a:p>
            <a:fld id="{581B2C8B-25E2-4C21-8C7A-D509C3FF06C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45901-1C43-4D19-A552-B646ACC8790E}" type="datetime1">
              <a:rPr lang="it-IT" smtClean="0"/>
              <a:pPr/>
              <a:t>25/11/2013</a:t>
            </a:fld>
            <a:endParaRPr lang="it-IT"/>
          </a:p>
        </p:txBody>
      </p:sp>
      <p:sp>
        <p:nvSpPr>
          <p:cNvPr id="3" name="Footer Placeholder 2"/>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4" name="Slide Number Placeholder 3"/>
          <p:cNvSpPr>
            <a:spLocks noGrp="1"/>
          </p:cNvSpPr>
          <p:nvPr>
            <p:ph type="sldNum" sz="quarter" idx="12"/>
          </p:nvPr>
        </p:nvSpPr>
        <p:spPr/>
        <p:txBody>
          <a:bodyPr/>
          <a:lstStyle/>
          <a:p>
            <a:fld id="{581B2C8B-25E2-4C21-8C7A-D509C3FF06C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F0A4A6F-CE31-4F77-9FE4-A9FD9F12916D}" type="datetime1">
              <a:rPr lang="it-IT" smtClean="0"/>
              <a:pPr/>
              <a:t>25/11/2013</a:t>
            </a:fld>
            <a:endParaRPr lang="it-IT"/>
          </a:p>
        </p:txBody>
      </p:sp>
      <p:sp>
        <p:nvSpPr>
          <p:cNvPr id="6" name="Footer Placeholder 5"/>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7" name="Slide Number Placeholder 6"/>
          <p:cNvSpPr>
            <a:spLocks noGrp="1"/>
          </p:cNvSpPr>
          <p:nvPr>
            <p:ph type="sldNum" sz="quarter" idx="12"/>
          </p:nvPr>
        </p:nvSpPr>
        <p:spPr/>
        <p:txBody>
          <a:bodyPr/>
          <a:lstStyle/>
          <a:p>
            <a:fld id="{581B2C8B-25E2-4C21-8C7A-D509C3FF06C8}" type="slidenum">
              <a:rPr lang="it-IT" smtClean="0"/>
              <a:pPr/>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5B12B0B-169F-47C8-B11B-C5DC056EA79C}" type="datetime1">
              <a:rPr lang="it-IT" smtClean="0"/>
              <a:pPr/>
              <a:t>25/11/2013</a:t>
            </a:fld>
            <a:endParaRPr lang="it-IT"/>
          </a:p>
        </p:txBody>
      </p:sp>
      <p:sp>
        <p:nvSpPr>
          <p:cNvPr id="6" name="Footer Placeholder 5"/>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81B2C8B-25E2-4C21-8C7A-D509C3FF06C8}" type="slidenum">
              <a:rPr lang="it-IT" smtClean="0"/>
              <a:pPr/>
              <a:t>‹N›</a:t>
            </a:fld>
            <a:endParaRPr lang="it-IT"/>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it-IT" smtClean="0"/>
              <a:t>Fare clic per modificare lo stile del titolo</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451E40E-EC26-43DB-83B6-5C0896C44B88}" type="datetime1">
              <a:rPr lang="it-IT" smtClean="0"/>
              <a:pPr/>
              <a:t>25/11/2013</a:t>
            </a:fld>
            <a:endParaRPr lang="it-IT"/>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it-IT" smtClean="0"/>
              <a:t>Corso di Laurea Magistrale Ingegneria Per la Sostenibilità Ambientale Anno Accademico 2011/2012</a:t>
            </a:r>
            <a:endParaRPr lang="it-IT"/>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81B2C8B-25E2-4C21-8C7A-D509C3FF06C8}" type="slidenum">
              <a:rPr lang="it-IT" smtClean="0"/>
              <a:pPr/>
              <a:t>‹N›</a:t>
            </a:fld>
            <a:endParaRPr lang="it-IT"/>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179389" y="642919"/>
            <a:ext cx="8678892" cy="1357322"/>
          </a:xfrm>
          <a:prstGeom prst="rect">
            <a:avLst/>
          </a:prstGeom>
        </p:spPr>
        <p:txBody>
          <a:bodyPr wrap="none" fromWordArt="1">
            <a:prstTxWarp prst="textPlain">
              <a:avLst>
                <a:gd name="adj" fmla="val 50000"/>
              </a:avLst>
            </a:prstTxWarp>
          </a:bodyPr>
          <a:lstStyle/>
          <a:p>
            <a:pPr algn="ctr"/>
            <a:endParaRPr lang="it-IT" sz="2800" b="0" kern="10" dirty="0">
              <a:ln w="18415" cmpd="sng">
                <a:solidFill>
                  <a:srgbClr val="FFFFFF"/>
                </a:solidFill>
                <a:prstDash val="solid"/>
              </a:ln>
              <a:solidFill>
                <a:srgbClr val="FFFFFF"/>
              </a:solidFill>
              <a:effectLst>
                <a:glow rad="101600">
                  <a:schemeClr val="accent4">
                    <a:satMod val="175000"/>
                    <a:alpha val="40000"/>
                  </a:schemeClr>
                </a:glow>
              </a:effectLst>
              <a:latin typeface="Calibri" pitchFamily="34" charset="0"/>
            </a:endParaRPr>
          </a:p>
        </p:txBody>
      </p:sp>
      <p:sp>
        <p:nvSpPr>
          <p:cNvPr id="9" name="Text Box 45"/>
          <p:cNvSpPr txBox="1">
            <a:spLocks noChangeArrowheads="1"/>
          </p:cNvSpPr>
          <p:nvPr/>
        </p:nvSpPr>
        <p:spPr bwMode="auto">
          <a:xfrm>
            <a:off x="5035200" y="3903439"/>
            <a:ext cx="4505352" cy="461665"/>
          </a:xfrm>
          <a:prstGeom prst="rect">
            <a:avLst/>
          </a:prstGeom>
          <a:noFill/>
          <a:ln w="9525">
            <a:noFill/>
            <a:miter lim="800000"/>
            <a:headEnd/>
            <a:tailEnd/>
          </a:ln>
        </p:spPr>
        <p:txBody>
          <a:bodyPr wrap="square">
            <a:spAutoFit/>
          </a:bodyPr>
          <a:lstStyle/>
          <a:p>
            <a:pPr algn="ctr">
              <a:spcBef>
                <a:spcPct val="0"/>
              </a:spcBef>
            </a:pPr>
            <a:r>
              <a:rPr lang="en-GB" sz="2400" dirty="0" err="1" smtClean="0">
                <a:latin typeface="Arial Narrow" pitchFamily="34" charset="0"/>
              </a:rPr>
              <a:t>Sebastiano</a:t>
            </a:r>
            <a:r>
              <a:rPr lang="en-GB" sz="2400" dirty="0" smtClean="0">
                <a:latin typeface="Arial Narrow" pitchFamily="34" charset="0"/>
              </a:rPr>
              <a:t> </a:t>
            </a:r>
            <a:r>
              <a:rPr lang="en-GB" sz="2400" dirty="0" err="1" smtClean="0">
                <a:latin typeface="Arial Narrow" pitchFamily="34" charset="0"/>
              </a:rPr>
              <a:t>Gheduzzi</a:t>
            </a:r>
            <a:endParaRPr lang="en-GB" sz="2400" dirty="0">
              <a:latin typeface="Arial Narrow" pitchFamily="34" charset="0"/>
            </a:endParaRPr>
          </a:p>
        </p:txBody>
      </p:sp>
      <p:sp>
        <p:nvSpPr>
          <p:cNvPr id="2" name="CasellaDiTesto 1"/>
          <p:cNvSpPr txBox="1"/>
          <p:nvPr/>
        </p:nvSpPr>
        <p:spPr>
          <a:xfrm>
            <a:off x="539552" y="1412776"/>
            <a:ext cx="8208912" cy="1754326"/>
          </a:xfrm>
          <a:prstGeom prst="rect">
            <a:avLst/>
          </a:prstGeom>
          <a:noFill/>
        </p:spPr>
        <p:txBody>
          <a:bodyPr wrap="square" rtlCol="0">
            <a:spAutoFit/>
          </a:bodyPr>
          <a:lstStyle/>
          <a:p>
            <a:pPr algn="ctr"/>
            <a:r>
              <a:rPr lang="it-IT" sz="3600" dirty="0" smtClean="0">
                <a:latin typeface="Arial" pitchFamily="34" charset="0"/>
                <a:cs typeface="Arial" pitchFamily="34" charset="0"/>
              </a:rPr>
              <a:t>Analisi dell’impatto ambientale con metodologia LCA di un </a:t>
            </a:r>
            <a:r>
              <a:rPr lang="it-IT" sz="3600" dirty="0" err="1" smtClean="0">
                <a:latin typeface="Arial" pitchFamily="34" charset="0"/>
                <a:cs typeface="Arial" pitchFamily="34" charset="0"/>
              </a:rPr>
              <a:t>palettizzatore</a:t>
            </a:r>
            <a:r>
              <a:rPr lang="it-IT" sz="3600" dirty="0" smtClean="0">
                <a:latin typeface="Arial" pitchFamily="34" charset="0"/>
                <a:cs typeface="Arial" pitchFamily="34" charset="0"/>
              </a:rPr>
              <a:t>: il caso </a:t>
            </a:r>
            <a:r>
              <a:rPr lang="it-IT" sz="3600" dirty="0" err="1" smtClean="0">
                <a:latin typeface="Arial" pitchFamily="34" charset="0"/>
                <a:cs typeface="Arial" pitchFamily="34" charset="0"/>
              </a:rPr>
              <a:t>Elettric</a:t>
            </a:r>
            <a:r>
              <a:rPr lang="it-IT" sz="3600" dirty="0" smtClean="0">
                <a:latin typeface="Arial" pitchFamily="34" charset="0"/>
                <a:cs typeface="Arial" pitchFamily="34" charset="0"/>
              </a:rPr>
              <a:t> 80</a:t>
            </a:r>
            <a:endParaRPr lang="it-IT" sz="3600" dirty="0">
              <a:latin typeface="Arial" pitchFamily="34" charset="0"/>
              <a:cs typeface="Arial" pitchFamily="34" charset="0"/>
            </a:endParaRPr>
          </a:p>
        </p:txBody>
      </p:sp>
      <p:sp>
        <p:nvSpPr>
          <p:cNvPr id="4" name="CasellaDiTesto 3"/>
          <p:cNvSpPr txBox="1"/>
          <p:nvPr/>
        </p:nvSpPr>
        <p:spPr>
          <a:xfrm>
            <a:off x="6012160" y="3441774"/>
            <a:ext cx="2808312" cy="923330"/>
          </a:xfrm>
          <a:prstGeom prst="rect">
            <a:avLst/>
          </a:prstGeom>
          <a:noFill/>
        </p:spPr>
        <p:txBody>
          <a:bodyPr wrap="square" rtlCol="0">
            <a:spAutoFit/>
          </a:bodyPr>
          <a:lstStyle/>
          <a:p>
            <a:r>
              <a:rPr lang="en-GB" sz="2400" dirty="0" err="1" smtClean="0">
                <a:latin typeface="Arial Narrow" pitchFamily="34" charset="0"/>
              </a:rPr>
              <a:t>Candidato</a:t>
            </a:r>
            <a:endParaRPr lang="en-GB" sz="2400" dirty="0">
              <a:latin typeface="Arial Narrow" pitchFamily="34" charset="0"/>
            </a:endParaRPr>
          </a:p>
          <a:p>
            <a:endParaRPr lang="it-IT" dirty="0"/>
          </a:p>
        </p:txBody>
      </p:sp>
      <p:sp>
        <p:nvSpPr>
          <p:cNvPr id="5" name="CasellaDiTesto 4"/>
          <p:cNvSpPr txBox="1"/>
          <p:nvPr/>
        </p:nvSpPr>
        <p:spPr>
          <a:xfrm>
            <a:off x="323528" y="3356992"/>
            <a:ext cx="3312368" cy="3416320"/>
          </a:xfrm>
          <a:prstGeom prst="rect">
            <a:avLst/>
          </a:prstGeom>
          <a:noFill/>
        </p:spPr>
        <p:txBody>
          <a:bodyPr wrap="square" rtlCol="0">
            <a:spAutoFit/>
          </a:bodyPr>
          <a:lstStyle/>
          <a:p>
            <a:r>
              <a:rPr lang="it-IT" sz="2400" dirty="0" smtClean="0">
                <a:latin typeface="Arial Narrow" pitchFamily="34" charset="0"/>
              </a:rPr>
              <a:t>Relatori</a:t>
            </a:r>
          </a:p>
          <a:p>
            <a:r>
              <a:rPr lang="it-IT" sz="2400" dirty="0" smtClean="0">
                <a:latin typeface="Arial Narrow" pitchFamily="34" charset="0"/>
              </a:rPr>
              <a:t>Dott.ssa Isabella Lancellotti</a:t>
            </a:r>
            <a:endParaRPr lang="it-IT" sz="2400" dirty="0">
              <a:latin typeface="Arial Narrow" pitchFamily="34" charset="0"/>
            </a:endParaRPr>
          </a:p>
          <a:p>
            <a:r>
              <a:rPr lang="it-IT" sz="2400" dirty="0" smtClean="0">
                <a:latin typeface="Arial Narrow" pitchFamily="34" charset="0"/>
              </a:rPr>
              <a:t>Prof.ssa Anna Maria Ferrari</a:t>
            </a:r>
          </a:p>
          <a:p>
            <a:r>
              <a:rPr lang="it-IT" sz="1200" dirty="0" smtClean="0">
                <a:latin typeface="Arial Narrow" pitchFamily="34" charset="0"/>
              </a:rPr>
              <a:t>Dipartimento di Scienze e Metodi dell’Ingegneria (RE)</a:t>
            </a:r>
          </a:p>
          <a:p>
            <a:endParaRPr lang="it-IT" sz="2400" dirty="0">
              <a:latin typeface="Arial Narrow" pitchFamily="34" charset="0"/>
            </a:endParaRPr>
          </a:p>
          <a:p>
            <a:r>
              <a:rPr lang="it-IT" sz="2400" dirty="0" smtClean="0">
                <a:latin typeface="Arial Narrow" pitchFamily="34" charset="0"/>
              </a:rPr>
              <a:t>Correlatori:</a:t>
            </a:r>
          </a:p>
          <a:p>
            <a:r>
              <a:rPr lang="it-IT" sz="2400" dirty="0" smtClean="0">
                <a:latin typeface="Arial Narrow" pitchFamily="34" charset="0"/>
              </a:rPr>
              <a:t>Ing. Paolo Neri</a:t>
            </a:r>
          </a:p>
          <a:p>
            <a:r>
              <a:rPr lang="it-IT" sz="2400" dirty="0" smtClean="0">
                <a:latin typeface="Arial Narrow" pitchFamily="34" charset="0"/>
              </a:rPr>
              <a:t>Barbara Baroncini</a:t>
            </a:r>
          </a:p>
          <a:p>
            <a:r>
              <a:rPr lang="it-IT" sz="1200" dirty="0" smtClean="0">
                <a:latin typeface="Arial Narrow" pitchFamily="34" charset="0"/>
              </a:rPr>
              <a:t>Responsabile Ambiente, Qualità e Sicurezza </a:t>
            </a:r>
            <a:r>
              <a:rPr lang="it-IT" sz="1200" dirty="0" err="1" smtClean="0">
                <a:latin typeface="Arial Narrow" pitchFamily="34" charset="0"/>
              </a:rPr>
              <a:t>Elettric</a:t>
            </a:r>
            <a:r>
              <a:rPr lang="it-IT" sz="1200" dirty="0" smtClean="0">
                <a:latin typeface="Arial Narrow" pitchFamily="34" charset="0"/>
              </a:rPr>
              <a:t> 80</a:t>
            </a:r>
          </a:p>
          <a:p>
            <a:endParaRPr lang="it-IT" sz="2400" dirty="0">
              <a:latin typeface="Arial Narrow" pitchFamily="34" charset="0"/>
            </a:endParaRPr>
          </a:p>
        </p:txBody>
      </p:sp>
      <p:sp>
        <p:nvSpPr>
          <p:cNvPr id="6" name="CasellaDiTesto 5"/>
          <p:cNvSpPr txBox="1"/>
          <p:nvPr/>
        </p:nvSpPr>
        <p:spPr>
          <a:xfrm>
            <a:off x="683568" y="188640"/>
            <a:ext cx="7848872" cy="646331"/>
          </a:xfrm>
          <a:prstGeom prst="rect">
            <a:avLst/>
          </a:prstGeom>
          <a:noFill/>
        </p:spPr>
        <p:txBody>
          <a:bodyPr wrap="square" rtlCol="0">
            <a:spAutoFit/>
          </a:bodyPr>
          <a:lstStyle/>
          <a:p>
            <a:pPr algn="ctr"/>
            <a:r>
              <a:rPr lang="it-IT" dirty="0" smtClean="0">
                <a:latin typeface="Arial" pitchFamily="34" charset="0"/>
                <a:cs typeface="Arial" pitchFamily="34" charset="0"/>
              </a:rPr>
              <a:t>Università degli studi di Modena e Reggio Emilia</a:t>
            </a:r>
          </a:p>
          <a:p>
            <a:pPr algn="ctr"/>
            <a:r>
              <a:rPr lang="it-IT" dirty="0" smtClean="0">
                <a:latin typeface="Arial" pitchFamily="34" charset="0"/>
                <a:cs typeface="Arial" pitchFamily="34" charset="0"/>
              </a:rPr>
              <a:t>Dipartimento di Ingegneria Enzo Ferrari</a:t>
            </a:r>
            <a:endParaRPr lang="it-IT" dirty="0">
              <a:latin typeface="Arial" pitchFamily="34" charset="0"/>
              <a:cs typeface="Arial" pitchFamily="34" charset="0"/>
            </a:endParaRPr>
          </a:p>
        </p:txBody>
      </p:sp>
    </p:spTree>
    <p:extLst>
      <p:ext uri="{BB962C8B-B14F-4D97-AF65-F5344CB8AC3E}">
        <p14:creationId xmlns:p14="http://schemas.microsoft.com/office/powerpoint/2010/main" xmlns="" val="26491202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a:grpSpLocks/>
          </p:cNvGrpSpPr>
          <p:nvPr/>
        </p:nvGrpSpPr>
        <p:grpSpPr bwMode="auto">
          <a:xfrm>
            <a:off x="0" y="1481980"/>
            <a:ext cx="7858148" cy="650876"/>
            <a:chOff x="0" y="935"/>
            <a:chExt cx="2926" cy="410"/>
          </a:xfrm>
        </p:grpSpPr>
        <p:grpSp>
          <p:nvGrpSpPr>
            <p:cNvPr id="3" name="Group 53"/>
            <p:cNvGrpSpPr>
              <a:grpSpLocks/>
            </p:cNvGrpSpPr>
            <p:nvPr/>
          </p:nvGrpSpPr>
          <p:grpSpPr bwMode="auto">
            <a:xfrm>
              <a:off x="0" y="935"/>
              <a:ext cx="2926" cy="410"/>
              <a:chOff x="0" y="935"/>
              <a:chExt cx="2926" cy="410"/>
            </a:xfrm>
          </p:grpSpPr>
          <p:sp>
            <p:nvSpPr>
              <p:cNvPr id="20524" name="Rectangle 44"/>
              <p:cNvSpPr>
                <a:spLocks noChangeArrowheads="1"/>
              </p:cNvSpPr>
              <p:nvPr/>
            </p:nvSpPr>
            <p:spPr bwMode="auto">
              <a:xfrm>
                <a:off x="0" y="935"/>
                <a:ext cx="2699" cy="410"/>
              </a:xfrm>
              <a:prstGeom prst="rect">
                <a:avLst/>
              </a:prstGeom>
              <a:solidFill>
                <a:srgbClr val="FF0000"/>
              </a:solidFill>
              <a:ln w="19050">
                <a:noFill/>
                <a:miter lim="800000"/>
                <a:headEnd/>
                <a:tailEnd/>
              </a:ln>
              <a:effectLst/>
            </p:spPr>
            <p:txBody>
              <a:bodyPr wrap="none" anchor="ctr"/>
              <a:lstStyle/>
              <a:p>
                <a:endParaRPr lang="it-IT"/>
              </a:p>
            </p:txBody>
          </p:sp>
          <p:sp>
            <p:nvSpPr>
              <p:cNvPr id="20506" name="AutoShape 26"/>
              <p:cNvSpPr>
                <a:spLocks noChangeArrowheads="1"/>
              </p:cNvSpPr>
              <p:nvPr/>
            </p:nvSpPr>
            <p:spPr bwMode="auto">
              <a:xfrm>
                <a:off x="2699" y="935"/>
                <a:ext cx="227" cy="40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A50A1"/>
              </a:solidFill>
              <a:ln w="9525">
                <a:noFill/>
                <a:miter lim="800000"/>
                <a:headEnd/>
                <a:tailEnd/>
              </a:ln>
              <a:effectLst/>
            </p:spPr>
            <p:txBody>
              <a:bodyPr wrap="none" anchor="ctr"/>
              <a:lstStyle/>
              <a:p>
                <a:endParaRPr lang="it-IT"/>
              </a:p>
            </p:txBody>
          </p:sp>
        </p:grpSp>
        <p:sp>
          <p:nvSpPr>
            <p:cNvPr id="20495" name="Text Box 15"/>
            <p:cNvSpPr txBox="1">
              <a:spLocks noChangeArrowheads="1"/>
            </p:cNvSpPr>
            <p:nvPr/>
          </p:nvSpPr>
          <p:spPr bwMode="auto">
            <a:xfrm>
              <a:off x="1642" y="970"/>
              <a:ext cx="985" cy="330"/>
            </a:xfrm>
            <a:prstGeom prst="rect">
              <a:avLst/>
            </a:prstGeom>
            <a:noFill/>
            <a:ln w="9525">
              <a:noFill/>
              <a:miter lim="800000"/>
              <a:headEnd/>
              <a:tailEnd/>
            </a:ln>
            <a:effectLst/>
          </p:spPr>
          <p:txBody>
            <a:bodyPr>
              <a:spAutoFit/>
            </a:bodyPr>
            <a:lstStyle/>
            <a:p>
              <a:pPr algn="r">
                <a:spcBef>
                  <a:spcPct val="50000"/>
                </a:spcBef>
              </a:pPr>
              <a:r>
                <a:rPr lang="it-IT" sz="2800" b="1" dirty="0" smtClean="0">
                  <a:latin typeface="Arial Narrow" pitchFamily="34" charset="0"/>
                </a:rPr>
                <a:t>USO</a:t>
              </a:r>
              <a:endParaRPr lang="it-IT" sz="2800" b="1" dirty="0">
                <a:latin typeface="Arial Narrow" pitchFamily="34" charset="0"/>
              </a:endParaRPr>
            </a:p>
          </p:txBody>
        </p:sp>
      </p:grpSp>
      <p:grpSp>
        <p:nvGrpSpPr>
          <p:cNvPr id="11" name="Group 69"/>
          <p:cNvGrpSpPr>
            <a:grpSpLocks/>
          </p:cNvGrpSpPr>
          <p:nvPr/>
        </p:nvGrpSpPr>
        <p:grpSpPr bwMode="auto">
          <a:xfrm>
            <a:off x="0" y="2241170"/>
            <a:ext cx="5000628" cy="655892"/>
            <a:chOff x="0" y="1387"/>
            <a:chExt cx="2154" cy="494"/>
          </a:xfrm>
        </p:grpSpPr>
        <p:grpSp>
          <p:nvGrpSpPr>
            <p:cNvPr id="12" name="Group 54"/>
            <p:cNvGrpSpPr>
              <a:grpSpLocks/>
            </p:cNvGrpSpPr>
            <p:nvPr/>
          </p:nvGrpSpPr>
          <p:grpSpPr bwMode="auto">
            <a:xfrm>
              <a:off x="0" y="1387"/>
              <a:ext cx="2154" cy="494"/>
              <a:chOff x="0" y="1387"/>
              <a:chExt cx="2154" cy="494"/>
            </a:xfrm>
          </p:grpSpPr>
          <p:sp>
            <p:nvSpPr>
              <p:cNvPr id="20525" name="Rectangle 45"/>
              <p:cNvSpPr>
                <a:spLocks noChangeArrowheads="1"/>
              </p:cNvSpPr>
              <p:nvPr/>
            </p:nvSpPr>
            <p:spPr bwMode="auto">
              <a:xfrm>
                <a:off x="0" y="1387"/>
                <a:ext cx="1927" cy="494"/>
              </a:xfrm>
              <a:prstGeom prst="rect">
                <a:avLst/>
              </a:prstGeom>
              <a:solidFill>
                <a:srgbClr val="FFFF00"/>
              </a:solidFill>
              <a:ln w="19050">
                <a:noFill/>
                <a:miter lim="800000"/>
                <a:headEnd/>
                <a:tailEnd/>
              </a:ln>
              <a:effectLst/>
            </p:spPr>
            <p:txBody>
              <a:bodyPr wrap="none" anchor="ctr"/>
              <a:lstStyle/>
              <a:p>
                <a:endParaRPr lang="it-IT"/>
              </a:p>
            </p:txBody>
          </p:sp>
          <p:sp>
            <p:nvSpPr>
              <p:cNvPr id="20529" name="AutoShape 49"/>
              <p:cNvSpPr>
                <a:spLocks noChangeArrowheads="1"/>
              </p:cNvSpPr>
              <p:nvPr/>
            </p:nvSpPr>
            <p:spPr bwMode="auto">
              <a:xfrm>
                <a:off x="1927" y="1389"/>
                <a:ext cx="227" cy="40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A50A1"/>
              </a:solidFill>
              <a:ln w="9525">
                <a:noFill/>
                <a:miter lim="800000"/>
                <a:headEnd/>
                <a:tailEnd/>
              </a:ln>
              <a:effectLst/>
            </p:spPr>
            <p:txBody>
              <a:bodyPr wrap="none" anchor="ctr"/>
              <a:lstStyle/>
              <a:p>
                <a:endParaRPr lang="it-IT"/>
              </a:p>
            </p:txBody>
          </p:sp>
        </p:grpSp>
        <p:sp>
          <p:nvSpPr>
            <p:cNvPr id="20500" name="Text Box 20"/>
            <p:cNvSpPr txBox="1">
              <a:spLocks noChangeArrowheads="1"/>
            </p:cNvSpPr>
            <p:nvPr/>
          </p:nvSpPr>
          <p:spPr bwMode="auto">
            <a:xfrm>
              <a:off x="698" y="1414"/>
              <a:ext cx="1150" cy="394"/>
            </a:xfrm>
            <a:prstGeom prst="rect">
              <a:avLst/>
            </a:prstGeom>
            <a:noFill/>
            <a:ln w="9525">
              <a:noFill/>
              <a:miter lim="800000"/>
              <a:headEnd/>
              <a:tailEnd/>
            </a:ln>
            <a:effectLst/>
          </p:spPr>
          <p:txBody>
            <a:bodyPr wrap="square">
              <a:spAutoFit/>
            </a:bodyPr>
            <a:lstStyle/>
            <a:p>
              <a:pPr algn="r">
                <a:spcBef>
                  <a:spcPct val="50000"/>
                </a:spcBef>
              </a:pPr>
              <a:r>
                <a:rPr lang="it-IT" sz="2800" b="1" dirty="0" smtClean="0">
                  <a:latin typeface="Arial Narrow" pitchFamily="34" charset="0"/>
                </a:rPr>
                <a:t>PRODUZIONE</a:t>
              </a:r>
              <a:endParaRPr lang="it-IT" sz="2800" b="1" dirty="0">
                <a:latin typeface="Arial Narrow" pitchFamily="34" charset="0"/>
              </a:endParaRPr>
            </a:p>
          </p:txBody>
        </p:sp>
      </p:grpSp>
      <p:sp>
        <p:nvSpPr>
          <p:cNvPr id="20508" name="Rectangle 28"/>
          <p:cNvSpPr>
            <a:spLocks noChangeArrowheads="1"/>
          </p:cNvSpPr>
          <p:nvPr/>
        </p:nvSpPr>
        <p:spPr bwMode="auto">
          <a:xfrm>
            <a:off x="-48154" y="142852"/>
            <a:ext cx="8820150" cy="431800"/>
          </a:xfrm>
          <a:prstGeom prst="rect">
            <a:avLst/>
          </a:prstGeom>
          <a:noFill/>
          <a:ln w="9525">
            <a:noFill/>
            <a:miter lim="800000"/>
            <a:headEnd/>
            <a:tailEnd/>
          </a:ln>
          <a:effectLst/>
        </p:spPr>
        <p:txBody>
          <a:bodyPr/>
          <a:lstStyle/>
          <a:p>
            <a:pPr algn="ctr"/>
            <a:r>
              <a:rPr lang="it-IT" sz="2400" b="1" dirty="0" smtClean="0">
                <a:latin typeface="Arial" pitchFamily="34" charset="0"/>
                <a:cs typeface="Arial" pitchFamily="34" charset="0"/>
              </a:rPr>
              <a:t>3- Risultati ottenuti </a:t>
            </a:r>
            <a:endParaRPr lang="it-IT" sz="2400" b="1" dirty="0">
              <a:latin typeface="Arial" pitchFamily="34" charset="0"/>
              <a:cs typeface="Arial" pitchFamily="34" charset="0"/>
            </a:endParaRPr>
          </a:p>
        </p:txBody>
      </p:sp>
      <p:sp>
        <p:nvSpPr>
          <p:cNvPr id="20538" name="AutoShape 58"/>
          <p:cNvSpPr>
            <a:spLocks noChangeArrowheads="1"/>
          </p:cNvSpPr>
          <p:nvPr/>
        </p:nvSpPr>
        <p:spPr bwMode="auto">
          <a:xfrm flipH="1">
            <a:off x="7929586" y="1500174"/>
            <a:ext cx="1214414" cy="571504"/>
          </a:xfrm>
          <a:prstGeom prst="roundRect">
            <a:avLst>
              <a:gd name="adj" fmla="val 16667"/>
            </a:avLst>
          </a:prstGeom>
          <a:solidFill>
            <a:srgbClr val="FFB92D"/>
          </a:solidFill>
          <a:ln w="22225">
            <a:solidFill>
              <a:srgbClr val="FF9900"/>
            </a:solidFill>
            <a:round/>
            <a:headEnd/>
            <a:tailEnd/>
          </a:ln>
          <a:effectLst/>
        </p:spPr>
        <p:txBody>
          <a:bodyPr wrap="none" anchor="ctr"/>
          <a:lstStyle/>
          <a:p>
            <a:pPr algn="ctr"/>
            <a:r>
              <a:rPr lang="it-IT" dirty="0" smtClean="0">
                <a:solidFill>
                  <a:schemeClr val="bg1"/>
                </a:solidFill>
                <a:latin typeface="Arial Narrow" pitchFamily="34" charset="0"/>
              </a:rPr>
              <a:t>54</a:t>
            </a:r>
            <a:r>
              <a:rPr lang="it-IT" b="1" dirty="0" smtClean="0">
                <a:solidFill>
                  <a:schemeClr val="bg1"/>
                </a:solidFill>
                <a:latin typeface="Arial Narrow" pitchFamily="34" charset="0"/>
              </a:rPr>
              <a:t>-87 %</a:t>
            </a:r>
            <a:endParaRPr lang="it-IT" b="1" dirty="0">
              <a:solidFill>
                <a:schemeClr val="bg1"/>
              </a:solidFill>
              <a:latin typeface="Arial Narrow" pitchFamily="34" charset="0"/>
            </a:endParaRPr>
          </a:p>
        </p:txBody>
      </p:sp>
      <p:sp>
        <p:nvSpPr>
          <p:cNvPr id="20539" name="AutoShape 59"/>
          <p:cNvSpPr>
            <a:spLocks noChangeArrowheads="1"/>
          </p:cNvSpPr>
          <p:nvPr/>
        </p:nvSpPr>
        <p:spPr bwMode="auto">
          <a:xfrm>
            <a:off x="5000628" y="2214555"/>
            <a:ext cx="1143007" cy="571504"/>
          </a:xfrm>
          <a:prstGeom prst="roundRect">
            <a:avLst>
              <a:gd name="adj" fmla="val 16667"/>
            </a:avLst>
          </a:prstGeom>
          <a:solidFill>
            <a:srgbClr val="FFB92D"/>
          </a:solidFill>
          <a:ln w="22225">
            <a:solidFill>
              <a:srgbClr val="FF9900"/>
            </a:solidFill>
            <a:round/>
            <a:headEnd/>
            <a:tailEnd/>
          </a:ln>
          <a:effectLst/>
        </p:spPr>
        <p:txBody>
          <a:bodyPr wrap="none" anchor="ctr"/>
          <a:lstStyle/>
          <a:p>
            <a:pPr algn="ctr"/>
            <a:r>
              <a:rPr lang="it-IT" dirty="0" smtClean="0">
                <a:solidFill>
                  <a:schemeClr val="bg1"/>
                </a:solidFill>
                <a:latin typeface="Arial Narrow" pitchFamily="34" charset="0"/>
              </a:rPr>
              <a:t>13-45 %</a:t>
            </a:r>
            <a:endParaRPr lang="it-IT" b="1" dirty="0">
              <a:solidFill>
                <a:schemeClr val="bg1"/>
              </a:solidFill>
              <a:latin typeface="Arial Narrow" pitchFamily="34" charset="0"/>
            </a:endParaRPr>
          </a:p>
        </p:txBody>
      </p:sp>
      <p:sp>
        <p:nvSpPr>
          <p:cNvPr id="20541" name="AutoShape 61"/>
          <p:cNvSpPr>
            <a:spLocks noChangeArrowheads="1"/>
          </p:cNvSpPr>
          <p:nvPr/>
        </p:nvSpPr>
        <p:spPr bwMode="auto">
          <a:xfrm>
            <a:off x="2856922" y="3093786"/>
            <a:ext cx="1283030" cy="571504"/>
          </a:xfrm>
          <a:prstGeom prst="roundRect">
            <a:avLst>
              <a:gd name="adj" fmla="val 16667"/>
            </a:avLst>
          </a:prstGeom>
          <a:solidFill>
            <a:srgbClr val="FFB92D"/>
          </a:solidFill>
          <a:ln w="22225">
            <a:solidFill>
              <a:srgbClr val="FF9900"/>
            </a:solidFill>
            <a:round/>
            <a:headEnd/>
            <a:tailEnd/>
          </a:ln>
          <a:effectLst/>
        </p:spPr>
        <p:txBody>
          <a:bodyPr wrap="none" anchor="ctr"/>
          <a:lstStyle/>
          <a:p>
            <a:pPr algn="ctr"/>
            <a:r>
              <a:rPr lang="it-IT" dirty="0" smtClean="0">
                <a:solidFill>
                  <a:schemeClr val="bg1"/>
                </a:solidFill>
                <a:latin typeface="Arial Narrow" pitchFamily="34" charset="0"/>
              </a:rPr>
              <a:t>&lt; 1 %</a:t>
            </a:r>
            <a:endParaRPr lang="it-IT" b="1" dirty="0">
              <a:solidFill>
                <a:schemeClr val="bg1"/>
              </a:solidFill>
              <a:latin typeface="Arial Narrow" pitchFamily="34" charset="0"/>
            </a:endParaRPr>
          </a:p>
        </p:txBody>
      </p:sp>
      <p:sp>
        <p:nvSpPr>
          <p:cNvPr id="91" name="Fumetto 2 90"/>
          <p:cNvSpPr/>
          <p:nvPr/>
        </p:nvSpPr>
        <p:spPr bwMode="auto">
          <a:xfrm>
            <a:off x="6372200" y="2552688"/>
            <a:ext cx="2571736" cy="1285884"/>
          </a:xfrm>
          <a:prstGeom prst="wedgeRoundRectCallout">
            <a:avLst>
              <a:gd name="adj1" fmla="val 28176"/>
              <a:gd name="adj2" fmla="val -87926"/>
              <a:gd name="adj3" fmla="val 16667"/>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it-IT" sz="1400" b="1" dirty="0" smtClean="0">
                <a:latin typeface="Century Gothic" pitchFamily="34" charset="0"/>
              </a:rPr>
              <a:t>Nel processo uso si considerano 45000 ore di utilizzo.</a:t>
            </a:r>
          </a:p>
          <a:p>
            <a:pPr marL="0" marR="0" indent="0" algn="l" defTabSz="914400" rtl="0" eaLnBrk="1" fontAlgn="base" latinLnBrk="0" hangingPunct="1">
              <a:lnSpc>
                <a:spcPct val="100000"/>
              </a:lnSpc>
              <a:spcBef>
                <a:spcPct val="50000"/>
              </a:spcBef>
              <a:spcAft>
                <a:spcPct val="0"/>
              </a:spcAft>
              <a:buClrTx/>
              <a:buSzTx/>
              <a:buFontTx/>
              <a:buNone/>
              <a:tabLst/>
            </a:pPr>
            <a:r>
              <a:rPr lang="it-IT" sz="1400" b="1" dirty="0" smtClean="0">
                <a:latin typeface="Century Gothic" pitchFamily="34" charset="0"/>
              </a:rPr>
              <a:t>(Vita media di 1 </a:t>
            </a:r>
            <a:r>
              <a:rPr lang="it-IT" sz="1400" b="1" dirty="0" err="1" smtClean="0">
                <a:latin typeface="Century Gothic" pitchFamily="34" charset="0"/>
              </a:rPr>
              <a:t>Palettizzatore</a:t>
            </a:r>
            <a:r>
              <a:rPr lang="it-IT" sz="1400" b="1" dirty="0" smtClean="0">
                <a:latin typeface="Century Gothic" pitchFamily="34" charset="0"/>
              </a:rPr>
              <a:t>)</a:t>
            </a:r>
            <a:endParaRPr kumimoji="0" lang="it-IT" sz="1400" b="1" i="0" u="none" strike="noStrike" cap="none" normalizeH="0" baseline="0" dirty="0" smtClean="0">
              <a:ln>
                <a:noFill/>
              </a:ln>
              <a:effectLst/>
              <a:latin typeface="Century Gothic" pitchFamily="34" charset="0"/>
            </a:endParaRPr>
          </a:p>
        </p:txBody>
      </p:sp>
      <p:grpSp>
        <p:nvGrpSpPr>
          <p:cNvPr id="65" name="Group 72"/>
          <p:cNvGrpSpPr>
            <a:grpSpLocks/>
          </p:cNvGrpSpPr>
          <p:nvPr/>
        </p:nvGrpSpPr>
        <p:grpSpPr bwMode="auto">
          <a:xfrm>
            <a:off x="-180965" y="2996291"/>
            <a:ext cx="2752701" cy="720726"/>
            <a:chOff x="-142" y="3793"/>
            <a:chExt cx="2160" cy="454"/>
          </a:xfrm>
        </p:grpSpPr>
        <p:grpSp>
          <p:nvGrpSpPr>
            <p:cNvPr id="66" name="Group 56"/>
            <p:cNvGrpSpPr>
              <a:grpSpLocks/>
            </p:cNvGrpSpPr>
            <p:nvPr/>
          </p:nvGrpSpPr>
          <p:grpSpPr bwMode="auto">
            <a:xfrm>
              <a:off x="0" y="3793"/>
              <a:ext cx="2018" cy="454"/>
              <a:chOff x="0" y="3793"/>
              <a:chExt cx="2018" cy="454"/>
            </a:xfrm>
          </p:grpSpPr>
          <p:sp>
            <p:nvSpPr>
              <p:cNvPr id="68" name="Rectangle 46"/>
              <p:cNvSpPr>
                <a:spLocks noChangeArrowheads="1"/>
              </p:cNvSpPr>
              <p:nvPr/>
            </p:nvSpPr>
            <p:spPr bwMode="auto">
              <a:xfrm>
                <a:off x="0" y="3837"/>
                <a:ext cx="1791" cy="410"/>
              </a:xfrm>
              <a:prstGeom prst="rect">
                <a:avLst/>
              </a:prstGeom>
              <a:solidFill>
                <a:srgbClr val="66FF66"/>
              </a:solidFill>
              <a:ln w="19050">
                <a:noFill/>
                <a:miter lim="800000"/>
                <a:headEnd/>
                <a:tailEnd/>
              </a:ln>
              <a:effectLst/>
            </p:spPr>
            <p:txBody>
              <a:bodyPr wrap="none" anchor="ctr"/>
              <a:lstStyle/>
              <a:p>
                <a:endParaRPr lang="it-IT"/>
              </a:p>
            </p:txBody>
          </p:sp>
          <p:sp>
            <p:nvSpPr>
              <p:cNvPr id="69" name="AutoShape 51"/>
              <p:cNvSpPr>
                <a:spLocks noChangeArrowheads="1"/>
              </p:cNvSpPr>
              <p:nvPr/>
            </p:nvSpPr>
            <p:spPr bwMode="auto">
              <a:xfrm>
                <a:off x="1791" y="3793"/>
                <a:ext cx="227" cy="40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A50A1"/>
              </a:solidFill>
              <a:ln w="9525">
                <a:noFill/>
                <a:miter lim="800000"/>
                <a:headEnd/>
                <a:tailEnd/>
              </a:ln>
              <a:effectLst/>
            </p:spPr>
            <p:txBody>
              <a:bodyPr wrap="none" anchor="ctr"/>
              <a:lstStyle/>
              <a:p>
                <a:endParaRPr lang="it-IT"/>
              </a:p>
            </p:txBody>
          </p:sp>
        </p:grpSp>
        <p:sp>
          <p:nvSpPr>
            <p:cNvPr id="67" name="Text Box 16"/>
            <p:cNvSpPr txBox="1">
              <a:spLocks noChangeArrowheads="1"/>
            </p:cNvSpPr>
            <p:nvPr/>
          </p:nvSpPr>
          <p:spPr bwMode="auto">
            <a:xfrm>
              <a:off x="-142" y="3872"/>
              <a:ext cx="1755" cy="330"/>
            </a:xfrm>
            <a:prstGeom prst="rect">
              <a:avLst/>
            </a:prstGeom>
            <a:noFill/>
            <a:ln w="9525">
              <a:noFill/>
              <a:miter lim="800000"/>
              <a:headEnd/>
              <a:tailEnd/>
            </a:ln>
            <a:effectLst/>
          </p:spPr>
          <p:txBody>
            <a:bodyPr wrap="square">
              <a:spAutoFit/>
            </a:bodyPr>
            <a:lstStyle/>
            <a:p>
              <a:pPr algn="r">
                <a:spcBef>
                  <a:spcPct val="50000"/>
                </a:spcBef>
              </a:pPr>
              <a:r>
                <a:rPr lang="it-IT" sz="2800" b="1" dirty="0" smtClean="0">
                  <a:latin typeface="Arial Narrow" pitchFamily="34" charset="0"/>
                </a:rPr>
                <a:t>FINE VITA </a:t>
              </a:r>
              <a:endParaRPr lang="it-IT" sz="2800" b="1" dirty="0">
                <a:latin typeface="Arial Narrow" pitchFamily="34" charset="0"/>
              </a:endParaRPr>
            </a:p>
          </p:txBody>
        </p:sp>
      </p:grpSp>
      <p:sp>
        <p:nvSpPr>
          <p:cNvPr id="70" name="Fumetto 2 69"/>
          <p:cNvSpPr/>
          <p:nvPr/>
        </p:nvSpPr>
        <p:spPr bwMode="auto">
          <a:xfrm>
            <a:off x="22976" y="4090668"/>
            <a:ext cx="2548760" cy="1643382"/>
          </a:xfrm>
          <a:prstGeom prst="wedgeRoundRectCallout">
            <a:avLst>
              <a:gd name="adj1" fmla="val 28176"/>
              <a:gd name="adj2" fmla="val -87926"/>
              <a:gd name="adj3" fmla="val 16667"/>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it-IT" sz="1400" b="1" dirty="0" smtClean="0">
                <a:latin typeface="Century Gothic" pitchFamily="34" charset="0"/>
              </a:rPr>
              <a:t>Nel processo  fine vita si considerano la raccolta e la manipolazione dei materiali, ma non la produzione del secondario.</a:t>
            </a:r>
          </a:p>
          <a:p>
            <a:pPr marL="0" marR="0" indent="0" algn="l" defTabSz="914400" rtl="0" eaLnBrk="1" fontAlgn="base" latinLnBrk="0" hangingPunct="1">
              <a:lnSpc>
                <a:spcPct val="100000"/>
              </a:lnSpc>
              <a:spcBef>
                <a:spcPct val="50000"/>
              </a:spcBef>
              <a:spcAft>
                <a:spcPct val="0"/>
              </a:spcAft>
              <a:buClrTx/>
              <a:buSzTx/>
              <a:buFontTx/>
              <a:buNone/>
              <a:tabLst/>
            </a:pPr>
            <a:endParaRPr kumimoji="0" lang="it-IT" sz="1400" b="1" i="0" u="none" strike="noStrike" cap="none" normalizeH="0" baseline="0" dirty="0" smtClean="0">
              <a:ln>
                <a:noFill/>
              </a:ln>
              <a:solidFill>
                <a:srgbClr val="3333CC"/>
              </a:solidFill>
              <a:effectLst/>
              <a:latin typeface="Century Gothic" pitchFamily="34" charset="0"/>
            </a:endParaRPr>
          </a:p>
        </p:txBody>
      </p:sp>
    </p:spTree>
    <p:extLst>
      <p:ext uri="{BB962C8B-B14F-4D97-AF65-F5344CB8AC3E}">
        <p14:creationId xmlns:p14="http://schemas.microsoft.com/office/powerpoint/2010/main" xmlns="" val="13632419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538"/>
                                        </p:tgtEl>
                                        <p:attrNameLst>
                                          <p:attrName>style.visibility</p:attrName>
                                        </p:attrNameLst>
                                      </p:cBhvr>
                                      <p:to>
                                        <p:strVal val="visible"/>
                                      </p:to>
                                    </p:set>
                                    <p:animEffect transition="in" filter="wipe(down)">
                                      <p:cBhvr>
                                        <p:cTn id="10" dur="500"/>
                                        <p:tgtEl>
                                          <p:spTgt spid="2053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down)">
                                      <p:cBhvr>
                                        <p:cTn id="13" dur="500"/>
                                        <p:tgtEl>
                                          <p:spTgt spid="9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539"/>
                                        </p:tgtEl>
                                        <p:attrNameLst>
                                          <p:attrName>style.visibility</p:attrName>
                                        </p:attrNameLst>
                                      </p:cBhvr>
                                      <p:to>
                                        <p:strVal val="visible"/>
                                      </p:to>
                                    </p:set>
                                    <p:animEffect transition="in" filter="wipe(down)">
                                      <p:cBhvr>
                                        <p:cTn id="21" dur="500"/>
                                        <p:tgtEl>
                                          <p:spTgt spid="205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down)">
                                      <p:cBhvr>
                                        <p:cTn id="26" dur="500"/>
                                        <p:tgtEl>
                                          <p:spTgt spid="6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0541"/>
                                        </p:tgtEl>
                                        <p:attrNameLst>
                                          <p:attrName>style.visibility</p:attrName>
                                        </p:attrNameLst>
                                      </p:cBhvr>
                                      <p:to>
                                        <p:strVal val="visible"/>
                                      </p:to>
                                    </p:set>
                                    <p:animEffect transition="in" filter="wipe(down)">
                                      <p:cBhvr>
                                        <p:cTn id="29" dur="500"/>
                                        <p:tgtEl>
                                          <p:spTgt spid="2054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down)">
                                      <p:cBhvr>
                                        <p:cTn id="3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8" grpId="0" animBg="1"/>
      <p:bldP spid="20539" grpId="0" animBg="1"/>
      <p:bldP spid="20541" grpId="0" animBg="1"/>
      <p:bldP spid="91"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xmlns="" val="2172832936"/>
              </p:ext>
            </p:extLst>
          </p:nvPr>
        </p:nvGraphicFramePr>
        <p:xfrm>
          <a:off x="971600" y="1622152"/>
          <a:ext cx="7200800" cy="4805680"/>
        </p:xfrm>
        <a:graphic>
          <a:graphicData uri="http://schemas.openxmlformats.org/drawingml/2006/table">
            <a:tbl>
              <a:tblPr firstRow="1" bandRow="1">
                <a:tableStyleId>{5C22544A-7EE6-4342-B048-85BDC9FD1C3A}</a:tableStyleId>
              </a:tblPr>
              <a:tblGrid>
                <a:gridCol w="1247800"/>
                <a:gridCol w="1296144"/>
                <a:gridCol w="1296144"/>
                <a:gridCol w="1200472"/>
                <a:gridCol w="1008112"/>
                <a:gridCol w="1152128"/>
              </a:tblGrid>
              <a:tr h="370840">
                <a:tc>
                  <a:txBody>
                    <a:bodyPr/>
                    <a:lstStyle/>
                    <a:p>
                      <a:pPr algn="ctr"/>
                      <a:r>
                        <a:rPr lang="it-IT" sz="1400" dirty="0" smtClean="0"/>
                        <a:t>Categoria di danno</a:t>
                      </a:r>
                      <a:endParaRPr lang="it-IT" sz="1400" dirty="0"/>
                    </a:p>
                  </a:txBody>
                  <a:tcPr anchor="ctr"/>
                </a:tc>
                <a:tc>
                  <a:txBody>
                    <a:bodyPr/>
                    <a:lstStyle/>
                    <a:p>
                      <a:pPr algn="ctr"/>
                      <a:r>
                        <a:rPr lang="it-IT" sz="1400" dirty="0" smtClean="0"/>
                        <a:t>Unità</a:t>
                      </a:r>
                    </a:p>
                    <a:p>
                      <a:pPr algn="ctr"/>
                      <a:r>
                        <a:rPr lang="it-IT" sz="1400" dirty="0" smtClean="0"/>
                        <a:t>di</a:t>
                      </a:r>
                    </a:p>
                    <a:p>
                      <a:pPr algn="ctr"/>
                      <a:r>
                        <a:rPr lang="it-IT" sz="1400" dirty="0" smtClean="0"/>
                        <a:t>misura</a:t>
                      </a:r>
                      <a:endParaRPr lang="it-IT" sz="1400" dirty="0"/>
                    </a:p>
                  </a:txBody>
                  <a:tcPr anchor="ctr"/>
                </a:tc>
                <a:tc>
                  <a:txBody>
                    <a:bodyPr/>
                    <a:lstStyle/>
                    <a:p>
                      <a:pPr algn="ctr"/>
                      <a:r>
                        <a:rPr lang="it-IT" sz="1400" dirty="0" smtClean="0"/>
                        <a:t>Intero</a:t>
                      </a:r>
                      <a:r>
                        <a:rPr lang="it-IT" sz="1400" baseline="0" dirty="0" smtClean="0"/>
                        <a:t> ciclo di vita</a:t>
                      </a:r>
                      <a:endParaRPr lang="it-IT" sz="1400" dirty="0"/>
                    </a:p>
                  </a:txBody>
                  <a:tcPr anchor="ctr"/>
                </a:tc>
                <a:tc>
                  <a:txBody>
                    <a:bodyPr/>
                    <a:lstStyle/>
                    <a:p>
                      <a:pPr algn="ctr"/>
                      <a:r>
                        <a:rPr lang="it-IT" sz="1400" dirty="0" smtClean="0"/>
                        <a:t>Produzione</a:t>
                      </a:r>
                      <a:endParaRPr lang="it-IT" sz="1400" dirty="0"/>
                    </a:p>
                  </a:txBody>
                  <a:tcPr anchor="ctr"/>
                </a:tc>
                <a:tc>
                  <a:txBody>
                    <a:bodyPr/>
                    <a:lstStyle/>
                    <a:p>
                      <a:pPr algn="ctr"/>
                      <a:r>
                        <a:rPr lang="it-IT" sz="1400" dirty="0" smtClean="0">
                          <a:solidFill>
                            <a:srgbClr val="FF0000"/>
                          </a:solidFill>
                        </a:rPr>
                        <a:t>Uso</a:t>
                      </a:r>
                      <a:endParaRPr lang="it-IT" sz="1400" dirty="0">
                        <a:solidFill>
                          <a:srgbClr val="FF0000"/>
                        </a:solidFill>
                      </a:endParaRPr>
                    </a:p>
                  </a:txBody>
                  <a:tcPr anchor="ctr"/>
                </a:tc>
                <a:tc>
                  <a:txBody>
                    <a:bodyPr/>
                    <a:lstStyle/>
                    <a:p>
                      <a:pPr algn="ctr"/>
                      <a:r>
                        <a:rPr lang="it-IT" sz="1400" dirty="0" smtClean="0"/>
                        <a:t>Fine vita</a:t>
                      </a:r>
                      <a:endParaRPr lang="it-IT" sz="1400" dirty="0"/>
                    </a:p>
                  </a:txBody>
                  <a:tcPr anchor="ctr"/>
                </a:tc>
              </a:tr>
              <a:tr h="370840">
                <a:tc>
                  <a:txBody>
                    <a:bodyPr/>
                    <a:lstStyle/>
                    <a:p>
                      <a:pPr algn="ctr"/>
                      <a:r>
                        <a:rPr lang="it-IT" sz="1400" dirty="0" smtClean="0"/>
                        <a:t>Human </a:t>
                      </a:r>
                      <a:r>
                        <a:rPr lang="it-IT" sz="1400" dirty="0" err="1" smtClean="0"/>
                        <a:t>Health</a:t>
                      </a:r>
                      <a:endParaRPr lang="it-IT" sz="1400" dirty="0"/>
                    </a:p>
                  </a:txBody>
                  <a:tcPr anchor="ctr"/>
                </a:tc>
                <a:tc>
                  <a:txBody>
                    <a:bodyPr/>
                    <a:lstStyle/>
                    <a:p>
                      <a:pPr algn="ctr"/>
                      <a:r>
                        <a:rPr lang="it-IT" sz="1400" dirty="0" smtClean="0"/>
                        <a:t>DALY</a:t>
                      </a:r>
                      <a:endParaRPr lang="it-IT" sz="1400" dirty="0"/>
                    </a:p>
                  </a:txBody>
                  <a:tcPr anchor="ctr"/>
                </a:tc>
                <a:tc>
                  <a:txBody>
                    <a:bodyPr/>
                    <a:lstStyle/>
                    <a:p>
                      <a:pPr algn="ctr"/>
                      <a:r>
                        <a:rPr lang="it-IT" sz="1400" dirty="0" smtClean="0"/>
                        <a:t>0.31306</a:t>
                      </a:r>
                      <a:endParaRPr lang="it-IT" sz="1400" dirty="0"/>
                    </a:p>
                  </a:txBody>
                  <a:tcPr anchor="ctr"/>
                </a:tc>
                <a:tc>
                  <a:txBody>
                    <a:bodyPr/>
                    <a:lstStyle/>
                    <a:p>
                      <a:pPr algn="ctr"/>
                      <a:r>
                        <a:rPr lang="it-IT" sz="1400" dirty="0" smtClean="0"/>
                        <a:t>0.035685</a:t>
                      </a:r>
                      <a:endParaRPr lang="it-IT" sz="1400" dirty="0"/>
                    </a:p>
                  </a:txBody>
                  <a:tcPr anchor="ctr"/>
                </a:tc>
                <a:tc>
                  <a:txBody>
                    <a:bodyPr/>
                    <a:lstStyle/>
                    <a:p>
                      <a:pPr algn="ctr"/>
                      <a:r>
                        <a:rPr lang="it-IT" sz="1400" b="1" dirty="0" smtClean="0">
                          <a:solidFill>
                            <a:srgbClr val="FF0000"/>
                          </a:solidFill>
                        </a:rPr>
                        <a:t>0.27702</a:t>
                      </a:r>
                      <a:endParaRPr lang="it-IT" sz="1400" b="1" dirty="0">
                        <a:solidFill>
                          <a:srgbClr val="FF0000"/>
                        </a:solidFill>
                      </a:endParaRPr>
                    </a:p>
                  </a:txBody>
                  <a:tcPr anchor="ctr"/>
                </a:tc>
                <a:tc>
                  <a:txBody>
                    <a:bodyPr/>
                    <a:lstStyle/>
                    <a:p>
                      <a:pPr algn="ctr"/>
                      <a:r>
                        <a:rPr lang="it-IT" sz="1400" dirty="0" smtClean="0"/>
                        <a:t>0.000355</a:t>
                      </a:r>
                      <a:endParaRPr lang="it-IT" sz="1400" dirty="0"/>
                    </a:p>
                  </a:txBody>
                  <a:tcPr anchor="ctr"/>
                </a:tc>
              </a:tr>
              <a:tr h="370840">
                <a:tc>
                  <a:txBody>
                    <a:bodyPr/>
                    <a:lstStyle/>
                    <a:p>
                      <a:pPr algn="ctr"/>
                      <a:r>
                        <a:rPr lang="it-IT" sz="1400" dirty="0" err="1" smtClean="0"/>
                        <a:t>Resources</a:t>
                      </a:r>
                      <a:endParaRPr lang="it-IT" sz="1400" dirty="0"/>
                    </a:p>
                  </a:txBody>
                  <a:tcPr anchor="ctr"/>
                </a:tc>
                <a:tc>
                  <a:txBody>
                    <a:bodyPr/>
                    <a:lstStyle/>
                    <a:p>
                      <a:pPr algn="ctr"/>
                      <a:r>
                        <a:rPr lang="it-IT" sz="1400" dirty="0" smtClean="0"/>
                        <a:t>MJ </a:t>
                      </a:r>
                      <a:r>
                        <a:rPr lang="it-IT" sz="1400" dirty="0" err="1" smtClean="0"/>
                        <a:t>primary</a:t>
                      </a:r>
                      <a:endParaRPr lang="it-IT" sz="1400" dirty="0"/>
                    </a:p>
                  </a:txBody>
                  <a:tcPr anchor="ctr"/>
                </a:tc>
                <a:tc>
                  <a:txBody>
                    <a:bodyPr/>
                    <a:lstStyle/>
                    <a:p>
                      <a:pPr algn="ctr"/>
                      <a:r>
                        <a:rPr lang="it-IT" sz="1400" dirty="0" smtClean="0"/>
                        <a:t>2261000</a:t>
                      </a:r>
                      <a:endParaRPr lang="it-IT" sz="1400" dirty="0"/>
                    </a:p>
                  </a:txBody>
                  <a:tcPr anchor="ctr"/>
                </a:tc>
                <a:tc>
                  <a:txBody>
                    <a:bodyPr/>
                    <a:lstStyle/>
                    <a:p>
                      <a:pPr algn="ctr"/>
                      <a:r>
                        <a:rPr lang="it-IT" sz="1400" dirty="0" smtClean="0"/>
                        <a:t>317440</a:t>
                      </a:r>
                      <a:endParaRPr lang="it-IT" sz="1400" dirty="0"/>
                    </a:p>
                  </a:txBody>
                  <a:tcPr anchor="ctr"/>
                </a:tc>
                <a:tc>
                  <a:txBody>
                    <a:bodyPr/>
                    <a:lstStyle/>
                    <a:p>
                      <a:pPr algn="ctr"/>
                      <a:r>
                        <a:rPr lang="it-IT" sz="1400" b="1" dirty="0" smtClean="0">
                          <a:solidFill>
                            <a:srgbClr val="FF0000"/>
                          </a:solidFill>
                        </a:rPr>
                        <a:t>1937600</a:t>
                      </a:r>
                      <a:endParaRPr lang="it-IT" sz="1400" b="1" dirty="0">
                        <a:solidFill>
                          <a:srgbClr val="FF0000"/>
                        </a:solidFill>
                      </a:endParaRPr>
                    </a:p>
                  </a:txBody>
                  <a:tcPr anchor="ctr"/>
                </a:tc>
                <a:tc>
                  <a:txBody>
                    <a:bodyPr/>
                    <a:lstStyle/>
                    <a:p>
                      <a:pPr algn="ctr"/>
                      <a:r>
                        <a:rPr lang="it-IT" sz="1400" dirty="0" smtClean="0"/>
                        <a:t>5960</a:t>
                      </a:r>
                      <a:endParaRPr lang="it-IT" sz="1400" dirty="0"/>
                    </a:p>
                  </a:txBody>
                  <a:tcPr anchor="ctr"/>
                </a:tc>
              </a:tr>
              <a:tr h="370840">
                <a:tc>
                  <a:txBody>
                    <a:bodyPr/>
                    <a:lstStyle/>
                    <a:p>
                      <a:pPr algn="ctr"/>
                      <a:r>
                        <a:rPr lang="it-IT" sz="1400" dirty="0" err="1" smtClean="0"/>
                        <a:t>Climate</a:t>
                      </a:r>
                      <a:r>
                        <a:rPr lang="it-IT" sz="1400" dirty="0" smtClean="0"/>
                        <a:t> </a:t>
                      </a:r>
                      <a:r>
                        <a:rPr lang="it-IT" sz="1400" dirty="0" err="1" smtClean="0"/>
                        <a:t>Change</a:t>
                      </a:r>
                      <a:endParaRPr lang="it-IT" sz="1400" dirty="0"/>
                    </a:p>
                  </a:txBody>
                  <a:tcPr anchor="ctr"/>
                </a:tc>
                <a:tc>
                  <a:txBody>
                    <a:bodyPr/>
                    <a:lstStyle/>
                    <a:p>
                      <a:pPr algn="ctr"/>
                      <a:r>
                        <a:rPr lang="it-IT" sz="1400" dirty="0" smtClean="0"/>
                        <a:t>Kg</a:t>
                      </a:r>
                      <a:r>
                        <a:rPr lang="it-IT" sz="1400" baseline="0" dirty="0" smtClean="0"/>
                        <a:t> CO2 </a:t>
                      </a:r>
                      <a:r>
                        <a:rPr lang="it-IT" sz="1400" baseline="0" dirty="0" err="1" smtClean="0"/>
                        <a:t>eq</a:t>
                      </a:r>
                      <a:endParaRPr lang="it-IT" sz="1400" dirty="0"/>
                    </a:p>
                  </a:txBody>
                  <a:tcPr anchor="ctr"/>
                </a:tc>
                <a:tc>
                  <a:txBody>
                    <a:bodyPr/>
                    <a:lstStyle/>
                    <a:p>
                      <a:pPr algn="ctr"/>
                      <a:r>
                        <a:rPr lang="it-IT" sz="1400" dirty="0" smtClean="0"/>
                        <a:t>210660</a:t>
                      </a:r>
                      <a:endParaRPr lang="it-IT" sz="1400" dirty="0"/>
                    </a:p>
                  </a:txBody>
                  <a:tcPr anchor="ctr"/>
                </a:tc>
                <a:tc>
                  <a:txBody>
                    <a:bodyPr/>
                    <a:lstStyle/>
                    <a:p>
                      <a:pPr algn="ctr"/>
                      <a:r>
                        <a:rPr lang="it-IT" sz="1400" dirty="0" smtClean="0"/>
                        <a:t>19008</a:t>
                      </a:r>
                      <a:endParaRPr lang="it-IT" sz="1400" dirty="0"/>
                    </a:p>
                  </a:txBody>
                  <a:tcPr anchor="ctr"/>
                </a:tc>
                <a:tc>
                  <a:txBody>
                    <a:bodyPr/>
                    <a:lstStyle/>
                    <a:p>
                      <a:pPr algn="ctr"/>
                      <a:r>
                        <a:rPr lang="it-IT" sz="1400" b="1" dirty="0" smtClean="0">
                          <a:solidFill>
                            <a:srgbClr val="FF0000"/>
                          </a:solidFill>
                        </a:rPr>
                        <a:t>191180</a:t>
                      </a:r>
                      <a:endParaRPr lang="it-IT" sz="1400" b="1" dirty="0">
                        <a:solidFill>
                          <a:srgbClr val="FF0000"/>
                        </a:solidFill>
                      </a:endParaRPr>
                    </a:p>
                  </a:txBody>
                  <a:tcPr anchor="ctr"/>
                </a:tc>
                <a:tc>
                  <a:txBody>
                    <a:bodyPr/>
                    <a:lstStyle/>
                    <a:p>
                      <a:pPr algn="ctr"/>
                      <a:r>
                        <a:rPr lang="it-IT" sz="1400" dirty="0" smtClean="0"/>
                        <a:t>472</a:t>
                      </a:r>
                      <a:endParaRPr lang="it-IT" sz="1400" dirty="0"/>
                    </a:p>
                  </a:txBody>
                  <a:tcPr anchor="ctr"/>
                </a:tc>
              </a:tr>
              <a:tr h="370840">
                <a:tc>
                  <a:txBody>
                    <a:bodyPr/>
                    <a:lstStyle/>
                    <a:p>
                      <a:pPr algn="ctr"/>
                      <a:r>
                        <a:rPr lang="it-IT" sz="1400" dirty="0" err="1" smtClean="0"/>
                        <a:t>Ecosystem</a:t>
                      </a:r>
                      <a:r>
                        <a:rPr lang="it-IT" sz="1400" dirty="0" smtClean="0"/>
                        <a:t> </a:t>
                      </a:r>
                      <a:r>
                        <a:rPr lang="it-IT" sz="1400" dirty="0" err="1" smtClean="0"/>
                        <a:t>quality</a:t>
                      </a:r>
                      <a:endParaRPr lang="it-IT"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PDF m2 anno</a:t>
                      </a:r>
                    </a:p>
                    <a:p>
                      <a:pPr algn="ctr"/>
                      <a:endParaRPr lang="it-IT" sz="1400" dirty="0"/>
                    </a:p>
                  </a:txBody>
                  <a:tcPr anchor="ctr"/>
                </a:tc>
                <a:tc>
                  <a:txBody>
                    <a:bodyPr/>
                    <a:lstStyle/>
                    <a:p>
                      <a:pPr algn="ctr"/>
                      <a:r>
                        <a:rPr lang="it-IT" sz="1400" dirty="0" smtClean="0"/>
                        <a:t>43899</a:t>
                      </a:r>
                      <a:endParaRPr lang="it-IT" sz="1400" dirty="0"/>
                    </a:p>
                  </a:txBody>
                  <a:tcPr anchor="ctr"/>
                </a:tc>
                <a:tc>
                  <a:txBody>
                    <a:bodyPr/>
                    <a:lstStyle/>
                    <a:p>
                      <a:pPr algn="ctr"/>
                      <a:r>
                        <a:rPr lang="it-IT" sz="1400" dirty="0" smtClean="0"/>
                        <a:t>14983</a:t>
                      </a:r>
                      <a:endParaRPr lang="it-IT" sz="1400" dirty="0"/>
                    </a:p>
                  </a:txBody>
                  <a:tcPr anchor="ctr"/>
                </a:tc>
                <a:tc>
                  <a:txBody>
                    <a:bodyPr/>
                    <a:lstStyle/>
                    <a:p>
                      <a:pPr algn="ctr"/>
                      <a:r>
                        <a:rPr lang="it-IT" sz="1400" b="1" dirty="0" smtClean="0">
                          <a:solidFill>
                            <a:srgbClr val="FF0000"/>
                          </a:solidFill>
                        </a:rPr>
                        <a:t>28805</a:t>
                      </a:r>
                      <a:endParaRPr lang="it-IT" sz="1400" b="1" dirty="0">
                        <a:solidFill>
                          <a:srgbClr val="FF0000"/>
                        </a:solidFill>
                      </a:endParaRPr>
                    </a:p>
                  </a:txBody>
                  <a:tcPr anchor="ctr"/>
                </a:tc>
                <a:tc>
                  <a:txBody>
                    <a:bodyPr/>
                    <a:lstStyle/>
                    <a:p>
                      <a:pPr algn="ctr"/>
                      <a:r>
                        <a:rPr lang="it-IT" sz="1400" dirty="0" smtClean="0"/>
                        <a:t>111</a:t>
                      </a:r>
                      <a:endParaRPr lang="it-IT" sz="1400" dirty="0"/>
                    </a:p>
                  </a:txBody>
                  <a:tcPr anchor="ctr"/>
                </a:tc>
              </a:tr>
              <a:tr h="370840">
                <a:tc>
                  <a:txBody>
                    <a:bodyPr/>
                    <a:lstStyle/>
                    <a:p>
                      <a:pPr algn="ctr"/>
                      <a:r>
                        <a:rPr lang="it-IT" sz="1400" dirty="0" err="1" smtClean="0"/>
                        <a:t>Radioactive</a:t>
                      </a:r>
                      <a:r>
                        <a:rPr lang="it-IT" sz="1400" dirty="0" smtClean="0"/>
                        <a:t> </a:t>
                      </a:r>
                      <a:r>
                        <a:rPr lang="it-IT" sz="1400" dirty="0" err="1" smtClean="0"/>
                        <a:t>waste</a:t>
                      </a:r>
                      <a:endParaRPr lang="it-IT" sz="1400" dirty="0"/>
                    </a:p>
                  </a:txBody>
                  <a:tcPr anchor="ctr"/>
                </a:tc>
                <a:tc>
                  <a:txBody>
                    <a:bodyPr/>
                    <a:lstStyle/>
                    <a:p>
                      <a:pPr algn="ctr"/>
                      <a:r>
                        <a:rPr lang="it-IT" sz="1400" dirty="0" smtClean="0"/>
                        <a:t>kg</a:t>
                      </a:r>
                      <a:endParaRPr lang="it-IT" sz="1400" dirty="0"/>
                    </a:p>
                  </a:txBody>
                  <a:tcPr anchor="ctr"/>
                </a:tc>
                <a:tc>
                  <a:txBody>
                    <a:bodyPr/>
                    <a:lstStyle/>
                    <a:p>
                      <a:pPr algn="ctr"/>
                      <a:r>
                        <a:rPr lang="it-IT" sz="1400" dirty="0" smtClean="0"/>
                        <a:t>1.6317</a:t>
                      </a:r>
                      <a:endParaRPr lang="it-IT" sz="1400" dirty="0"/>
                    </a:p>
                  </a:txBody>
                  <a:tcPr anchor="ctr"/>
                </a:tc>
                <a:tc>
                  <a:txBody>
                    <a:bodyPr/>
                    <a:lstStyle/>
                    <a:p>
                      <a:pPr algn="ctr"/>
                      <a:r>
                        <a:rPr lang="it-IT" sz="1400" dirty="0" smtClean="0"/>
                        <a:t>0.71639</a:t>
                      </a:r>
                      <a:endParaRPr lang="it-IT" sz="1400" dirty="0"/>
                    </a:p>
                  </a:txBody>
                  <a:tcPr anchor="ctr"/>
                </a:tc>
                <a:tc>
                  <a:txBody>
                    <a:bodyPr/>
                    <a:lstStyle/>
                    <a:p>
                      <a:pPr algn="ctr"/>
                      <a:r>
                        <a:rPr lang="it-IT" sz="1400" b="1" dirty="0" smtClean="0">
                          <a:solidFill>
                            <a:srgbClr val="FF0000"/>
                          </a:solidFill>
                        </a:rPr>
                        <a:t>0.90327</a:t>
                      </a:r>
                      <a:endParaRPr lang="it-IT" sz="1400" b="1" dirty="0">
                        <a:solidFill>
                          <a:srgbClr val="FF0000"/>
                        </a:solidFill>
                      </a:endParaRPr>
                    </a:p>
                  </a:txBody>
                  <a:tcPr anchor="ctr"/>
                </a:tc>
                <a:tc>
                  <a:txBody>
                    <a:bodyPr/>
                    <a:lstStyle/>
                    <a:p>
                      <a:pPr algn="ctr"/>
                      <a:r>
                        <a:rPr lang="it-IT" sz="1400" dirty="0" smtClean="0"/>
                        <a:t>0.01204</a:t>
                      </a:r>
                      <a:endParaRPr lang="it-IT" sz="1400"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Human </a:t>
                      </a:r>
                      <a:r>
                        <a:rPr lang="it-IT" sz="1400" dirty="0" err="1" smtClean="0"/>
                        <a:t>Health</a:t>
                      </a:r>
                      <a:endParaRPr lang="it-IT" sz="1400" dirty="0" smtClean="0"/>
                    </a:p>
                  </a:txBody>
                  <a:tcPr anchor="ctr"/>
                </a:tc>
                <a:tc>
                  <a:txBody>
                    <a:bodyPr/>
                    <a:lstStyle/>
                    <a:p>
                      <a:pPr algn="ctr"/>
                      <a:r>
                        <a:rPr lang="it-IT" sz="1400" dirty="0" smtClean="0"/>
                        <a:t>ELU</a:t>
                      </a:r>
                      <a:endParaRPr lang="it-IT" sz="1400" dirty="0"/>
                    </a:p>
                  </a:txBody>
                  <a:tcPr anchor="ctr"/>
                </a:tc>
                <a:tc>
                  <a:txBody>
                    <a:bodyPr/>
                    <a:lstStyle/>
                    <a:p>
                      <a:pPr algn="ctr"/>
                      <a:r>
                        <a:rPr lang="it-IT" sz="1400" dirty="0" smtClean="0"/>
                        <a:t>47933</a:t>
                      </a:r>
                      <a:endParaRPr lang="it-IT" sz="1400" dirty="0"/>
                    </a:p>
                  </a:txBody>
                  <a:tcPr anchor="ctr"/>
                </a:tc>
                <a:tc>
                  <a:txBody>
                    <a:bodyPr/>
                    <a:lstStyle/>
                    <a:p>
                      <a:pPr algn="ctr"/>
                      <a:r>
                        <a:rPr lang="it-IT" sz="1400" dirty="0" smtClean="0"/>
                        <a:t>6075.5</a:t>
                      </a:r>
                      <a:endParaRPr lang="it-IT" sz="1400" dirty="0"/>
                    </a:p>
                  </a:txBody>
                  <a:tcPr anchor="ctr"/>
                </a:tc>
                <a:tc>
                  <a:txBody>
                    <a:bodyPr/>
                    <a:lstStyle/>
                    <a:p>
                      <a:pPr algn="ctr"/>
                      <a:r>
                        <a:rPr lang="it-IT" sz="1400" b="1" dirty="0" smtClean="0">
                          <a:solidFill>
                            <a:srgbClr val="FF0000"/>
                          </a:solidFill>
                        </a:rPr>
                        <a:t>41772</a:t>
                      </a:r>
                      <a:endParaRPr lang="it-IT" sz="1400" b="1" dirty="0">
                        <a:solidFill>
                          <a:srgbClr val="FF0000"/>
                        </a:solidFill>
                      </a:endParaRPr>
                    </a:p>
                  </a:txBody>
                  <a:tcPr anchor="ctr"/>
                </a:tc>
                <a:tc>
                  <a:txBody>
                    <a:bodyPr/>
                    <a:lstStyle/>
                    <a:p>
                      <a:pPr algn="ctr"/>
                      <a:r>
                        <a:rPr lang="it-IT" sz="1400" dirty="0" smtClean="0"/>
                        <a:t>85.015</a:t>
                      </a:r>
                      <a:endParaRPr lang="it-IT" sz="1400" dirty="0"/>
                    </a:p>
                  </a:txBody>
                  <a:tcPr anchor="ctr"/>
                </a:tc>
              </a:tr>
              <a:tr h="370840">
                <a:tc>
                  <a:txBody>
                    <a:bodyPr/>
                    <a:lstStyle/>
                    <a:p>
                      <a:pPr algn="ctr"/>
                      <a:r>
                        <a:rPr lang="it-IT" sz="1400" dirty="0" err="1" smtClean="0"/>
                        <a:t>Ecosystem</a:t>
                      </a:r>
                      <a:endParaRPr lang="it-IT" sz="1400" dirty="0"/>
                    </a:p>
                  </a:txBody>
                  <a:tcPr anchor="ctr"/>
                </a:tc>
                <a:tc>
                  <a:txBody>
                    <a:bodyPr/>
                    <a:lstStyle/>
                    <a:p>
                      <a:pPr algn="ctr"/>
                      <a:r>
                        <a:rPr lang="it-IT" sz="1400" dirty="0" smtClean="0"/>
                        <a:t>ELU</a:t>
                      </a:r>
                      <a:endParaRPr lang="it-IT" sz="1400" dirty="0"/>
                    </a:p>
                  </a:txBody>
                  <a:tcPr anchor="ctr"/>
                </a:tc>
                <a:tc>
                  <a:txBody>
                    <a:bodyPr/>
                    <a:lstStyle/>
                    <a:p>
                      <a:pPr algn="ctr"/>
                      <a:r>
                        <a:rPr lang="it-IT" sz="1400" dirty="0" smtClean="0"/>
                        <a:t>103630</a:t>
                      </a:r>
                      <a:endParaRPr lang="it-IT" sz="1400" dirty="0"/>
                    </a:p>
                  </a:txBody>
                  <a:tcPr anchor="ctr"/>
                </a:tc>
                <a:tc>
                  <a:txBody>
                    <a:bodyPr/>
                    <a:lstStyle/>
                    <a:p>
                      <a:pPr algn="ctr"/>
                      <a:r>
                        <a:rPr lang="it-IT" sz="1400" dirty="0" smtClean="0"/>
                        <a:t>7254.2</a:t>
                      </a:r>
                      <a:endParaRPr lang="it-IT" sz="1400" dirty="0"/>
                    </a:p>
                  </a:txBody>
                  <a:tcPr anchor="ctr"/>
                </a:tc>
                <a:tc>
                  <a:txBody>
                    <a:bodyPr/>
                    <a:lstStyle/>
                    <a:p>
                      <a:pPr algn="ctr"/>
                      <a:r>
                        <a:rPr lang="it-IT" sz="1400" b="1" dirty="0" smtClean="0">
                          <a:solidFill>
                            <a:srgbClr val="FF0000"/>
                          </a:solidFill>
                        </a:rPr>
                        <a:t>96300</a:t>
                      </a:r>
                      <a:endParaRPr lang="it-IT" sz="1400" b="1" dirty="0">
                        <a:solidFill>
                          <a:srgbClr val="FF0000"/>
                        </a:solidFill>
                      </a:endParaRPr>
                    </a:p>
                  </a:txBody>
                  <a:tcPr anchor="ctr"/>
                </a:tc>
                <a:tc>
                  <a:txBody>
                    <a:bodyPr/>
                    <a:lstStyle/>
                    <a:p>
                      <a:pPr algn="ctr"/>
                      <a:r>
                        <a:rPr lang="it-IT" sz="1400" dirty="0" smtClean="0"/>
                        <a:t>75.454</a:t>
                      </a:r>
                      <a:endParaRPr lang="it-IT" sz="1400" dirty="0"/>
                    </a:p>
                  </a:txBody>
                  <a:tcPr anchor="ctr"/>
                </a:tc>
              </a:tr>
              <a:tr h="370840">
                <a:tc>
                  <a:txBody>
                    <a:bodyPr/>
                    <a:lstStyle/>
                    <a:p>
                      <a:pPr algn="ctr"/>
                      <a:r>
                        <a:rPr lang="it-IT" sz="1400" dirty="0" err="1" smtClean="0"/>
                        <a:t>Resources</a:t>
                      </a:r>
                      <a:endParaRPr lang="it-IT" sz="1400" dirty="0"/>
                    </a:p>
                  </a:txBody>
                  <a:tcPr anchor="ctr"/>
                </a:tc>
                <a:tc>
                  <a:txBody>
                    <a:bodyPr/>
                    <a:lstStyle/>
                    <a:p>
                      <a:pPr algn="ctr"/>
                      <a:r>
                        <a:rPr lang="it-IT" sz="1400" dirty="0" smtClean="0"/>
                        <a:t>ELU</a:t>
                      </a:r>
                      <a:endParaRPr lang="it-IT" sz="1400" dirty="0"/>
                    </a:p>
                  </a:txBody>
                  <a:tcPr anchor="ctr"/>
                </a:tc>
                <a:tc>
                  <a:txBody>
                    <a:bodyPr/>
                    <a:lstStyle/>
                    <a:p>
                      <a:pPr algn="ctr"/>
                      <a:r>
                        <a:rPr lang="it-IT" sz="1400" dirty="0" smtClean="0"/>
                        <a:t>244850</a:t>
                      </a:r>
                      <a:endParaRPr lang="it-IT" sz="1400" dirty="0"/>
                    </a:p>
                  </a:txBody>
                  <a:tcPr anchor="ctr"/>
                </a:tc>
                <a:tc>
                  <a:txBody>
                    <a:bodyPr/>
                    <a:lstStyle/>
                    <a:p>
                      <a:pPr algn="ctr"/>
                      <a:r>
                        <a:rPr lang="it-IT" sz="1400" b="1" dirty="0" smtClean="0">
                          <a:solidFill>
                            <a:srgbClr val="FF0000"/>
                          </a:solidFill>
                        </a:rPr>
                        <a:t>166670</a:t>
                      </a:r>
                      <a:endParaRPr lang="it-IT" sz="1400" b="1" dirty="0">
                        <a:solidFill>
                          <a:srgbClr val="FF0000"/>
                        </a:solidFill>
                      </a:endParaRPr>
                    </a:p>
                  </a:txBody>
                  <a:tcPr anchor="ctr"/>
                </a:tc>
                <a:tc>
                  <a:txBody>
                    <a:bodyPr/>
                    <a:lstStyle/>
                    <a:p>
                      <a:pPr algn="ctr"/>
                      <a:r>
                        <a:rPr lang="it-IT" sz="1400" b="0" dirty="0" smtClean="0">
                          <a:solidFill>
                            <a:schemeClr val="tx1"/>
                          </a:solidFill>
                        </a:rPr>
                        <a:t>77782</a:t>
                      </a:r>
                      <a:endParaRPr lang="it-IT" sz="1400" b="0" dirty="0">
                        <a:solidFill>
                          <a:schemeClr val="tx1"/>
                        </a:solidFill>
                      </a:endParaRPr>
                    </a:p>
                  </a:txBody>
                  <a:tcPr anchor="ctr"/>
                </a:tc>
                <a:tc>
                  <a:txBody>
                    <a:bodyPr/>
                    <a:lstStyle/>
                    <a:p>
                      <a:pPr algn="ctr"/>
                      <a:r>
                        <a:rPr lang="it-IT" sz="1400" dirty="0" smtClean="0"/>
                        <a:t>392.49</a:t>
                      </a:r>
                      <a:endParaRPr lang="it-IT" sz="1400" dirty="0"/>
                    </a:p>
                  </a:txBody>
                  <a:tcPr anchor="ctr"/>
                </a:tc>
              </a:tr>
              <a:tr h="370840">
                <a:tc>
                  <a:txBody>
                    <a:bodyPr/>
                    <a:lstStyle/>
                    <a:p>
                      <a:pPr algn="ctr"/>
                      <a:r>
                        <a:rPr lang="it-IT" sz="1400" dirty="0" err="1" smtClean="0"/>
                        <a:t>Biodiversity</a:t>
                      </a:r>
                      <a:endParaRPr lang="it-IT" sz="1400" dirty="0"/>
                    </a:p>
                  </a:txBody>
                  <a:tcPr anchor="ctr"/>
                </a:tc>
                <a:tc>
                  <a:txBody>
                    <a:bodyPr/>
                    <a:lstStyle/>
                    <a:p>
                      <a:pPr algn="ctr"/>
                      <a:r>
                        <a:rPr lang="it-IT" sz="1400" dirty="0" smtClean="0"/>
                        <a:t>ELU</a:t>
                      </a:r>
                      <a:endParaRPr lang="it-IT" sz="1400" dirty="0"/>
                    </a:p>
                  </a:txBody>
                  <a:tcPr anchor="ctr"/>
                </a:tc>
                <a:tc>
                  <a:txBody>
                    <a:bodyPr/>
                    <a:lstStyle/>
                    <a:p>
                      <a:pPr algn="ctr"/>
                      <a:r>
                        <a:rPr lang="it-IT" sz="1400" dirty="0" smtClean="0"/>
                        <a:t>408.83</a:t>
                      </a:r>
                      <a:endParaRPr lang="it-IT" sz="1400" dirty="0"/>
                    </a:p>
                  </a:txBody>
                  <a:tcPr anchor="ctr"/>
                </a:tc>
                <a:tc>
                  <a:txBody>
                    <a:bodyPr/>
                    <a:lstStyle/>
                    <a:p>
                      <a:pPr algn="ctr"/>
                      <a:r>
                        <a:rPr lang="it-IT" sz="1400" dirty="0" smtClean="0"/>
                        <a:t>59.777</a:t>
                      </a:r>
                      <a:endParaRPr lang="it-IT" sz="1400" dirty="0"/>
                    </a:p>
                  </a:txBody>
                  <a:tcPr anchor="ctr"/>
                </a:tc>
                <a:tc>
                  <a:txBody>
                    <a:bodyPr/>
                    <a:lstStyle/>
                    <a:p>
                      <a:pPr algn="ctr"/>
                      <a:r>
                        <a:rPr lang="it-IT" sz="1400" b="1" dirty="0" smtClean="0">
                          <a:solidFill>
                            <a:srgbClr val="FF0000"/>
                          </a:solidFill>
                        </a:rPr>
                        <a:t>347.83</a:t>
                      </a:r>
                      <a:endParaRPr lang="it-IT" sz="1400" b="1" dirty="0">
                        <a:solidFill>
                          <a:srgbClr val="FF0000"/>
                        </a:solidFill>
                      </a:endParaRPr>
                    </a:p>
                  </a:txBody>
                  <a:tcPr anchor="ctr"/>
                </a:tc>
                <a:tc>
                  <a:txBody>
                    <a:bodyPr/>
                    <a:lstStyle/>
                    <a:p>
                      <a:pPr algn="ctr"/>
                      <a:r>
                        <a:rPr lang="it-IT" sz="1400" dirty="0" smtClean="0"/>
                        <a:t>1.2321</a:t>
                      </a:r>
                      <a:endParaRPr lang="it-IT" sz="1400" dirty="0"/>
                    </a:p>
                  </a:txBody>
                  <a:tcPr anchor="ctr"/>
                </a:tc>
              </a:tr>
            </a:tbl>
          </a:graphicData>
        </a:graphic>
      </p:graphicFrame>
      <p:sp>
        <p:nvSpPr>
          <p:cNvPr id="7" name="CasellaDiTesto 6"/>
          <p:cNvSpPr txBox="1"/>
          <p:nvPr/>
        </p:nvSpPr>
        <p:spPr>
          <a:xfrm rot="16200000">
            <a:off x="-463913" y="2992306"/>
            <a:ext cx="2232248" cy="369332"/>
          </a:xfrm>
          <a:prstGeom prst="rect">
            <a:avLst/>
          </a:prstGeom>
          <a:noFill/>
        </p:spPr>
        <p:txBody>
          <a:bodyPr wrap="square" rtlCol="0">
            <a:spAutoFit/>
          </a:bodyPr>
          <a:lstStyle/>
          <a:p>
            <a:r>
              <a:rPr lang="it-IT" b="1" dirty="0" smtClean="0"/>
              <a:t>IMPACT 2002+</a:t>
            </a:r>
            <a:endParaRPr lang="it-IT" b="1" dirty="0"/>
          </a:p>
        </p:txBody>
      </p:sp>
      <p:sp>
        <p:nvSpPr>
          <p:cNvPr id="8" name="CasellaDiTesto 7"/>
          <p:cNvSpPr txBox="1"/>
          <p:nvPr/>
        </p:nvSpPr>
        <p:spPr>
          <a:xfrm rot="16200000">
            <a:off x="-463913" y="5080538"/>
            <a:ext cx="2232248" cy="369332"/>
          </a:xfrm>
          <a:prstGeom prst="rect">
            <a:avLst/>
          </a:prstGeom>
          <a:noFill/>
        </p:spPr>
        <p:txBody>
          <a:bodyPr wrap="square" rtlCol="0">
            <a:spAutoFit/>
          </a:bodyPr>
          <a:lstStyle/>
          <a:p>
            <a:r>
              <a:rPr lang="it-IT" b="1" dirty="0" smtClean="0"/>
              <a:t>EPS 2000</a:t>
            </a:r>
            <a:endParaRPr lang="it-IT" b="1" dirty="0"/>
          </a:p>
        </p:txBody>
      </p:sp>
      <p:sp>
        <p:nvSpPr>
          <p:cNvPr id="9" name="Parentesi graffa aperta 8"/>
          <p:cNvSpPr/>
          <p:nvPr/>
        </p:nvSpPr>
        <p:spPr>
          <a:xfrm>
            <a:off x="836877" y="2348880"/>
            <a:ext cx="45719" cy="2448272"/>
          </a:xfrm>
          <a:prstGeom prst="lef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Parentesi graffa aperta 9"/>
          <p:cNvSpPr/>
          <p:nvPr/>
        </p:nvSpPr>
        <p:spPr>
          <a:xfrm>
            <a:off x="827584" y="4797152"/>
            <a:ext cx="45719" cy="1584176"/>
          </a:xfrm>
          <a:prstGeom prst="leftBrace">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1" name="CasellaDiTesto 10"/>
          <p:cNvSpPr txBox="1"/>
          <p:nvPr/>
        </p:nvSpPr>
        <p:spPr>
          <a:xfrm>
            <a:off x="467544" y="0"/>
            <a:ext cx="8280920" cy="1261884"/>
          </a:xfrm>
          <a:prstGeom prst="rect">
            <a:avLst/>
          </a:prstGeom>
          <a:noFill/>
        </p:spPr>
        <p:txBody>
          <a:bodyPr wrap="square" rtlCol="0">
            <a:spAutoFit/>
          </a:bodyPr>
          <a:lstStyle/>
          <a:p>
            <a:pPr algn="ctr">
              <a:spcBef>
                <a:spcPts val="1200"/>
              </a:spcBef>
            </a:pPr>
            <a:r>
              <a:rPr lang="it-IT" sz="2400" b="1" dirty="0">
                <a:latin typeface="Arial" pitchFamily="34" charset="0"/>
                <a:cs typeface="Arial" pitchFamily="34" charset="0"/>
              </a:rPr>
              <a:t>3- Analisi nelle categorie di danno </a:t>
            </a:r>
          </a:p>
          <a:p>
            <a:pPr algn="ctr">
              <a:spcBef>
                <a:spcPts val="1200"/>
              </a:spcBef>
            </a:pPr>
            <a:r>
              <a:rPr lang="it-IT" sz="2400" b="1" dirty="0" smtClean="0">
                <a:latin typeface="Arial" pitchFamily="34" charset="0"/>
                <a:cs typeface="Arial" pitchFamily="34" charset="0"/>
              </a:rPr>
              <a:t>con </a:t>
            </a:r>
            <a:r>
              <a:rPr lang="it-IT" sz="2400" b="1" dirty="0">
                <a:latin typeface="Arial" pitchFamily="34" charset="0"/>
                <a:cs typeface="Arial" pitchFamily="34" charset="0"/>
              </a:rPr>
              <a:t>IMPACT 2002</a:t>
            </a:r>
            <a:r>
              <a:rPr lang="it-IT" sz="2400" b="1" dirty="0" smtClean="0">
                <a:latin typeface="Arial" pitchFamily="34" charset="0"/>
                <a:cs typeface="Arial" pitchFamily="34" charset="0"/>
              </a:rPr>
              <a:t>+ e EPS 2000</a:t>
            </a:r>
            <a:endParaRPr lang="it-IT" sz="2400" b="1" dirty="0">
              <a:latin typeface="Arial" pitchFamily="34" charset="0"/>
              <a:cs typeface="Arial" pitchFamily="34" charset="0"/>
            </a:endParaRPr>
          </a:p>
          <a:p>
            <a:endParaRPr lang="it-IT" dirty="0"/>
          </a:p>
        </p:txBody>
      </p:sp>
      <p:sp>
        <p:nvSpPr>
          <p:cNvPr id="15" name="Segnaposto piè di pagina 14"/>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Tree>
    <p:extLst>
      <p:ext uri="{BB962C8B-B14F-4D97-AF65-F5344CB8AC3E}">
        <p14:creationId xmlns:p14="http://schemas.microsoft.com/office/powerpoint/2010/main" xmlns="" val="2336355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3" cstate="email">
            <a:extLst>
              <a:ext uri="{28A0092B-C50C-407E-A947-70E740481C1C}">
                <a14:useLocalDpi xmlns:a14="http://schemas.microsoft.com/office/drawing/2010/main" xmlns="" val="0"/>
              </a:ext>
            </a:extLst>
          </a:blip>
          <a:stretch>
            <a:fillRect/>
          </a:stretch>
        </p:blipFill>
        <p:spPr>
          <a:xfrm>
            <a:off x="323529" y="1124743"/>
            <a:ext cx="8496942" cy="4608514"/>
          </a:xfrm>
          <a:prstGeom prst="rect">
            <a:avLst/>
          </a:prstGeom>
        </p:spPr>
      </p:pic>
      <p:sp>
        <p:nvSpPr>
          <p:cNvPr id="5" name="CasellaDiTesto 4"/>
          <p:cNvSpPr txBox="1"/>
          <p:nvPr/>
        </p:nvSpPr>
        <p:spPr>
          <a:xfrm>
            <a:off x="179512" y="0"/>
            <a:ext cx="8640959" cy="738664"/>
          </a:xfrm>
          <a:prstGeom prst="rect">
            <a:avLst/>
          </a:prstGeom>
          <a:noFill/>
        </p:spPr>
        <p:txBody>
          <a:bodyPr wrap="square" rtlCol="0">
            <a:spAutoFit/>
          </a:bodyPr>
          <a:lstStyle/>
          <a:p>
            <a:pPr algn="ctr"/>
            <a:r>
              <a:rPr lang="it-IT" sz="2400" b="1" dirty="0" smtClean="0">
                <a:latin typeface="Arial" pitchFamily="34" charset="0"/>
                <a:cs typeface="Arial" pitchFamily="34" charset="0"/>
              </a:rPr>
              <a:t>3- Analisi </a:t>
            </a:r>
            <a:r>
              <a:rPr lang="it-IT" sz="2400" b="1" dirty="0">
                <a:latin typeface="Arial" pitchFamily="34" charset="0"/>
                <a:cs typeface="Arial" pitchFamily="34" charset="0"/>
              </a:rPr>
              <a:t>della sola fase di </a:t>
            </a:r>
            <a:r>
              <a:rPr lang="it-IT" sz="2400" b="1" dirty="0" smtClean="0">
                <a:latin typeface="Arial" pitchFamily="34" charset="0"/>
                <a:cs typeface="Arial" pitchFamily="34" charset="0"/>
              </a:rPr>
              <a:t>uso </a:t>
            </a:r>
            <a:r>
              <a:rPr lang="it-IT" sz="2400" b="1" dirty="0">
                <a:latin typeface="Arial" pitchFamily="34" charset="0"/>
                <a:cs typeface="Arial" pitchFamily="34" charset="0"/>
              </a:rPr>
              <a:t>secondo IMPACT 2002+</a:t>
            </a:r>
          </a:p>
          <a:p>
            <a:endParaRPr lang="it-IT" dirty="0"/>
          </a:p>
        </p:txBody>
      </p:sp>
      <p:sp>
        <p:nvSpPr>
          <p:cNvPr id="6" name="Ovale 5"/>
          <p:cNvSpPr/>
          <p:nvPr/>
        </p:nvSpPr>
        <p:spPr>
          <a:xfrm>
            <a:off x="5292080" y="4437112"/>
            <a:ext cx="100811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2843808" y="4869160"/>
            <a:ext cx="122413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p:cNvCxnSpPr>
            <a:stCxn id="7" idx="4"/>
          </p:cNvCxnSpPr>
          <p:nvPr/>
        </p:nvCxnSpPr>
        <p:spPr>
          <a:xfrm flipH="1">
            <a:off x="3059832" y="5085184"/>
            <a:ext cx="396044" cy="93610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979712" y="6021288"/>
            <a:ext cx="2592288" cy="307777"/>
          </a:xfrm>
          <a:prstGeom prst="rect">
            <a:avLst/>
          </a:prstGeom>
          <a:noFill/>
        </p:spPr>
        <p:txBody>
          <a:bodyPr wrap="square" rtlCol="0">
            <a:spAutoFit/>
          </a:bodyPr>
          <a:lstStyle/>
          <a:p>
            <a:r>
              <a:rPr lang="it-IT" sz="1400" dirty="0" smtClean="0"/>
              <a:t>Polveri, </a:t>
            </a:r>
            <a:r>
              <a:rPr lang="it-IT" sz="1400" dirty="0" err="1" smtClean="0"/>
              <a:t>NOx</a:t>
            </a:r>
            <a:r>
              <a:rPr lang="it-IT" sz="1400" dirty="0" smtClean="0"/>
              <a:t>, </a:t>
            </a:r>
            <a:r>
              <a:rPr lang="it-IT" sz="1400" dirty="0" err="1" smtClean="0"/>
              <a:t>SOx</a:t>
            </a:r>
            <a:r>
              <a:rPr lang="it-IT" sz="1400" dirty="0"/>
              <a:t> </a:t>
            </a:r>
            <a:r>
              <a:rPr lang="it-IT" sz="1400" dirty="0" smtClean="0"/>
              <a:t>… </a:t>
            </a:r>
            <a:endParaRPr lang="it-IT" sz="1400" dirty="0"/>
          </a:p>
        </p:txBody>
      </p:sp>
      <p:sp>
        <p:nvSpPr>
          <p:cNvPr id="11" name="Ovale 10"/>
          <p:cNvSpPr/>
          <p:nvPr/>
        </p:nvSpPr>
        <p:spPr>
          <a:xfrm>
            <a:off x="6228184" y="4977172"/>
            <a:ext cx="122413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p:cNvCxnSpPr/>
          <p:nvPr/>
        </p:nvCxnSpPr>
        <p:spPr>
          <a:xfrm flipH="1">
            <a:off x="6336196" y="5229200"/>
            <a:ext cx="396044" cy="93610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5436096" y="6165304"/>
            <a:ext cx="2232248" cy="307777"/>
          </a:xfrm>
          <a:prstGeom prst="rect">
            <a:avLst/>
          </a:prstGeom>
          <a:noFill/>
        </p:spPr>
        <p:txBody>
          <a:bodyPr wrap="square" rtlCol="0">
            <a:spAutoFit/>
          </a:bodyPr>
          <a:lstStyle/>
          <a:p>
            <a:r>
              <a:rPr lang="it-IT" sz="1400" dirty="0" smtClean="0"/>
              <a:t>CO2, CH4, </a:t>
            </a:r>
            <a:r>
              <a:rPr lang="it-IT" sz="1400" dirty="0" err="1" smtClean="0"/>
              <a:t>ecc</a:t>
            </a:r>
            <a:r>
              <a:rPr lang="it-IT" sz="1400" dirty="0" smtClean="0"/>
              <a:t>…</a:t>
            </a:r>
            <a:endParaRPr lang="it-IT" sz="1400" dirty="0"/>
          </a:p>
        </p:txBody>
      </p:sp>
      <p:sp>
        <p:nvSpPr>
          <p:cNvPr id="17" name="Segnaposto piè di pagina 16"/>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Tree>
    <p:extLst>
      <p:ext uri="{BB962C8B-B14F-4D97-AF65-F5344CB8AC3E}">
        <p14:creationId xmlns:p14="http://schemas.microsoft.com/office/powerpoint/2010/main" xmlns="" val="261216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3" cstate="email">
            <a:extLst>
              <a:ext uri="{28A0092B-C50C-407E-A947-70E740481C1C}">
                <a14:useLocalDpi xmlns:a14="http://schemas.microsoft.com/office/drawing/2010/main" xmlns="" val="0"/>
              </a:ext>
            </a:extLst>
          </a:blip>
          <a:stretch>
            <a:fillRect/>
          </a:stretch>
        </p:blipFill>
        <p:spPr>
          <a:xfrm>
            <a:off x="395537" y="867470"/>
            <a:ext cx="7995664" cy="4289722"/>
          </a:xfrm>
          <a:prstGeom prst="rect">
            <a:avLst/>
          </a:prstGeom>
        </p:spPr>
      </p:pic>
      <p:sp>
        <p:nvSpPr>
          <p:cNvPr id="21541" name="Rectangle 37"/>
          <p:cNvSpPr>
            <a:spLocks noChangeArrowheads="1"/>
          </p:cNvSpPr>
          <p:nvPr/>
        </p:nvSpPr>
        <p:spPr bwMode="auto">
          <a:xfrm>
            <a:off x="109567" y="142852"/>
            <a:ext cx="8820150" cy="431800"/>
          </a:xfrm>
          <a:prstGeom prst="rect">
            <a:avLst/>
          </a:prstGeom>
          <a:noFill/>
          <a:ln w="9525">
            <a:noFill/>
            <a:miter lim="800000"/>
            <a:headEnd/>
            <a:tailEnd/>
          </a:ln>
          <a:effectLst/>
        </p:spPr>
        <p:txBody>
          <a:bodyPr/>
          <a:lstStyle/>
          <a:p>
            <a:pPr algn="ctr"/>
            <a:r>
              <a:rPr lang="it-IT" sz="2400" b="1" dirty="0" smtClean="0">
                <a:latin typeface="Arial" pitchFamily="34" charset="0"/>
                <a:cs typeface="Arial" pitchFamily="34" charset="0"/>
              </a:rPr>
              <a:t>3- Analisi della sola fase di produzione secondo IMPACT 2002+</a:t>
            </a:r>
            <a:endParaRPr lang="it-IT" sz="2400" b="1" dirty="0">
              <a:latin typeface="Arial" pitchFamily="34" charset="0"/>
              <a:cs typeface="Arial" pitchFamily="34" charset="0"/>
            </a:endParaRPr>
          </a:p>
        </p:txBody>
      </p:sp>
      <p:sp>
        <p:nvSpPr>
          <p:cNvPr id="2" name="Ovale 1"/>
          <p:cNvSpPr/>
          <p:nvPr/>
        </p:nvSpPr>
        <p:spPr>
          <a:xfrm>
            <a:off x="4519642" y="4077072"/>
            <a:ext cx="55641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Ovale 15"/>
          <p:cNvSpPr/>
          <p:nvPr/>
        </p:nvSpPr>
        <p:spPr>
          <a:xfrm>
            <a:off x="1979712" y="4036533"/>
            <a:ext cx="55641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3059832" y="5373216"/>
            <a:ext cx="2088232" cy="307777"/>
          </a:xfrm>
          <a:prstGeom prst="rect">
            <a:avLst/>
          </a:prstGeom>
          <a:noFill/>
        </p:spPr>
        <p:txBody>
          <a:bodyPr wrap="square" rtlCol="0">
            <a:spAutoFit/>
          </a:bodyPr>
          <a:lstStyle/>
          <a:p>
            <a:r>
              <a:rPr lang="it-IT" sz="1400" dirty="0" smtClean="0"/>
              <a:t>Polveri, </a:t>
            </a:r>
            <a:r>
              <a:rPr lang="it-IT" sz="1400" dirty="0" err="1" smtClean="0"/>
              <a:t>NOx</a:t>
            </a:r>
            <a:r>
              <a:rPr lang="it-IT" sz="1400" dirty="0" smtClean="0"/>
              <a:t>, </a:t>
            </a:r>
            <a:r>
              <a:rPr lang="it-IT" sz="1400" dirty="0" err="1" smtClean="0"/>
              <a:t>ecc</a:t>
            </a:r>
            <a:r>
              <a:rPr lang="it-IT" sz="1400" dirty="0" smtClean="0"/>
              <a:t>…</a:t>
            </a:r>
            <a:endParaRPr lang="it-IT" sz="1400" dirty="0"/>
          </a:p>
        </p:txBody>
      </p:sp>
      <p:sp>
        <p:nvSpPr>
          <p:cNvPr id="11" name="CasellaDiTesto 10"/>
          <p:cNvSpPr txBox="1"/>
          <p:nvPr/>
        </p:nvSpPr>
        <p:spPr>
          <a:xfrm>
            <a:off x="5796136" y="5157192"/>
            <a:ext cx="1800200" cy="307777"/>
          </a:xfrm>
          <a:prstGeom prst="rect">
            <a:avLst/>
          </a:prstGeom>
          <a:noFill/>
        </p:spPr>
        <p:txBody>
          <a:bodyPr wrap="square" rtlCol="0">
            <a:spAutoFit/>
          </a:bodyPr>
          <a:lstStyle/>
          <a:p>
            <a:r>
              <a:rPr lang="it-IT" sz="1400" dirty="0" smtClean="0"/>
              <a:t>CO2, CH4, </a:t>
            </a:r>
            <a:r>
              <a:rPr lang="it-IT" sz="1400" dirty="0" err="1" smtClean="0"/>
              <a:t>ecc</a:t>
            </a:r>
            <a:r>
              <a:rPr lang="it-IT" sz="1400" dirty="0" smtClean="0"/>
              <a:t>…</a:t>
            </a:r>
            <a:endParaRPr lang="it-IT" sz="1400" dirty="0"/>
          </a:p>
        </p:txBody>
      </p:sp>
      <p:sp>
        <p:nvSpPr>
          <p:cNvPr id="14" name="Ovale 13"/>
          <p:cNvSpPr/>
          <p:nvPr/>
        </p:nvSpPr>
        <p:spPr>
          <a:xfrm>
            <a:off x="2843808" y="4273351"/>
            <a:ext cx="936104" cy="307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2 17"/>
          <p:cNvCxnSpPr>
            <a:stCxn id="14" idx="4"/>
          </p:cNvCxnSpPr>
          <p:nvPr/>
        </p:nvCxnSpPr>
        <p:spPr>
          <a:xfrm>
            <a:off x="3311860" y="4581128"/>
            <a:ext cx="324036" cy="8838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e 20"/>
          <p:cNvSpPr/>
          <p:nvPr/>
        </p:nvSpPr>
        <p:spPr>
          <a:xfrm>
            <a:off x="5940152" y="4417367"/>
            <a:ext cx="936104" cy="2357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2 19"/>
          <p:cNvCxnSpPr>
            <a:stCxn id="21" idx="4"/>
          </p:cNvCxnSpPr>
          <p:nvPr/>
        </p:nvCxnSpPr>
        <p:spPr>
          <a:xfrm>
            <a:off x="6408204" y="4653136"/>
            <a:ext cx="0" cy="5676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973702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75054" y="3712050"/>
            <a:ext cx="5696904" cy="23812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3" name="CasellaDiTesto 32"/>
          <p:cNvSpPr txBox="1"/>
          <p:nvPr/>
        </p:nvSpPr>
        <p:spPr>
          <a:xfrm>
            <a:off x="142844" y="142852"/>
            <a:ext cx="8715436" cy="484748"/>
          </a:xfrm>
          <a:prstGeom prst="rect">
            <a:avLst/>
          </a:prstGeom>
          <a:noFill/>
        </p:spPr>
        <p:txBody>
          <a:bodyPr wrap="square" rtlCol="0">
            <a:spAutoFit/>
          </a:bodyPr>
          <a:lstStyle/>
          <a:p>
            <a:pPr algn="ctr"/>
            <a:r>
              <a:rPr lang="it-IT" sz="2400" b="1" dirty="0">
                <a:latin typeface="Arial" pitchFamily="34" charset="0"/>
                <a:cs typeface="Arial" pitchFamily="34" charset="0"/>
              </a:rPr>
              <a:t>3- Analisi della sola fase di produzione </a:t>
            </a:r>
          </a:p>
          <a:p>
            <a:pPr algn="ctr"/>
            <a:endParaRPr lang="it-IT" sz="100" dirty="0"/>
          </a:p>
        </p:txBody>
      </p:sp>
      <p:sp>
        <p:nvSpPr>
          <p:cNvPr id="34" name="CasellaDiTesto 33"/>
          <p:cNvSpPr txBox="1"/>
          <p:nvPr/>
        </p:nvSpPr>
        <p:spPr>
          <a:xfrm rot="5400000">
            <a:off x="7959234" y="2601962"/>
            <a:ext cx="369332" cy="1428760"/>
          </a:xfrm>
          <a:prstGeom prst="rect">
            <a:avLst/>
          </a:prstGeom>
          <a:noFill/>
        </p:spPr>
        <p:txBody>
          <a:bodyPr vert="vert270" wrap="square" rtlCol="0">
            <a:spAutoFit/>
          </a:bodyPr>
          <a:lstStyle/>
          <a:p>
            <a:r>
              <a:rPr lang="it-IT" sz="1200" dirty="0" smtClean="0">
                <a:solidFill>
                  <a:schemeClr val="accent2">
                    <a:lumMod val="75000"/>
                  </a:schemeClr>
                </a:solidFill>
                <a:effectLst>
                  <a:outerShdw blurRad="38100" dist="38100" dir="2700000" algn="tl">
                    <a:srgbClr val="000000">
                      <a:alpha val="43137"/>
                    </a:srgbClr>
                  </a:outerShdw>
                </a:effectLst>
              </a:rPr>
              <a:t>IMPACT 2002+</a:t>
            </a:r>
            <a:endParaRPr lang="it-IT" sz="1200" dirty="0">
              <a:solidFill>
                <a:schemeClr val="accent2">
                  <a:lumMod val="75000"/>
                </a:schemeClr>
              </a:solidFill>
              <a:effectLst>
                <a:outerShdw blurRad="38100" dist="38100" dir="2700000" algn="tl">
                  <a:srgbClr val="000000">
                    <a:alpha val="43137"/>
                  </a:srgbClr>
                </a:outerShdw>
              </a:effectLst>
            </a:endParaRPr>
          </a:p>
        </p:txBody>
      </p:sp>
      <p:cxnSp>
        <p:nvCxnSpPr>
          <p:cNvPr id="31" name="Connettore 2 30"/>
          <p:cNvCxnSpPr/>
          <p:nvPr/>
        </p:nvCxnSpPr>
        <p:spPr bwMode="auto">
          <a:xfrm>
            <a:off x="5796136" y="3217529"/>
            <a:ext cx="378580" cy="1939663"/>
          </a:xfrm>
          <a:prstGeom prst="straightConnector1">
            <a:avLst/>
          </a:prstGeom>
          <a:solidFill>
            <a:schemeClr val="accent1"/>
          </a:solidFill>
          <a:ln w="28575" cap="sq" cmpd="sng" algn="ctr">
            <a:solidFill>
              <a:schemeClr val="tx1"/>
            </a:solidFill>
            <a:prstDash val="solid"/>
            <a:bevel/>
            <a:headEnd type="none" w="med" len="med"/>
            <a:tailEnd type="arrow"/>
          </a:ln>
          <a:effectLst/>
        </p:spPr>
      </p:cxnSp>
      <p:sp>
        <p:nvSpPr>
          <p:cNvPr id="46" name="Ovale 45"/>
          <p:cNvSpPr/>
          <p:nvPr/>
        </p:nvSpPr>
        <p:spPr bwMode="auto">
          <a:xfrm>
            <a:off x="5380110" y="5237750"/>
            <a:ext cx="1428760" cy="107157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it-IT" sz="2000" b="1" i="0" u="none" strike="noStrike" cap="none" normalizeH="0" baseline="0" smtClean="0">
              <a:ln>
                <a:noFill/>
              </a:ln>
              <a:solidFill>
                <a:schemeClr val="tx1"/>
              </a:solidFill>
              <a:effectLst/>
              <a:latin typeface="Cambria" pitchFamily="18" charset="0"/>
              <a:cs typeface="Arial" charset="0"/>
            </a:endParaRPr>
          </a:p>
        </p:txBody>
      </p:sp>
      <p:sp>
        <p:nvSpPr>
          <p:cNvPr id="47" name="CasellaDiTesto 46"/>
          <p:cNvSpPr txBox="1"/>
          <p:nvPr/>
        </p:nvSpPr>
        <p:spPr>
          <a:xfrm>
            <a:off x="6715140" y="3571876"/>
            <a:ext cx="2143140" cy="1631216"/>
          </a:xfrm>
          <a:prstGeom prst="rect">
            <a:avLst/>
          </a:prstGeom>
          <a:noFill/>
        </p:spPr>
        <p:txBody>
          <a:bodyPr wrap="square" rtlCol="0">
            <a:spAutoFit/>
          </a:bodyPr>
          <a:lstStyle/>
          <a:p>
            <a:pPr algn="r"/>
            <a:r>
              <a:rPr lang="it-IT" dirty="0">
                <a:latin typeface="Calibri" pitchFamily="34" charset="0"/>
              </a:rPr>
              <a:t>L</a:t>
            </a:r>
            <a:r>
              <a:rPr lang="it-IT" dirty="0" smtClean="0">
                <a:latin typeface="Calibri" pitchFamily="34" charset="0"/>
              </a:rPr>
              <a:t>’armadio in acciaio inox presenta il danno ambientale maggiore.</a:t>
            </a:r>
            <a:endParaRPr lang="it-IT" dirty="0">
              <a:latin typeface="Calibri" pitchFamily="34" charset="0"/>
            </a:endParaRPr>
          </a:p>
        </p:txBody>
      </p:sp>
      <p:pic>
        <p:nvPicPr>
          <p:cNvPr id="37" name="Immagine 36"/>
          <p:cNvPicPr/>
          <p:nvPr/>
        </p:nvPicPr>
        <p:blipFill>
          <a:blip r:embed="rId4" cstate="email">
            <a:extLst>
              <a:ext uri="{28A0092B-C50C-407E-A947-70E740481C1C}">
                <a14:useLocalDpi xmlns:a14="http://schemas.microsoft.com/office/drawing/2010/main" xmlns="" val="0"/>
              </a:ext>
            </a:extLst>
          </a:blip>
          <a:stretch>
            <a:fillRect/>
          </a:stretch>
        </p:blipFill>
        <p:spPr>
          <a:xfrm>
            <a:off x="4714876" y="1218870"/>
            <a:ext cx="4176256" cy="1994106"/>
          </a:xfrm>
          <a:prstGeom prst="rect">
            <a:avLst/>
          </a:prstGeom>
        </p:spPr>
      </p:pic>
      <p:sp>
        <p:nvSpPr>
          <p:cNvPr id="2" name="CasellaDiTesto 1"/>
          <p:cNvSpPr txBox="1"/>
          <p:nvPr/>
        </p:nvSpPr>
        <p:spPr>
          <a:xfrm>
            <a:off x="395536" y="836712"/>
            <a:ext cx="4176464" cy="1323439"/>
          </a:xfrm>
          <a:prstGeom prst="rect">
            <a:avLst/>
          </a:prstGeom>
          <a:noFill/>
        </p:spPr>
        <p:txBody>
          <a:bodyPr wrap="square" rtlCol="0">
            <a:spAutoFit/>
          </a:bodyPr>
          <a:lstStyle/>
          <a:p>
            <a:r>
              <a:rPr lang="it-IT" dirty="0" smtClean="0">
                <a:latin typeface="Calibri" pitchFamily="34" charset="0"/>
              </a:rPr>
              <a:t>Guardando nel dettaglio la fase di produzione si nota che l’impatto maggiore è dato dal processo relativo alla produzione del Quadro elettrico.</a:t>
            </a:r>
            <a:endParaRPr lang="it-IT" dirty="0">
              <a:latin typeface="Calibri" pitchFamily="34" charset="0"/>
            </a:endParaRPr>
          </a:p>
        </p:txBody>
      </p:sp>
      <p:sp>
        <p:nvSpPr>
          <p:cNvPr id="6" name="Segnaposto piè di pagina 5"/>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Tree>
    <p:extLst>
      <p:ext uri="{BB962C8B-B14F-4D97-AF65-F5344CB8AC3E}">
        <p14:creationId xmlns:p14="http://schemas.microsoft.com/office/powerpoint/2010/main" xmlns="" val="10982401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p:cNvPicPr>
          <p:nvPr>
            <p:ph idx="1"/>
          </p:nvPr>
        </p:nvPicPr>
        <p:blipFill>
          <a:blip r:embed="rId3" cstate="email">
            <a:extLst>
              <a:ext uri="{28A0092B-C50C-407E-A947-70E740481C1C}">
                <a14:useLocalDpi xmlns:a14="http://schemas.microsoft.com/office/drawing/2010/main" xmlns="" val="0"/>
              </a:ext>
            </a:extLst>
          </a:blip>
          <a:stretch>
            <a:fillRect/>
          </a:stretch>
        </p:blipFill>
        <p:spPr>
          <a:xfrm>
            <a:off x="269286" y="925071"/>
            <a:ext cx="4896544" cy="2088232"/>
          </a:xfrm>
          <a:prstGeom prst="rect">
            <a:avLst/>
          </a:prstGeom>
        </p:spPr>
      </p:pic>
      <p:sp>
        <p:nvSpPr>
          <p:cNvPr id="6" name="CasellaDiTesto 5"/>
          <p:cNvSpPr txBox="1"/>
          <p:nvPr/>
        </p:nvSpPr>
        <p:spPr>
          <a:xfrm>
            <a:off x="467544" y="188640"/>
            <a:ext cx="7488832" cy="738664"/>
          </a:xfrm>
          <a:prstGeom prst="rect">
            <a:avLst/>
          </a:prstGeom>
          <a:noFill/>
        </p:spPr>
        <p:txBody>
          <a:bodyPr wrap="square" rtlCol="0">
            <a:spAutoFit/>
          </a:bodyPr>
          <a:lstStyle/>
          <a:p>
            <a:pPr algn="ctr"/>
            <a:r>
              <a:rPr lang="it-IT" sz="2400" b="1" dirty="0">
                <a:latin typeface="Arial" pitchFamily="34" charset="0"/>
                <a:cs typeface="Arial" pitchFamily="34" charset="0"/>
              </a:rPr>
              <a:t>4- Analisi di Sensibilità’</a:t>
            </a:r>
          </a:p>
          <a:p>
            <a:endParaRPr lang="it-IT" b="1" dirty="0">
              <a:latin typeface="Arial" pitchFamily="34" charset="0"/>
              <a:cs typeface="Arial" pitchFamily="34" charset="0"/>
            </a:endParaRPr>
          </a:p>
        </p:txBody>
      </p:sp>
      <p:sp>
        <p:nvSpPr>
          <p:cNvPr id="8" name="CasellaDiTesto 7"/>
          <p:cNvSpPr txBox="1"/>
          <p:nvPr/>
        </p:nvSpPr>
        <p:spPr>
          <a:xfrm>
            <a:off x="5436096" y="908720"/>
            <a:ext cx="3168352" cy="1846659"/>
          </a:xfrm>
          <a:prstGeom prst="rect">
            <a:avLst/>
          </a:prstGeom>
          <a:noFill/>
        </p:spPr>
        <p:txBody>
          <a:bodyPr wrap="square" rtlCol="0">
            <a:spAutoFit/>
          </a:bodyPr>
          <a:lstStyle/>
          <a:p>
            <a:r>
              <a:rPr lang="it-IT" dirty="0">
                <a:latin typeface="Calibri" pitchFamily="34" charset="0"/>
              </a:rPr>
              <a:t>Sostituendo l’armadio in acciaio inox con un acciaio meno pregiato si ha una riduzione del danno causato dal quadro elettrico  del </a:t>
            </a:r>
            <a:r>
              <a:rPr lang="it-IT" sz="2400" b="1" dirty="0">
                <a:solidFill>
                  <a:srgbClr val="327D1D"/>
                </a:solidFill>
                <a:latin typeface="Calibri" pitchFamily="34" charset="0"/>
              </a:rPr>
              <a:t>41%</a:t>
            </a:r>
            <a:r>
              <a:rPr lang="it-IT" dirty="0">
                <a:latin typeface="Calibri" pitchFamily="34" charset="0"/>
              </a:rPr>
              <a:t>...</a:t>
            </a:r>
          </a:p>
          <a:p>
            <a:endParaRPr lang="it-IT" dirty="0"/>
          </a:p>
        </p:txBody>
      </p:sp>
      <p:pic>
        <p:nvPicPr>
          <p:cNvPr id="9" name="Immagine 8"/>
          <p:cNvPicPr/>
          <p:nvPr/>
        </p:nvPicPr>
        <p:blipFill>
          <a:blip r:embed="rId4" cstate="email">
            <a:extLst>
              <a:ext uri="{28A0092B-C50C-407E-A947-70E740481C1C}">
                <a14:useLocalDpi xmlns:a14="http://schemas.microsoft.com/office/drawing/2010/main" xmlns="" val="0"/>
              </a:ext>
            </a:extLst>
          </a:blip>
          <a:stretch>
            <a:fillRect/>
          </a:stretch>
        </p:blipFill>
        <p:spPr>
          <a:xfrm>
            <a:off x="269286" y="3418166"/>
            <a:ext cx="4896544" cy="2088232"/>
          </a:xfrm>
          <a:prstGeom prst="rect">
            <a:avLst/>
          </a:prstGeom>
        </p:spPr>
      </p:pic>
      <p:sp>
        <p:nvSpPr>
          <p:cNvPr id="10" name="CasellaDiTesto 9"/>
          <p:cNvSpPr txBox="1"/>
          <p:nvPr/>
        </p:nvSpPr>
        <p:spPr>
          <a:xfrm>
            <a:off x="5436096" y="3418166"/>
            <a:ext cx="3024336" cy="1015663"/>
          </a:xfrm>
          <a:prstGeom prst="rect">
            <a:avLst/>
          </a:prstGeom>
          <a:noFill/>
        </p:spPr>
        <p:txBody>
          <a:bodyPr wrap="square" rtlCol="0">
            <a:spAutoFit/>
          </a:bodyPr>
          <a:lstStyle/>
          <a:p>
            <a:r>
              <a:rPr lang="it-IT" dirty="0">
                <a:latin typeface="Calibri" pitchFamily="34" charset="0"/>
              </a:rPr>
              <a:t>…e del </a:t>
            </a:r>
            <a:r>
              <a:rPr lang="it-IT" sz="2400" b="1" dirty="0">
                <a:solidFill>
                  <a:srgbClr val="327D1D"/>
                </a:solidFill>
                <a:latin typeface="Calibri" pitchFamily="34" charset="0"/>
              </a:rPr>
              <a:t>7%</a:t>
            </a:r>
            <a:r>
              <a:rPr lang="it-IT" dirty="0">
                <a:latin typeface="Calibri" pitchFamily="34" charset="0"/>
              </a:rPr>
              <a:t> considerando l’intero ciclo di produzione. </a:t>
            </a:r>
          </a:p>
          <a:p>
            <a:endParaRPr lang="it-IT" dirty="0"/>
          </a:p>
        </p:txBody>
      </p:sp>
      <p:sp>
        <p:nvSpPr>
          <p:cNvPr id="3" name="Segnaposto piè di pagina 2"/>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Tree>
    <p:extLst>
      <p:ext uri="{BB962C8B-B14F-4D97-AF65-F5344CB8AC3E}">
        <p14:creationId xmlns:p14="http://schemas.microsoft.com/office/powerpoint/2010/main" xmlns="" val="19540987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anim calcmode="lin" valueType="num">
                                      <p:cBhvr>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anim calcmode="lin" valueType="num">
                                      <p:cBhvr>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d\Desktop\110413 PRESENTAZIONE\CONFRONTO USO IN ITALIA USO IN VIETNAM.JPG"/>
          <p:cNvPicPr>
            <a:picLocks noGrp="1" noChangeAspect="1" noChangeArrowheads="1"/>
          </p:cNvPicPr>
          <p:nvPr>
            <p:ph idx="1"/>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7200" y="1415958"/>
            <a:ext cx="8229600" cy="323717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sellaDiTesto 3"/>
          <p:cNvSpPr txBox="1"/>
          <p:nvPr/>
        </p:nvSpPr>
        <p:spPr>
          <a:xfrm>
            <a:off x="395536" y="4725144"/>
            <a:ext cx="8352928" cy="1661993"/>
          </a:xfrm>
          <a:prstGeom prst="rect">
            <a:avLst/>
          </a:prstGeom>
          <a:noFill/>
        </p:spPr>
        <p:txBody>
          <a:bodyPr wrap="square" rtlCol="0">
            <a:spAutoFit/>
          </a:bodyPr>
          <a:lstStyle/>
          <a:p>
            <a:r>
              <a:rPr lang="it-IT" sz="1600" dirty="0">
                <a:latin typeface="Calibri" pitchFamily="34" charset="0"/>
              </a:rPr>
              <a:t>Dall’analisi della valutazione si nota che il processo </a:t>
            </a:r>
            <a:r>
              <a:rPr lang="it-IT" sz="1600" u="sng" dirty="0">
                <a:latin typeface="Calibri" pitchFamily="34" charset="0"/>
              </a:rPr>
              <a:t>USO dell’EAGLE050413</a:t>
            </a:r>
            <a:r>
              <a:rPr lang="it-IT" sz="1600" dirty="0">
                <a:latin typeface="Calibri" pitchFamily="34" charset="0"/>
              </a:rPr>
              <a:t> produce un danno (74.123 </a:t>
            </a:r>
            <a:r>
              <a:rPr lang="it-IT" sz="1600" dirty="0" err="1">
                <a:latin typeface="Calibri" pitchFamily="34" charset="0"/>
              </a:rPr>
              <a:t>Pt</a:t>
            </a:r>
            <a:r>
              <a:rPr lang="it-IT" sz="1600" dirty="0">
                <a:latin typeface="Calibri" pitchFamily="34" charset="0"/>
              </a:rPr>
              <a:t>) maggiore del 123% di quello dell’</a:t>
            </a:r>
            <a:r>
              <a:rPr lang="it-IT" sz="1600" u="sng" dirty="0">
                <a:latin typeface="Calibri" pitchFamily="34" charset="0"/>
              </a:rPr>
              <a:t>USO dell’EAGLEIT</a:t>
            </a:r>
            <a:r>
              <a:rPr lang="it-IT" sz="1600" dirty="0">
                <a:latin typeface="Calibri" pitchFamily="34" charset="0"/>
              </a:rPr>
              <a:t> (33.207 </a:t>
            </a:r>
            <a:r>
              <a:rPr lang="it-IT" sz="1600" dirty="0" err="1">
                <a:latin typeface="Calibri" pitchFamily="34" charset="0"/>
              </a:rPr>
              <a:t>Pt</a:t>
            </a:r>
            <a:r>
              <a:rPr lang="it-IT" sz="1600" dirty="0">
                <a:latin typeface="Calibri" pitchFamily="34" charset="0"/>
              </a:rPr>
              <a:t>).</a:t>
            </a:r>
          </a:p>
          <a:p>
            <a:r>
              <a:rPr lang="it-IT" sz="1600" dirty="0">
                <a:latin typeface="Calibri" pitchFamily="34" charset="0"/>
              </a:rPr>
              <a:t>La differenza è evidente specialmente nella categoria di danno Human </a:t>
            </a:r>
            <a:r>
              <a:rPr lang="it-IT" sz="1600" dirty="0" err="1">
                <a:latin typeface="Calibri" pitchFamily="34" charset="0"/>
              </a:rPr>
              <a:t>Health</a:t>
            </a:r>
            <a:r>
              <a:rPr lang="it-IT" sz="1600" dirty="0">
                <a:latin typeface="Calibri" pitchFamily="34" charset="0"/>
              </a:rPr>
              <a:t> ed è dovuta prevalentemente a </a:t>
            </a:r>
            <a:r>
              <a:rPr lang="it-IT" b="1" i="1" dirty="0" err="1">
                <a:solidFill>
                  <a:srgbClr val="FF0000"/>
                </a:solidFill>
                <a:latin typeface="Calibri" pitchFamily="34" charset="0"/>
              </a:rPr>
              <a:t>Particulates</a:t>
            </a:r>
            <a:r>
              <a:rPr lang="it-IT" b="1" i="1" dirty="0">
                <a:solidFill>
                  <a:srgbClr val="FF0000"/>
                </a:solidFill>
                <a:latin typeface="Calibri" pitchFamily="34" charset="0"/>
              </a:rPr>
              <a:t>, &lt;2,5 µm</a:t>
            </a:r>
            <a:r>
              <a:rPr lang="it-IT" sz="1600" dirty="0">
                <a:latin typeface="Calibri" pitchFamily="34" charset="0"/>
              </a:rPr>
              <a:t> in aria (utilizzando il </a:t>
            </a:r>
            <a:r>
              <a:rPr lang="it-IT" sz="1600" dirty="0" err="1">
                <a:latin typeface="Calibri" pitchFamily="34" charset="0"/>
              </a:rPr>
              <a:t>palettizzatore</a:t>
            </a:r>
            <a:r>
              <a:rPr lang="it-IT" sz="1600" dirty="0">
                <a:latin typeface="Calibri" pitchFamily="34" charset="0"/>
              </a:rPr>
              <a:t> sfruttando l’energia elettrica cinese si hanno emissioni di particolato </a:t>
            </a:r>
            <a:r>
              <a:rPr lang="it-IT" b="1" dirty="0">
                <a:solidFill>
                  <a:srgbClr val="FF0000"/>
                </a:solidFill>
                <a:latin typeface="Calibri" pitchFamily="34" charset="0"/>
              </a:rPr>
              <a:t>6 volte maggiori</a:t>
            </a:r>
            <a:r>
              <a:rPr lang="it-IT" sz="1600" dirty="0">
                <a:latin typeface="Calibri" pitchFamily="34" charset="0"/>
              </a:rPr>
              <a:t> a quelle che si avrebbero utilizzandolo in Italia), </a:t>
            </a:r>
            <a:r>
              <a:rPr lang="it-IT" b="1" i="1" dirty="0" err="1" smtClean="0">
                <a:solidFill>
                  <a:srgbClr val="FF0000"/>
                </a:solidFill>
                <a:latin typeface="Calibri" pitchFamily="34" charset="0"/>
              </a:rPr>
              <a:t>SOx</a:t>
            </a:r>
            <a:r>
              <a:rPr lang="it-IT" sz="1600" dirty="0" smtClean="0">
                <a:latin typeface="Calibri" pitchFamily="34" charset="0"/>
              </a:rPr>
              <a:t> </a:t>
            </a:r>
            <a:r>
              <a:rPr lang="it-IT" sz="1600" dirty="0">
                <a:latin typeface="Calibri" pitchFamily="34" charset="0"/>
              </a:rPr>
              <a:t>in aria (</a:t>
            </a:r>
            <a:r>
              <a:rPr lang="it-IT" b="1" dirty="0">
                <a:solidFill>
                  <a:srgbClr val="FF0000"/>
                </a:solidFill>
                <a:latin typeface="Calibri" pitchFamily="34" charset="0"/>
              </a:rPr>
              <a:t>4 volte</a:t>
            </a:r>
            <a:r>
              <a:rPr lang="it-IT" sz="1600" dirty="0">
                <a:latin typeface="Calibri" pitchFamily="34" charset="0"/>
              </a:rPr>
              <a:t> tanto) e </a:t>
            </a:r>
            <a:r>
              <a:rPr lang="it-IT" b="1" i="1" dirty="0" err="1" smtClean="0">
                <a:solidFill>
                  <a:srgbClr val="FF0000"/>
                </a:solidFill>
                <a:latin typeface="Calibri" pitchFamily="34" charset="0"/>
              </a:rPr>
              <a:t>NOx</a:t>
            </a:r>
            <a:r>
              <a:rPr lang="it-IT" sz="1600" dirty="0" smtClean="0">
                <a:latin typeface="Calibri" pitchFamily="34" charset="0"/>
              </a:rPr>
              <a:t> </a:t>
            </a:r>
            <a:r>
              <a:rPr lang="it-IT" sz="1600" dirty="0">
                <a:latin typeface="Calibri" pitchFamily="34" charset="0"/>
              </a:rPr>
              <a:t>in aria (</a:t>
            </a:r>
            <a:r>
              <a:rPr lang="it-IT" b="1" dirty="0">
                <a:solidFill>
                  <a:srgbClr val="FF0000"/>
                </a:solidFill>
                <a:latin typeface="Calibri" pitchFamily="34" charset="0"/>
              </a:rPr>
              <a:t>3 volte </a:t>
            </a:r>
            <a:r>
              <a:rPr lang="it-IT" sz="1600" dirty="0">
                <a:latin typeface="Calibri" pitchFamily="34" charset="0"/>
              </a:rPr>
              <a:t>tanto).</a:t>
            </a:r>
          </a:p>
        </p:txBody>
      </p:sp>
      <p:sp>
        <p:nvSpPr>
          <p:cNvPr id="6" name="CasellaDiTesto 5"/>
          <p:cNvSpPr txBox="1"/>
          <p:nvPr/>
        </p:nvSpPr>
        <p:spPr>
          <a:xfrm>
            <a:off x="395536" y="260648"/>
            <a:ext cx="7416824" cy="461665"/>
          </a:xfrm>
          <a:prstGeom prst="rect">
            <a:avLst/>
          </a:prstGeom>
          <a:noFill/>
        </p:spPr>
        <p:txBody>
          <a:bodyPr wrap="square" rtlCol="0">
            <a:spAutoFit/>
          </a:bodyPr>
          <a:lstStyle/>
          <a:p>
            <a:pPr algn="ctr"/>
            <a:r>
              <a:rPr lang="it-IT" sz="2400" b="1" dirty="0" smtClean="0">
                <a:latin typeface="Arial" pitchFamily="34" charset="0"/>
                <a:cs typeface="Arial" pitchFamily="34" charset="0"/>
              </a:rPr>
              <a:t>4- Analisi di sensibilità</a:t>
            </a:r>
            <a:endParaRPr lang="it-IT" sz="2400" b="1" dirty="0">
              <a:latin typeface="Arial" pitchFamily="34" charset="0"/>
              <a:cs typeface="Arial" pitchFamily="34" charset="0"/>
            </a:endParaRPr>
          </a:p>
        </p:txBody>
      </p:sp>
      <p:sp>
        <p:nvSpPr>
          <p:cNvPr id="5" name="Segnaposto piè di pagina 4"/>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2" name="CasellaDiTesto 1"/>
          <p:cNvSpPr txBox="1"/>
          <p:nvPr/>
        </p:nvSpPr>
        <p:spPr>
          <a:xfrm>
            <a:off x="2051720" y="1156682"/>
            <a:ext cx="1512168" cy="400110"/>
          </a:xfrm>
          <a:prstGeom prst="rect">
            <a:avLst/>
          </a:prstGeom>
          <a:noFill/>
        </p:spPr>
        <p:txBody>
          <a:bodyPr wrap="square" rtlCol="0">
            <a:spAutoFit/>
          </a:bodyPr>
          <a:lstStyle/>
          <a:p>
            <a:r>
              <a:rPr lang="it-IT" sz="2000" b="1" dirty="0">
                <a:solidFill>
                  <a:srgbClr val="FF0000"/>
                </a:solidFill>
                <a:latin typeface="Calibri" pitchFamily="34" charset="0"/>
              </a:rPr>
              <a:t>74.123 </a:t>
            </a:r>
            <a:r>
              <a:rPr lang="it-IT" sz="2000" b="1" dirty="0" err="1">
                <a:solidFill>
                  <a:srgbClr val="FF0000"/>
                </a:solidFill>
                <a:latin typeface="Calibri" pitchFamily="34" charset="0"/>
              </a:rPr>
              <a:t>Pt</a:t>
            </a:r>
            <a:endParaRPr lang="it-IT" sz="2000" b="1" dirty="0">
              <a:solidFill>
                <a:srgbClr val="FF0000"/>
              </a:solidFill>
            </a:endParaRPr>
          </a:p>
        </p:txBody>
      </p:sp>
      <p:sp>
        <p:nvSpPr>
          <p:cNvPr id="3" name="CasellaDiTesto 2"/>
          <p:cNvSpPr txBox="1"/>
          <p:nvPr/>
        </p:nvSpPr>
        <p:spPr>
          <a:xfrm>
            <a:off x="6084168" y="1156682"/>
            <a:ext cx="1800200" cy="400110"/>
          </a:xfrm>
          <a:prstGeom prst="rect">
            <a:avLst/>
          </a:prstGeom>
          <a:noFill/>
        </p:spPr>
        <p:txBody>
          <a:bodyPr wrap="square" rtlCol="0">
            <a:spAutoFit/>
          </a:bodyPr>
          <a:lstStyle/>
          <a:p>
            <a:r>
              <a:rPr lang="it-IT" sz="2000" b="1" dirty="0" smtClean="0">
                <a:solidFill>
                  <a:srgbClr val="FF0000"/>
                </a:solidFill>
                <a:latin typeface="Calibri" pitchFamily="34" charset="0"/>
              </a:rPr>
              <a:t>32.909 </a:t>
            </a:r>
            <a:r>
              <a:rPr lang="it-IT" sz="2000" b="1" dirty="0" err="1">
                <a:solidFill>
                  <a:srgbClr val="FF0000"/>
                </a:solidFill>
                <a:latin typeface="Calibri" pitchFamily="34" charset="0"/>
              </a:rPr>
              <a:t>Pt</a:t>
            </a:r>
            <a:endParaRPr lang="it-IT" sz="2000" b="1" dirty="0">
              <a:solidFill>
                <a:srgbClr val="FF0000"/>
              </a:solidFill>
            </a:endParaRPr>
          </a:p>
        </p:txBody>
      </p:sp>
      <p:sp>
        <p:nvSpPr>
          <p:cNvPr id="7" name="CasellaDiTesto 6"/>
          <p:cNvSpPr txBox="1"/>
          <p:nvPr/>
        </p:nvSpPr>
        <p:spPr>
          <a:xfrm>
            <a:off x="4211960" y="1988840"/>
            <a:ext cx="1368152" cy="461665"/>
          </a:xfrm>
          <a:prstGeom prst="rect">
            <a:avLst/>
          </a:prstGeom>
          <a:noFill/>
        </p:spPr>
        <p:txBody>
          <a:bodyPr wrap="square" rtlCol="0">
            <a:spAutoFit/>
          </a:bodyPr>
          <a:lstStyle/>
          <a:p>
            <a:r>
              <a:rPr lang="it-IT" sz="2400" b="1" dirty="0" smtClean="0">
                <a:solidFill>
                  <a:srgbClr val="FF0000"/>
                </a:solidFill>
              </a:rPr>
              <a:t>- 56%</a:t>
            </a:r>
            <a:endParaRPr lang="it-IT" sz="2400" b="1" dirty="0">
              <a:solidFill>
                <a:srgbClr val="FF0000"/>
              </a:solidFill>
            </a:endParaRPr>
          </a:p>
        </p:txBody>
      </p:sp>
    </p:spTree>
    <p:extLst>
      <p:ext uri="{BB962C8B-B14F-4D97-AF65-F5344CB8AC3E}">
        <p14:creationId xmlns:p14="http://schemas.microsoft.com/office/powerpoint/2010/main" xmlns="" val="37084808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32"/>
          <p:cNvSpPr txBox="1"/>
          <p:nvPr/>
        </p:nvSpPr>
        <p:spPr>
          <a:xfrm>
            <a:off x="214280" y="144396"/>
            <a:ext cx="8534431" cy="461665"/>
          </a:xfrm>
          <a:prstGeom prst="rect">
            <a:avLst/>
          </a:prstGeom>
          <a:noFill/>
        </p:spPr>
        <p:txBody>
          <a:bodyPr wrap="square" rtlCol="0">
            <a:spAutoFit/>
          </a:bodyPr>
          <a:lstStyle/>
          <a:p>
            <a:pPr algn="ctr"/>
            <a:r>
              <a:rPr lang="it-IT" sz="2400" b="1" dirty="0" smtClean="0">
                <a:latin typeface="Arial" pitchFamily="34" charset="0"/>
                <a:cs typeface="Arial" pitchFamily="34" charset="0"/>
              </a:rPr>
              <a:t>4- Analisi di sensibilità: Confronto</a:t>
            </a:r>
            <a:endParaRPr lang="it-IT" sz="2400" b="1" dirty="0">
              <a:latin typeface="Arial" pitchFamily="34" charset="0"/>
              <a:cs typeface="Arial" pitchFamily="34" charset="0"/>
            </a:endParaRPr>
          </a:p>
        </p:txBody>
      </p:sp>
      <p:sp>
        <p:nvSpPr>
          <p:cNvPr id="2" name="CasellaDiTesto 1"/>
          <p:cNvSpPr txBox="1"/>
          <p:nvPr/>
        </p:nvSpPr>
        <p:spPr>
          <a:xfrm>
            <a:off x="2411760" y="764704"/>
            <a:ext cx="720080" cy="400110"/>
          </a:xfrm>
          <a:prstGeom prst="rect">
            <a:avLst/>
          </a:prstGeom>
          <a:noFill/>
        </p:spPr>
        <p:txBody>
          <a:bodyPr wrap="square" rtlCol="0">
            <a:spAutoFit/>
          </a:bodyPr>
          <a:lstStyle/>
          <a:p>
            <a:pPr>
              <a:spcBef>
                <a:spcPts val="0"/>
              </a:spcBef>
            </a:pPr>
            <a:r>
              <a:rPr lang="it-IT" dirty="0" smtClean="0">
                <a:latin typeface="Calibri" pitchFamily="34" charset="0"/>
              </a:rPr>
              <a:t>LGV</a:t>
            </a:r>
            <a:endParaRPr lang="it-IT" dirty="0">
              <a:latin typeface="Calibri" pitchFamily="34" charset="0"/>
            </a:endParaRPr>
          </a:p>
        </p:txBody>
      </p:sp>
      <p:sp>
        <p:nvSpPr>
          <p:cNvPr id="4" name="CasellaDiTesto 3"/>
          <p:cNvSpPr txBox="1"/>
          <p:nvPr/>
        </p:nvSpPr>
        <p:spPr>
          <a:xfrm>
            <a:off x="5724128" y="724634"/>
            <a:ext cx="2663031" cy="400110"/>
          </a:xfrm>
          <a:prstGeom prst="rect">
            <a:avLst/>
          </a:prstGeom>
          <a:noFill/>
        </p:spPr>
        <p:txBody>
          <a:bodyPr wrap="square" rtlCol="0">
            <a:spAutoFit/>
          </a:bodyPr>
          <a:lstStyle/>
          <a:p>
            <a:r>
              <a:rPr lang="it-IT" dirty="0" err="1" smtClean="0">
                <a:latin typeface="Calibri" pitchFamily="34" charset="0"/>
              </a:rPr>
              <a:t>Palettizzatore</a:t>
            </a:r>
            <a:endParaRPr lang="it-IT" dirty="0">
              <a:latin typeface="Calibri" pitchFamily="34" charset="0"/>
            </a:endParaRPr>
          </a:p>
        </p:txBody>
      </p:sp>
      <p:sp>
        <p:nvSpPr>
          <p:cNvPr id="7" name="Freccia in giù 6"/>
          <p:cNvSpPr/>
          <p:nvPr/>
        </p:nvSpPr>
        <p:spPr bwMode="auto">
          <a:xfrm>
            <a:off x="2411760" y="1219096"/>
            <a:ext cx="540048" cy="553720"/>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it-IT" sz="2000" b="1" i="0" u="none" strike="noStrike" cap="none" normalizeH="0" baseline="0" smtClean="0">
              <a:ln>
                <a:noFill/>
              </a:ln>
              <a:solidFill>
                <a:schemeClr val="tx1"/>
              </a:solidFill>
              <a:effectLst/>
              <a:latin typeface="Cambria" pitchFamily="18" charset="0"/>
              <a:cs typeface="Arial" charset="0"/>
            </a:endParaRPr>
          </a:p>
        </p:txBody>
      </p:sp>
      <p:sp>
        <p:nvSpPr>
          <p:cNvPr id="8" name="Freccia in giù 7"/>
          <p:cNvSpPr/>
          <p:nvPr/>
        </p:nvSpPr>
        <p:spPr bwMode="auto">
          <a:xfrm>
            <a:off x="6300192" y="1219102"/>
            <a:ext cx="576064" cy="553714"/>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it-IT" sz="2000" b="1" i="0" u="none" strike="noStrike" cap="none" normalizeH="0" baseline="0" smtClean="0">
              <a:ln>
                <a:noFill/>
              </a:ln>
              <a:solidFill>
                <a:schemeClr val="tx1"/>
              </a:solidFill>
              <a:effectLst/>
              <a:latin typeface="Cambria" pitchFamily="18" charset="0"/>
              <a:cs typeface="Arial" charset="0"/>
            </a:endParaRPr>
          </a:p>
        </p:txBody>
      </p:sp>
      <p:pic>
        <p:nvPicPr>
          <p:cNvPr id="11" name="Picture 2" descr="C:\Users\cd\Desktop\110413 PRESENTAZIONE\CONFRONTO LGV EAGLE IN ITALIA.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29480" y="1804276"/>
            <a:ext cx="8157706" cy="32089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egnaposto piè di pagina 5"/>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3" name="CasellaDiTesto 2"/>
          <p:cNvSpPr txBox="1"/>
          <p:nvPr/>
        </p:nvSpPr>
        <p:spPr>
          <a:xfrm>
            <a:off x="6084168" y="5013176"/>
            <a:ext cx="1872208" cy="400110"/>
          </a:xfrm>
          <a:prstGeom prst="rect">
            <a:avLst/>
          </a:prstGeom>
          <a:noFill/>
        </p:spPr>
        <p:txBody>
          <a:bodyPr wrap="square" rtlCol="0">
            <a:spAutoFit/>
          </a:bodyPr>
          <a:lstStyle/>
          <a:p>
            <a:r>
              <a:rPr lang="it-IT" sz="2000" b="1" dirty="0" smtClean="0">
                <a:solidFill>
                  <a:srgbClr val="FF0000"/>
                </a:solidFill>
              </a:rPr>
              <a:t>43.917 </a:t>
            </a:r>
            <a:r>
              <a:rPr lang="it-IT" sz="2000" b="1" dirty="0" err="1" smtClean="0">
                <a:solidFill>
                  <a:srgbClr val="FF0000"/>
                </a:solidFill>
              </a:rPr>
              <a:t>Pt</a:t>
            </a:r>
            <a:endParaRPr lang="it-IT" sz="2000" b="1" dirty="0">
              <a:solidFill>
                <a:srgbClr val="FF0000"/>
              </a:solidFill>
            </a:endParaRPr>
          </a:p>
        </p:txBody>
      </p:sp>
      <p:sp>
        <p:nvSpPr>
          <p:cNvPr id="10" name="CasellaDiTesto 9"/>
          <p:cNvSpPr txBox="1"/>
          <p:nvPr/>
        </p:nvSpPr>
        <p:spPr>
          <a:xfrm>
            <a:off x="1979712" y="5013176"/>
            <a:ext cx="1872208" cy="400110"/>
          </a:xfrm>
          <a:prstGeom prst="rect">
            <a:avLst/>
          </a:prstGeom>
          <a:noFill/>
        </p:spPr>
        <p:txBody>
          <a:bodyPr wrap="square" rtlCol="0">
            <a:spAutoFit/>
          </a:bodyPr>
          <a:lstStyle/>
          <a:p>
            <a:r>
              <a:rPr lang="it-IT" sz="2000" b="1" dirty="0" smtClean="0">
                <a:solidFill>
                  <a:srgbClr val="FF0000"/>
                </a:solidFill>
              </a:rPr>
              <a:t>47.855 </a:t>
            </a:r>
            <a:r>
              <a:rPr lang="it-IT" sz="2000" b="1" dirty="0" err="1" smtClean="0">
                <a:solidFill>
                  <a:srgbClr val="FF0000"/>
                </a:solidFill>
              </a:rPr>
              <a:t>Pt</a:t>
            </a:r>
            <a:endParaRPr lang="it-IT" sz="2000" b="1" dirty="0">
              <a:solidFill>
                <a:srgbClr val="FF0000"/>
              </a:solidFill>
            </a:endParaRPr>
          </a:p>
        </p:txBody>
      </p:sp>
      <p:sp>
        <p:nvSpPr>
          <p:cNvPr id="12" name="CasellaDiTesto 11"/>
          <p:cNvSpPr txBox="1"/>
          <p:nvPr/>
        </p:nvSpPr>
        <p:spPr>
          <a:xfrm>
            <a:off x="4211960" y="2823319"/>
            <a:ext cx="1368152" cy="461665"/>
          </a:xfrm>
          <a:prstGeom prst="rect">
            <a:avLst/>
          </a:prstGeom>
          <a:noFill/>
        </p:spPr>
        <p:txBody>
          <a:bodyPr wrap="square" rtlCol="0">
            <a:spAutoFit/>
          </a:bodyPr>
          <a:lstStyle/>
          <a:p>
            <a:r>
              <a:rPr lang="it-IT" sz="2400" b="1" dirty="0" smtClean="0">
                <a:solidFill>
                  <a:srgbClr val="FF0000"/>
                </a:solidFill>
              </a:rPr>
              <a:t>- </a:t>
            </a:r>
            <a:r>
              <a:rPr lang="it-IT" sz="2400" b="1" dirty="0">
                <a:solidFill>
                  <a:srgbClr val="FF0000"/>
                </a:solidFill>
              </a:rPr>
              <a:t>8</a:t>
            </a:r>
            <a:r>
              <a:rPr lang="it-IT" sz="2400" b="1" dirty="0" smtClean="0">
                <a:solidFill>
                  <a:srgbClr val="FF0000"/>
                </a:solidFill>
              </a:rPr>
              <a:t>%</a:t>
            </a:r>
            <a:endParaRPr lang="it-IT" sz="2400" b="1" dirty="0">
              <a:solidFill>
                <a:srgbClr val="FF0000"/>
              </a:solidFill>
            </a:endParaRPr>
          </a:p>
        </p:txBody>
      </p:sp>
    </p:spTree>
    <p:extLst>
      <p:ext uri="{BB962C8B-B14F-4D97-AF65-F5344CB8AC3E}">
        <p14:creationId xmlns:p14="http://schemas.microsoft.com/office/powerpoint/2010/main" xmlns="" val="42718860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0"/>
            <a:ext cx="8136904" cy="461665"/>
          </a:xfrm>
          <a:prstGeom prst="rect">
            <a:avLst/>
          </a:prstGeom>
          <a:noFill/>
        </p:spPr>
        <p:txBody>
          <a:bodyPr wrap="square" rtlCol="0">
            <a:spAutoFit/>
          </a:bodyPr>
          <a:lstStyle/>
          <a:p>
            <a:pPr algn="ctr"/>
            <a:r>
              <a:rPr lang="it-IT" sz="2400" b="1" dirty="0" smtClean="0"/>
              <a:t>Conclusioni</a:t>
            </a:r>
            <a:endParaRPr lang="it-IT" sz="2400" b="1" dirty="0"/>
          </a:p>
        </p:txBody>
      </p:sp>
      <p:sp>
        <p:nvSpPr>
          <p:cNvPr id="9" name="Segnaposto piè di pagina 8"/>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2" name="CasellaDiTesto 1"/>
          <p:cNvSpPr txBox="1"/>
          <p:nvPr/>
        </p:nvSpPr>
        <p:spPr>
          <a:xfrm>
            <a:off x="395536" y="620688"/>
            <a:ext cx="7488832" cy="5355312"/>
          </a:xfrm>
          <a:prstGeom prst="rect">
            <a:avLst/>
          </a:prstGeom>
          <a:noFill/>
        </p:spPr>
        <p:txBody>
          <a:bodyPr wrap="square" rtlCol="0">
            <a:spAutoFit/>
          </a:bodyPr>
          <a:lstStyle/>
          <a:p>
            <a:r>
              <a:rPr lang="it-IT" dirty="0" smtClean="0"/>
              <a:t>E’ possibile proporre miglioramenti per diminuire il danno ambientale associato all’intera vita del </a:t>
            </a:r>
            <a:r>
              <a:rPr lang="it-IT" dirty="0" err="1" smtClean="0"/>
              <a:t>palettizzatore</a:t>
            </a:r>
            <a:r>
              <a:rPr lang="it-IT" dirty="0" smtClean="0"/>
              <a:t>:</a:t>
            </a:r>
          </a:p>
          <a:p>
            <a:endParaRPr lang="it-IT" dirty="0" smtClean="0"/>
          </a:p>
          <a:p>
            <a:pPr marL="285750" indent="-285750">
              <a:buFont typeface="Wingdings" pitchFamily="2" charset="2"/>
              <a:buChar char="ü"/>
            </a:pPr>
            <a:r>
              <a:rPr lang="it-IT" dirty="0" err="1" smtClean="0"/>
              <a:t>Sosituire</a:t>
            </a:r>
            <a:r>
              <a:rPr lang="it-IT" dirty="0" smtClean="0"/>
              <a:t> l’armadio</a:t>
            </a:r>
          </a:p>
          <a:p>
            <a:pPr marL="285750" indent="-285750">
              <a:buFont typeface="Wingdings" pitchFamily="2" charset="2"/>
              <a:buChar char="ü"/>
            </a:pPr>
            <a:endParaRPr lang="it-IT" dirty="0"/>
          </a:p>
          <a:p>
            <a:pPr marL="285750" indent="-285750">
              <a:buFont typeface="Wingdings" pitchFamily="2" charset="2"/>
              <a:buChar char="ü"/>
            </a:pPr>
            <a:r>
              <a:rPr lang="it-IT" dirty="0" smtClean="0"/>
              <a:t>Alleggerire il telaio</a:t>
            </a:r>
          </a:p>
          <a:p>
            <a:pPr marL="285750" indent="-285750">
              <a:buFont typeface="Wingdings" pitchFamily="2" charset="2"/>
              <a:buChar char="ü"/>
            </a:pPr>
            <a:endParaRPr lang="it-IT" dirty="0"/>
          </a:p>
          <a:p>
            <a:pPr marL="285750" indent="-285750">
              <a:buFont typeface="Wingdings" pitchFamily="2" charset="2"/>
              <a:buChar char="ü"/>
            </a:pPr>
            <a:r>
              <a:rPr lang="it-IT" dirty="0" smtClean="0"/>
              <a:t>Sostituire il recinto protettivo in policarbonato</a:t>
            </a:r>
          </a:p>
          <a:p>
            <a:pPr marL="285750" indent="-285750">
              <a:buFont typeface="Wingdings" pitchFamily="2" charset="2"/>
              <a:buChar char="ü"/>
            </a:pPr>
            <a:endParaRPr lang="it-IT" dirty="0"/>
          </a:p>
          <a:p>
            <a:pPr marL="285750" indent="-285750">
              <a:buFont typeface="Wingdings" pitchFamily="2" charset="2"/>
              <a:buChar char="ü"/>
            </a:pPr>
            <a:r>
              <a:rPr lang="it-IT" dirty="0" smtClean="0"/>
              <a:t>Sostituire il tappetino in PVC del nastro</a:t>
            </a:r>
          </a:p>
          <a:p>
            <a:pPr marL="285750" indent="-285750">
              <a:buFont typeface="Wingdings" pitchFamily="2" charset="2"/>
              <a:buChar char="ü"/>
            </a:pPr>
            <a:endParaRPr lang="it-IT" dirty="0"/>
          </a:p>
          <a:p>
            <a:pPr marL="285750" indent="-285750">
              <a:buFont typeface="Wingdings" pitchFamily="2" charset="2"/>
              <a:buChar char="ü"/>
            </a:pPr>
            <a:r>
              <a:rPr lang="it-IT" dirty="0" smtClean="0"/>
              <a:t>Sostituire i motori attuali con motori più efficienti</a:t>
            </a:r>
          </a:p>
          <a:p>
            <a:pPr marL="285750" indent="-285750">
              <a:buFont typeface="Wingdings" pitchFamily="2" charset="2"/>
              <a:buChar char="ü"/>
            </a:pPr>
            <a:endParaRPr lang="it-IT" dirty="0"/>
          </a:p>
          <a:p>
            <a:endParaRPr lang="it-IT" dirty="0" smtClean="0"/>
          </a:p>
          <a:p>
            <a:endParaRPr lang="it-IT" dirty="0" smtClean="0"/>
          </a:p>
          <a:p>
            <a:endParaRPr lang="it-IT" dirty="0"/>
          </a:p>
          <a:p>
            <a:r>
              <a:rPr lang="it-IT" b="1" dirty="0" smtClean="0"/>
              <a:t>Importanza dell’LCA come strumento da affiancare alla progettazione e agli strumenti di gestione.</a:t>
            </a:r>
            <a:endParaRPr lang="it-IT" b="1" dirty="0"/>
          </a:p>
          <a:p>
            <a:endParaRPr lang="it-IT" dirty="0"/>
          </a:p>
        </p:txBody>
      </p:sp>
    </p:spTree>
    <p:extLst>
      <p:ext uri="{BB962C8B-B14F-4D97-AF65-F5344CB8AC3E}">
        <p14:creationId xmlns:p14="http://schemas.microsoft.com/office/powerpoint/2010/main" xmlns="" val="2779726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227826" y="1124744"/>
            <a:ext cx="6750694" cy="34163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spc="0" dirty="0" smtClean="0">
                <a:ln w="0"/>
                <a:solidFill>
                  <a:srgbClr val="FF0000"/>
                </a:solidFill>
                <a:effectLst>
                  <a:reflection blurRad="12700" stA="50000" endPos="50000" dist="5000" dir="5400000" sy="-100000" rotWithShape="0"/>
                </a:effectLst>
              </a:rPr>
              <a:t>GRAZIE</a:t>
            </a:r>
          </a:p>
          <a:p>
            <a:pPr algn="ctr"/>
            <a:r>
              <a:rPr lang="it-IT" sz="5400" b="1" cap="all" dirty="0" smtClean="0">
                <a:ln w="0"/>
                <a:solidFill>
                  <a:srgbClr val="FF0000"/>
                </a:solidFill>
                <a:effectLst>
                  <a:reflection blurRad="12700" stA="50000" endPos="50000" dist="5000" dir="5400000" sy="-100000" rotWithShape="0"/>
                </a:effectLst>
              </a:rPr>
              <a:t>PER L’ATTENZIONE</a:t>
            </a:r>
          </a:p>
          <a:p>
            <a:pPr algn="ctr"/>
            <a:endParaRPr lang="it-IT"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it-IT"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Segnaposto piè di pagina 8"/>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Tree>
    <p:extLst>
      <p:ext uri="{BB962C8B-B14F-4D97-AF65-F5344CB8AC3E}">
        <p14:creationId xmlns:p14="http://schemas.microsoft.com/office/powerpoint/2010/main" xmlns="" val="3648731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547664" y="1428736"/>
            <a:ext cx="5688013" cy="2215991"/>
          </a:xfrm>
          <a:prstGeom prst="rect">
            <a:avLst/>
          </a:prstGeom>
          <a:noFill/>
          <a:ln w="9525">
            <a:noFill/>
            <a:miter lim="800000"/>
            <a:headEnd/>
            <a:tailEnd/>
          </a:ln>
          <a:effectLst/>
        </p:spPr>
        <p:txBody>
          <a:bodyPr>
            <a:spAutoFit/>
          </a:bodyPr>
          <a:lstStyle/>
          <a:p>
            <a:pPr algn="just">
              <a:spcBef>
                <a:spcPct val="0"/>
              </a:spcBef>
              <a:defRPr/>
            </a:pPr>
            <a:r>
              <a:rPr lang="it-IT" sz="2400" dirty="0" smtClean="0">
                <a:latin typeface="Arial" pitchFamily="34" charset="0"/>
                <a:cs typeface="Arial" pitchFamily="34" charset="0"/>
              </a:rPr>
              <a:t>Valutazione dell’impatto ambientale, mediante metodologia </a:t>
            </a:r>
            <a:r>
              <a:rPr lang="it-IT" sz="2400" dirty="0" smtClean="0">
                <a:solidFill>
                  <a:srgbClr val="FF0000"/>
                </a:solidFill>
                <a:latin typeface="Arial" pitchFamily="34" charset="0"/>
                <a:cs typeface="Arial" pitchFamily="34" charset="0"/>
              </a:rPr>
              <a:t>LCA</a:t>
            </a:r>
            <a:r>
              <a:rPr lang="it-IT" sz="2400" dirty="0" smtClean="0">
                <a:latin typeface="Arial" pitchFamily="34" charset="0"/>
                <a:cs typeface="Arial" pitchFamily="34" charset="0"/>
              </a:rPr>
              <a:t> (Life </a:t>
            </a:r>
            <a:r>
              <a:rPr lang="it-IT" sz="2400" dirty="0" err="1" smtClean="0">
                <a:latin typeface="Arial" pitchFamily="34" charset="0"/>
                <a:cs typeface="Arial" pitchFamily="34" charset="0"/>
              </a:rPr>
              <a:t>Cycle</a:t>
            </a:r>
            <a:r>
              <a:rPr lang="it-IT" sz="2400" dirty="0" smtClean="0">
                <a:latin typeface="Arial" pitchFamily="34" charset="0"/>
                <a:cs typeface="Arial" pitchFamily="34" charset="0"/>
              </a:rPr>
              <a:t> </a:t>
            </a:r>
            <a:r>
              <a:rPr lang="it-IT" sz="2400" dirty="0" err="1" smtClean="0">
                <a:latin typeface="Arial" pitchFamily="34" charset="0"/>
                <a:cs typeface="Arial" pitchFamily="34" charset="0"/>
              </a:rPr>
              <a:t>Assessment</a:t>
            </a:r>
            <a:r>
              <a:rPr lang="it-IT" sz="2400" dirty="0" smtClean="0">
                <a:latin typeface="Arial" pitchFamily="34" charset="0"/>
                <a:cs typeface="Arial" pitchFamily="34" charset="0"/>
              </a:rPr>
              <a:t>), associato all’intero ciclo di vita di un </a:t>
            </a:r>
            <a:r>
              <a:rPr lang="it-IT" sz="2400" dirty="0" err="1" smtClean="0">
                <a:latin typeface="Arial" pitchFamily="34" charset="0"/>
                <a:cs typeface="Arial" pitchFamily="34" charset="0"/>
              </a:rPr>
              <a:t>palettizzatore</a:t>
            </a:r>
            <a:r>
              <a:rPr lang="it-IT" sz="2400" dirty="0" smtClean="0">
                <a:latin typeface="Arial" pitchFamily="34" charset="0"/>
                <a:cs typeface="Arial" pitchFamily="34" charset="0"/>
              </a:rPr>
              <a:t> realizzato da </a:t>
            </a:r>
            <a:r>
              <a:rPr lang="it-IT" sz="2400" dirty="0" err="1" smtClean="0">
                <a:latin typeface="Arial" pitchFamily="34" charset="0"/>
                <a:cs typeface="Arial" pitchFamily="34" charset="0"/>
              </a:rPr>
              <a:t>Elettric</a:t>
            </a:r>
            <a:r>
              <a:rPr lang="it-IT" sz="2400" dirty="0" smtClean="0">
                <a:latin typeface="Arial" pitchFamily="34" charset="0"/>
                <a:cs typeface="Arial" pitchFamily="34" charset="0"/>
              </a:rPr>
              <a:t> 80.</a:t>
            </a:r>
          </a:p>
          <a:p>
            <a:pPr>
              <a:spcBef>
                <a:spcPct val="0"/>
              </a:spcBef>
              <a:defRPr/>
            </a:pPr>
            <a:endParaRPr lang="it-IT" sz="1800" dirty="0">
              <a:latin typeface="Century Gothic" pitchFamily="34" charset="0"/>
            </a:endParaRPr>
          </a:p>
        </p:txBody>
      </p:sp>
      <p:sp>
        <p:nvSpPr>
          <p:cNvPr id="36" name="Text Box 88"/>
          <p:cNvSpPr txBox="1">
            <a:spLocks noChangeArrowheads="1"/>
          </p:cNvSpPr>
          <p:nvPr/>
        </p:nvSpPr>
        <p:spPr bwMode="auto">
          <a:xfrm>
            <a:off x="0" y="395952"/>
            <a:ext cx="8497888" cy="461665"/>
          </a:xfrm>
          <a:prstGeom prst="rect">
            <a:avLst/>
          </a:prstGeom>
          <a:noFill/>
          <a:ln w="9525" algn="ctr">
            <a:noFill/>
            <a:miter lim="800000"/>
            <a:headEnd/>
            <a:tailEnd/>
          </a:ln>
        </p:spPr>
        <p:txBody>
          <a:bodyPr>
            <a:spAutoFit/>
          </a:bodyPr>
          <a:lstStyle/>
          <a:p>
            <a:pPr algn="ctr"/>
            <a:r>
              <a:rPr lang="it-IT" sz="2400" b="1" dirty="0" smtClean="0">
                <a:latin typeface="Arial" pitchFamily="34" charset="0"/>
                <a:cs typeface="Arial" pitchFamily="34" charset="0"/>
              </a:rPr>
              <a:t>Obiettivo dello studio</a:t>
            </a:r>
            <a:endParaRPr lang="it-IT" sz="2400" b="1" dirty="0">
              <a:latin typeface="Arial" pitchFamily="34" charset="0"/>
              <a:cs typeface="Arial" pitchFamily="34" charset="0"/>
            </a:endParaRPr>
          </a:p>
        </p:txBody>
      </p:sp>
      <p:pic>
        <p:nvPicPr>
          <p:cNvPr id="5" name="Picture 113" descr="LOGOE80"/>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411760" y="3465884"/>
            <a:ext cx="1636712" cy="611188"/>
          </a:xfrm>
          <a:prstGeom prst="rect">
            <a:avLst/>
          </a:prstGeom>
          <a:noFill/>
          <a:ln w="9525">
            <a:noFill/>
            <a:miter lim="800000"/>
            <a:headEnd/>
            <a:tailEnd/>
          </a:ln>
        </p:spPr>
      </p:pic>
      <p:sp>
        <p:nvSpPr>
          <p:cNvPr id="6" name="Segnaposto piè di pagina 5"/>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Tree>
    <p:extLst>
      <p:ext uri="{BB962C8B-B14F-4D97-AF65-F5344CB8AC3E}">
        <p14:creationId xmlns:p14="http://schemas.microsoft.com/office/powerpoint/2010/main" xmlns="" val="332680805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asellaDiTesto 32"/>
          <p:cNvSpPr txBox="1"/>
          <p:nvPr/>
        </p:nvSpPr>
        <p:spPr>
          <a:xfrm>
            <a:off x="430876" y="37654"/>
            <a:ext cx="8317588" cy="984885"/>
          </a:xfrm>
          <a:prstGeom prst="rect">
            <a:avLst/>
          </a:prstGeom>
          <a:noFill/>
        </p:spPr>
        <p:txBody>
          <a:bodyPr wrap="square" rtlCol="0">
            <a:spAutoFit/>
          </a:bodyPr>
          <a:lstStyle/>
          <a:p>
            <a:pPr algn="ctr">
              <a:spcBef>
                <a:spcPts val="1200"/>
              </a:spcBef>
            </a:pPr>
            <a:r>
              <a:rPr lang="it-IT" sz="2400" b="1" dirty="0" smtClean="0">
                <a:latin typeface="Arial" pitchFamily="34" charset="0"/>
                <a:cs typeface="Arial" pitchFamily="34" charset="0"/>
              </a:rPr>
              <a:t>3- Analisi nelle categorie di danno </a:t>
            </a:r>
          </a:p>
          <a:p>
            <a:pPr algn="ctr">
              <a:spcBef>
                <a:spcPts val="1200"/>
              </a:spcBef>
            </a:pPr>
            <a:r>
              <a:rPr lang="it-IT" sz="2400" b="1" dirty="0" smtClean="0">
                <a:latin typeface="Arial" pitchFamily="34" charset="0"/>
                <a:cs typeface="Arial" pitchFamily="34" charset="0"/>
              </a:rPr>
              <a:t>dell’intero ciclo di vita con IMPACT 2002+</a:t>
            </a:r>
            <a:endParaRPr lang="it-IT" sz="2400" b="1" dirty="0">
              <a:latin typeface="Arial" pitchFamily="34" charset="0"/>
              <a:cs typeface="Arial" pitchFamily="34" charset="0"/>
            </a:endParaRPr>
          </a:p>
        </p:txBody>
      </p:sp>
      <p:graphicFrame>
        <p:nvGraphicFramePr>
          <p:cNvPr id="4" name="Tabella 3"/>
          <p:cNvGraphicFramePr>
            <a:graphicFrameLocks noGrp="1"/>
          </p:cNvGraphicFramePr>
          <p:nvPr>
            <p:extLst>
              <p:ext uri="{D42A27DB-BD31-4B8C-83A1-F6EECF244321}">
                <p14:modId xmlns:p14="http://schemas.microsoft.com/office/powerpoint/2010/main" xmlns="" val="2256840291"/>
              </p:ext>
            </p:extLst>
          </p:nvPr>
        </p:nvGraphicFramePr>
        <p:xfrm>
          <a:off x="2303670" y="1700808"/>
          <a:ext cx="4572000" cy="3885882"/>
        </p:xfrm>
        <a:graphic>
          <a:graphicData uri="http://schemas.openxmlformats.org/drawingml/2006/table">
            <a:tbl>
              <a:tblPr firstRow="1" bandRow="1">
                <a:tableStyleId>{93296810-A885-4BE3-A3E7-6D5BEEA58F35}</a:tableStyleId>
              </a:tblPr>
              <a:tblGrid>
                <a:gridCol w="1764274"/>
                <a:gridCol w="1656184"/>
                <a:gridCol w="1151542"/>
              </a:tblGrid>
              <a:tr h="685482">
                <a:tc>
                  <a:txBody>
                    <a:bodyPr/>
                    <a:lstStyle/>
                    <a:p>
                      <a:pPr algn="ctr"/>
                      <a:r>
                        <a:rPr lang="it-IT" sz="1800" dirty="0" smtClean="0">
                          <a:solidFill>
                            <a:schemeClr val="tx1"/>
                          </a:solidFill>
                        </a:rPr>
                        <a:t>CATEGORIA</a:t>
                      </a:r>
                      <a:r>
                        <a:rPr lang="it-IT" sz="1800" baseline="0" dirty="0" smtClean="0">
                          <a:solidFill>
                            <a:schemeClr val="tx1"/>
                          </a:solidFill>
                        </a:rPr>
                        <a:t> DI DANNO</a:t>
                      </a:r>
                      <a:endParaRPr lang="it-IT" sz="1800" dirty="0">
                        <a:solidFill>
                          <a:schemeClr val="tx1"/>
                        </a:solidFill>
                      </a:endParaRPr>
                    </a:p>
                  </a:txBody>
                  <a:tcPr/>
                </a:tc>
                <a:tc>
                  <a:txBody>
                    <a:bodyPr/>
                    <a:lstStyle/>
                    <a:p>
                      <a:pPr algn="ctr"/>
                      <a:r>
                        <a:rPr lang="it-IT" sz="1800" dirty="0" smtClean="0">
                          <a:solidFill>
                            <a:schemeClr val="tx1"/>
                          </a:solidFill>
                        </a:rPr>
                        <a:t>VALORE</a:t>
                      </a:r>
                      <a:endParaRPr lang="it-IT" sz="1800" dirty="0">
                        <a:solidFill>
                          <a:schemeClr val="tx1"/>
                        </a:solidFill>
                      </a:endParaRPr>
                    </a:p>
                  </a:txBody>
                  <a:tcPr/>
                </a:tc>
                <a:tc>
                  <a:txBody>
                    <a:bodyPr/>
                    <a:lstStyle/>
                    <a:p>
                      <a:pPr algn="ctr"/>
                      <a:r>
                        <a:rPr lang="it-IT" sz="1800" dirty="0" smtClean="0">
                          <a:solidFill>
                            <a:schemeClr val="tx1"/>
                          </a:solidFill>
                        </a:rPr>
                        <a:t>%</a:t>
                      </a:r>
                      <a:endParaRPr lang="it-IT" sz="1800" dirty="0">
                        <a:solidFill>
                          <a:schemeClr val="tx1"/>
                        </a:solidFill>
                      </a:endParaRPr>
                    </a:p>
                  </a:txBody>
                  <a:tcPr anchor="ctr"/>
                </a:tc>
              </a:tr>
              <a:tr h="370840">
                <a:tc>
                  <a:txBody>
                    <a:bodyPr/>
                    <a:lstStyle/>
                    <a:p>
                      <a:pPr algn="ctr"/>
                      <a:r>
                        <a:rPr lang="it-IT" sz="1800" dirty="0" smtClean="0"/>
                        <a:t>HUMAN HEALTH</a:t>
                      </a:r>
                      <a:endParaRPr lang="it-IT" sz="1800" dirty="0"/>
                    </a:p>
                  </a:txBody>
                  <a:tcPr/>
                </a:tc>
                <a:tc>
                  <a:txBody>
                    <a:bodyPr/>
                    <a:lstStyle/>
                    <a:p>
                      <a:pPr algn="ctr"/>
                      <a:r>
                        <a:rPr lang="it-IT" sz="1800" dirty="0" smtClean="0"/>
                        <a:t>0.31306 </a:t>
                      </a:r>
                    </a:p>
                    <a:p>
                      <a:pPr algn="ctr"/>
                      <a:r>
                        <a:rPr lang="it-IT" sz="1800" dirty="0" smtClean="0"/>
                        <a:t>DALY</a:t>
                      </a:r>
                      <a:endParaRPr lang="it-IT" sz="1800" dirty="0"/>
                    </a:p>
                  </a:txBody>
                  <a:tcPr/>
                </a:tc>
                <a:tc>
                  <a:txBody>
                    <a:bodyPr/>
                    <a:lstStyle/>
                    <a:p>
                      <a:pPr algn="ctr"/>
                      <a:r>
                        <a:rPr lang="it-IT" sz="1800" dirty="0" smtClean="0"/>
                        <a:t>51.85</a:t>
                      </a:r>
                      <a:endParaRPr lang="it-IT" sz="1800" dirty="0"/>
                    </a:p>
                  </a:txBody>
                  <a:tcPr anchor="ctr"/>
                </a:tc>
              </a:tr>
              <a:tr h="370840">
                <a:tc>
                  <a:txBody>
                    <a:bodyPr/>
                    <a:lstStyle/>
                    <a:p>
                      <a:pPr algn="ctr"/>
                      <a:r>
                        <a:rPr lang="it-IT" sz="1800" dirty="0" smtClean="0"/>
                        <a:t>ECOSYSTEM</a:t>
                      </a:r>
                    </a:p>
                    <a:p>
                      <a:pPr algn="ctr"/>
                      <a:r>
                        <a:rPr lang="it-IT" sz="1800" dirty="0" smtClean="0"/>
                        <a:t>QUALITY</a:t>
                      </a:r>
                      <a:endParaRPr lang="it-IT" sz="1800" dirty="0"/>
                    </a:p>
                  </a:txBody>
                  <a:tcPr/>
                </a:tc>
                <a:tc>
                  <a:txBody>
                    <a:bodyPr/>
                    <a:lstStyle/>
                    <a:p>
                      <a:pPr algn="ctr"/>
                      <a:r>
                        <a:rPr lang="it-IT" sz="1800" dirty="0" smtClean="0"/>
                        <a:t>43899 </a:t>
                      </a:r>
                    </a:p>
                    <a:p>
                      <a:pPr algn="ctr"/>
                      <a:r>
                        <a:rPr lang="it-IT" sz="1800" dirty="0" smtClean="0"/>
                        <a:t>PDF m2 anno</a:t>
                      </a:r>
                      <a:endParaRPr lang="it-IT" sz="1800" dirty="0"/>
                    </a:p>
                  </a:txBody>
                  <a:tcPr/>
                </a:tc>
                <a:tc>
                  <a:txBody>
                    <a:bodyPr/>
                    <a:lstStyle/>
                    <a:p>
                      <a:pPr algn="ctr"/>
                      <a:r>
                        <a:rPr lang="it-IT" sz="1800" dirty="0" smtClean="0"/>
                        <a:t>3.76</a:t>
                      </a:r>
                      <a:endParaRPr lang="it-IT" sz="1800" dirty="0"/>
                    </a:p>
                  </a:txBody>
                  <a:tcPr anchor="ctr"/>
                </a:tc>
              </a:tr>
              <a:tr h="370840">
                <a:tc>
                  <a:txBody>
                    <a:bodyPr/>
                    <a:lstStyle/>
                    <a:p>
                      <a:pPr algn="ctr"/>
                      <a:r>
                        <a:rPr lang="it-IT" sz="1800" dirty="0" smtClean="0"/>
                        <a:t>CLIMATE</a:t>
                      </a:r>
                      <a:r>
                        <a:rPr lang="it-IT" sz="1800" baseline="0" dirty="0" smtClean="0"/>
                        <a:t> CHANGE</a:t>
                      </a:r>
                      <a:endParaRPr lang="it-IT" sz="1800" dirty="0"/>
                    </a:p>
                  </a:txBody>
                  <a:tcPr/>
                </a:tc>
                <a:tc>
                  <a:txBody>
                    <a:bodyPr/>
                    <a:lstStyle/>
                    <a:p>
                      <a:pPr algn="ctr"/>
                      <a:r>
                        <a:rPr lang="it-IT" sz="1800" dirty="0" smtClean="0"/>
                        <a:t>2.1066E5</a:t>
                      </a:r>
                    </a:p>
                    <a:p>
                      <a:pPr algn="ctr"/>
                      <a:r>
                        <a:rPr lang="it-IT" sz="1800" dirty="0" smtClean="0"/>
                        <a:t>Kg</a:t>
                      </a:r>
                      <a:r>
                        <a:rPr lang="it-IT" sz="1800" baseline="0" dirty="0" smtClean="0"/>
                        <a:t> CO2 </a:t>
                      </a:r>
                      <a:r>
                        <a:rPr lang="it-IT" sz="1800" baseline="0" dirty="0" err="1" smtClean="0"/>
                        <a:t>eq</a:t>
                      </a:r>
                      <a:endParaRPr lang="it-IT" sz="1800" dirty="0"/>
                    </a:p>
                  </a:txBody>
                  <a:tcPr/>
                </a:tc>
                <a:tc>
                  <a:txBody>
                    <a:bodyPr/>
                    <a:lstStyle/>
                    <a:p>
                      <a:pPr algn="ctr"/>
                      <a:r>
                        <a:rPr lang="it-IT" sz="1800" dirty="0" smtClean="0"/>
                        <a:t>24.99</a:t>
                      </a:r>
                      <a:endParaRPr lang="it-IT" sz="1800" dirty="0"/>
                    </a:p>
                  </a:txBody>
                  <a:tcPr anchor="ctr"/>
                </a:tc>
              </a:tr>
              <a:tr h="370840">
                <a:tc>
                  <a:txBody>
                    <a:bodyPr/>
                    <a:lstStyle/>
                    <a:p>
                      <a:pPr algn="ctr"/>
                      <a:r>
                        <a:rPr lang="it-IT" sz="1800" dirty="0" smtClean="0"/>
                        <a:t>RESOURCES</a:t>
                      </a:r>
                      <a:endParaRPr lang="it-IT" sz="1800" dirty="0"/>
                    </a:p>
                  </a:txBody>
                  <a:tcPr anchor="ctr"/>
                </a:tc>
                <a:tc>
                  <a:txBody>
                    <a:bodyPr/>
                    <a:lstStyle/>
                    <a:p>
                      <a:pPr algn="ctr"/>
                      <a:r>
                        <a:rPr lang="it-IT" sz="1800" dirty="0" smtClean="0"/>
                        <a:t>2.261E6</a:t>
                      </a:r>
                    </a:p>
                    <a:p>
                      <a:pPr algn="ctr"/>
                      <a:r>
                        <a:rPr lang="it-IT" sz="1800" dirty="0" smtClean="0"/>
                        <a:t>MJ </a:t>
                      </a:r>
                      <a:r>
                        <a:rPr lang="it-IT" sz="1800" dirty="0" err="1" smtClean="0"/>
                        <a:t>primary</a:t>
                      </a:r>
                      <a:endParaRPr lang="it-IT" sz="1800" dirty="0"/>
                    </a:p>
                  </a:txBody>
                  <a:tcPr/>
                </a:tc>
                <a:tc>
                  <a:txBody>
                    <a:bodyPr/>
                    <a:lstStyle/>
                    <a:p>
                      <a:pPr algn="ctr"/>
                      <a:r>
                        <a:rPr lang="it-IT" sz="1800" dirty="0" smtClean="0"/>
                        <a:t>17.48</a:t>
                      </a:r>
                      <a:endParaRPr lang="it-IT" sz="1800" dirty="0"/>
                    </a:p>
                  </a:txBody>
                  <a:tcPr anchor="ctr"/>
                </a:tc>
              </a:tr>
              <a:tr h="370840">
                <a:tc>
                  <a:txBody>
                    <a:bodyPr/>
                    <a:lstStyle/>
                    <a:p>
                      <a:pPr algn="ctr"/>
                      <a:r>
                        <a:rPr lang="it-IT" sz="1800" dirty="0" smtClean="0"/>
                        <a:t>RADIOACTIVE WASTE</a:t>
                      </a:r>
                      <a:endParaRPr lang="it-IT" sz="1800" dirty="0"/>
                    </a:p>
                  </a:txBody>
                  <a:tcPr/>
                </a:tc>
                <a:tc>
                  <a:txBody>
                    <a:bodyPr/>
                    <a:lstStyle/>
                    <a:p>
                      <a:pPr algn="ctr"/>
                      <a:r>
                        <a:rPr lang="it-IT" sz="1800" dirty="0" smtClean="0"/>
                        <a:t>1.6317</a:t>
                      </a:r>
                    </a:p>
                    <a:p>
                      <a:pPr algn="ctr"/>
                      <a:r>
                        <a:rPr lang="it-IT" sz="1800" dirty="0" smtClean="0"/>
                        <a:t>kg</a:t>
                      </a:r>
                      <a:endParaRPr lang="it-IT" sz="1800" dirty="0"/>
                    </a:p>
                  </a:txBody>
                  <a:tcPr/>
                </a:tc>
                <a:tc>
                  <a:txBody>
                    <a:bodyPr/>
                    <a:lstStyle/>
                    <a:p>
                      <a:pPr algn="ctr"/>
                      <a:r>
                        <a:rPr lang="it-IT" sz="1800" dirty="0" smtClean="0"/>
                        <a:t>1.92</a:t>
                      </a:r>
                      <a:endParaRPr lang="it-IT" sz="1800" dirty="0"/>
                    </a:p>
                  </a:txBody>
                  <a:tcPr anchor="ctr"/>
                </a:tc>
              </a:tr>
            </a:tbl>
          </a:graphicData>
        </a:graphic>
      </p:graphicFrame>
      <p:sp>
        <p:nvSpPr>
          <p:cNvPr id="5" name="Segnaposto piè di pagina 4"/>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Tree>
    <p:extLst>
      <p:ext uri="{BB962C8B-B14F-4D97-AF65-F5344CB8AC3E}">
        <p14:creationId xmlns:p14="http://schemas.microsoft.com/office/powerpoint/2010/main" xmlns="" val="30953357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3" cstate="email">
            <a:extLst>
              <a:ext uri="{28A0092B-C50C-407E-A947-70E740481C1C}">
                <a14:useLocalDpi xmlns:a14="http://schemas.microsoft.com/office/drawing/2010/main" xmlns="" val="0"/>
              </a:ext>
            </a:extLst>
          </a:blip>
          <a:stretch>
            <a:fillRect/>
          </a:stretch>
        </p:blipFill>
        <p:spPr>
          <a:xfrm>
            <a:off x="1" y="717262"/>
            <a:ext cx="8825552" cy="3863866"/>
          </a:xfrm>
          <a:prstGeom prst="rect">
            <a:avLst/>
          </a:prstGeom>
        </p:spPr>
      </p:pic>
      <p:sp>
        <p:nvSpPr>
          <p:cNvPr id="8" name="CasellaDiTesto 7"/>
          <p:cNvSpPr txBox="1"/>
          <p:nvPr/>
        </p:nvSpPr>
        <p:spPr>
          <a:xfrm>
            <a:off x="323528" y="188640"/>
            <a:ext cx="8424936" cy="1107996"/>
          </a:xfrm>
          <a:prstGeom prst="rect">
            <a:avLst/>
          </a:prstGeom>
          <a:noFill/>
        </p:spPr>
        <p:txBody>
          <a:bodyPr wrap="square" rtlCol="0">
            <a:spAutoFit/>
          </a:bodyPr>
          <a:lstStyle/>
          <a:p>
            <a:pPr algn="ctr"/>
            <a:r>
              <a:rPr lang="it-IT" sz="2400" b="1" dirty="0">
                <a:latin typeface="Arial" pitchFamily="34" charset="0"/>
                <a:cs typeface="Arial" pitchFamily="34" charset="0"/>
              </a:rPr>
              <a:t>3- Analisi della sola fase di produzione secondo </a:t>
            </a:r>
            <a:r>
              <a:rPr lang="it-IT" sz="2400" b="1" dirty="0" smtClean="0">
                <a:latin typeface="Arial" pitchFamily="34" charset="0"/>
                <a:cs typeface="Arial" pitchFamily="34" charset="0"/>
              </a:rPr>
              <a:t>EPS 2000</a:t>
            </a:r>
            <a:endParaRPr lang="it-IT" sz="2400" b="1" dirty="0">
              <a:latin typeface="Arial" pitchFamily="34" charset="0"/>
              <a:cs typeface="Arial" pitchFamily="34" charset="0"/>
            </a:endParaRPr>
          </a:p>
          <a:p>
            <a:endParaRPr lang="it-IT" b="1" dirty="0">
              <a:latin typeface="Arial" pitchFamily="34" charset="0"/>
              <a:cs typeface="Arial" pitchFamily="34" charset="0"/>
            </a:endParaRPr>
          </a:p>
        </p:txBody>
      </p:sp>
      <p:sp>
        <p:nvSpPr>
          <p:cNvPr id="9" name="Ovale 8"/>
          <p:cNvSpPr/>
          <p:nvPr/>
        </p:nvSpPr>
        <p:spPr>
          <a:xfrm>
            <a:off x="4572000" y="3645024"/>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3419872" y="3645024"/>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5004048" y="4005064"/>
            <a:ext cx="108012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2 4"/>
          <p:cNvCxnSpPr>
            <a:stCxn id="7" idx="4"/>
          </p:cNvCxnSpPr>
          <p:nvPr/>
        </p:nvCxnSpPr>
        <p:spPr>
          <a:xfrm flipH="1">
            <a:off x="4412777" y="4293096"/>
            <a:ext cx="1131331" cy="7920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2771800" y="4941168"/>
            <a:ext cx="1944216" cy="307777"/>
          </a:xfrm>
          <a:prstGeom prst="rect">
            <a:avLst/>
          </a:prstGeom>
          <a:noFill/>
        </p:spPr>
        <p:txBody>
          <a:bodyPr wrap="square" rtlCol="0">
            <a:spAutoFit/>
          </a:bodyPr>
          <a:lstStyle/>
          <a:p>
            <a:r>
              <a:rPr lang="it-IT" sz="1400" dirty="0" smtClean="0"/>
              <a:t>Consumo di risorse</a:t>
            </a:r>
            <a:endParaRPr lang="it-IT" sz="1400" dirty="0"/>
          </a:p>
        </p:txBody>
      </p:sp>
      <p:sp>
        <p:nvSpPr>
          <p:cNvPr id="11" name="Segnaposto piè di pagina 10"/>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Tree>
    <p:extLst>
      <p:ext uri="{BB962C8B-B14F-4D97-AF65-F5344CB8AC3E}">
        <p14:creationId xmlns:p14="http://schemas.microsoft.com/office/powerpoint/2010/main" xmlns="" val="40015611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83568" y="260648"/>
            <a:ext cx="7632848" cy="738664"/>
          </a:xfrm>
          <a:prstGeom prst="rect">
            <a:avLst/>
          </a:prstGeom>
          <a:noFill/>
        </p:spPr>
        <p:txBody>
          <a:bodyPr wrap="square" rtlCol="0">
            <a:spAutoFit/>
          </a:bodyPr>
          <a:lstStyle/>
          <a:p>
            <a:pPr algn="ctr"/>
            <a:r>
              <a:rPr lang="it-IT" sz="2400" b="1" dirty="0">
                <a:latin typeface="Arial" pitchFamily="34" charset="0"/>
                <a:cs typeface="Arial" pitchFamily="34" charset="0"/>
              </a:rPr>
              <a:t>3- </a:t>
            </a:r>
            <a:r>
              <a:rPr lang="it-IT" sz="2400" b="1" dirty="0" smtClean="0">
                <a:latin typeface="Arial" pitchFamily="34" charset="0"/>
                <a:cs typeface="Arial" pitchFamily="34" charset="0"/>
              </a:rPr>
              <a:t>Analisi della sola fase di produzione </a:t>
            </a:r>
            <a:endParaRPr lang="it-IT" sz="2400" b="1" dirty="0">
              <a:latin typeface="Arial" pitchFamily="34" charset="0"/>
              <a:cs typeface="Arial" pitchFamily="34" charset="0"/>
            </a:endParaRPr>
          </a:p>
          <a:p>
            <a:pPr algn="ctr"/>
            <a:endParaRPr lang="it-IT" b="1" dirty="0">
              <a:latin typeface="Arial" pitchFamily="34" charset="0"/>
              <a:cs typeface="Arial" pitchFamily="34" charset="0"/>
            </a:endParaRPr>
          </a:p>
        </p:txBody>
      </p:sp>
      <p:graphicFrame>
        <p:nvGraphicFramePr>
          <p:cNvPr id="7" name="Tabella 6"/>
          <p:cNvGraphicFramePr>
            <a:graphicFrameLocks noGrp="1"/>
          </p:cNvGraphicFramePr>
          <p:nvPr>
            <p:extLst>
              <p:ext uri="{D42A27DB-BD31-4B8C-83A1-F6EECF244321}">
                <p14:modId xmlns:p14="http://schemas.microsoft.com/office/powerpoint/2010/main" xmlns="" val="892130381"/>
              </p:ext>
            </p:extLst>
          </p:nvPr>
        </p:nvGraphicFramePr>
        <p:xfrm>
          <a:off x="1524000" y="1397000"/>
          <a:ext cx="6096000" cy="37744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it-IT" dirty="0" smtClean="0"/>
                        <a:t>PROCESSO</a:t>
                      </a:r>
                      <a:endParaRPr lang="it-IT" dirty="0"/>
                    </a:p>
                  </a:txBody>
                  <a:tcPr anchor="ctr"/>
                </a:tc>
                <a:tc>
                  <a:txBody>
                    <a:bodyPr/>
                    <a:lstStyle/>
                    <a:p>
                      <a:pPr algn="ctr"/>
                      <a:r>
                        <a:rPr lang="it-IT" dirty="0" smtClean="0"/>
                        <a:t>IMPACT 2002+</a:t>
                      </a:r>
                    </a:p>
                    <a:p>
                      <a:pPr algn="ctr"/>
                      <a:r>
                        <a:rPr lang="it-IT" dirty="0" smtClean="0"/>
                        <a:t>(%)</a:t>
                      </a:r>
                      <a:endParaRPr lang="it-IT" dirty="0"/>
                    </a:p>
                  </a:txBody>
                  <a:tcPr anchor="ctr"/>
                </a:tc>
                <a:tc>
                  <a:txBody>
                    <a:bodyPr/>
                    <a:lstStyle/>
                    <a:p>
                      <a:pPr algn="ctr"/>
                      <a:r>
                        <a:rPr lang="it-IT" dirty="0" smtClean="0"/>
                        <a:t>EPS 2000</a:t>
                      </a:r>
                    </a:p>
                    <a:p>
                      <a:pPr algn="ctr"/>
                      <a:r>
                        <a:rPr lang="it-IT" dirty="0" smtClean="0"/>
                        <a:t>(%)</a:t>
                      </a:r>
                      <a:endParaRPr lang="it-IT" dirty="0"/>
                    </a:p>
                  </a:txBody>
                  <a:tcPr anchor="ctr"/>
                </a:tc>
              </a:tr>
              <a:tr h="370840">
                <a:tc>
                  <a:txBody>
                    <a:bodyPr/>
                    <a:lstStyle/>
                    <a:p>
                      <a:pPr algn="ctr"/>
                      <a:r>
                        <a:rPr lang="it-IT" dirty="0" smtClean="0"/>
                        <a:t>QUADRO ELETTRICO</a:t>
                      </a:r>
                      <a:endParaRPr lang="it-IT" dirty="0"/>
                    </a:p>
                  </a:txBody>
                  <a:tcPr anchor="ctr"/>
                </a:tc>
                <a:tc>
                  <a:txBody>
                    <a:bodyPr/>
                    <a:lstStyle/>
                    <a:p>
                      <a:pPr algn="ctr"/>
                      <a:r>
                        <a:rPr lang="it-IT" dirty="0" smtClean="0"/>
                        <a:t>22.48</a:t>
                      </a:r>
                      <a:endParaRPr lang="it-IT" dirty="0"/>
                    </a:p>
                  </a:txBody>
                  <a:tcPr anchor="ctr"/>
                </a:tc>
                <a:tc>
                  <a:txBody>
                    <a:bodyPr/>
                    <a:lstStyle/>
                    <a:p>
                      <a:pPr algn="ctr"/>
                      <a:r>
                        <a:rPr lang="it-IT" dirty="0" smtClean="0"/>
                        <a:t>37.93</a:t>
                      </a:r>
                      <a:endParaRPr lang="it-IT" dirty="0"/>
                    </a:p>
                  </a:txBody>
                  <a:tcPr anchor="ctr"/>
                </a:tc>
              </a:tr>
              <a:tr h="370840">
                <a:tc>
                  <a:txBody>
                    <a:bodyPr/>
                    <a:lstStyle/>
                    <a:p>
                      <a:pPr algn="ctr"/>
                      <a:r>
                        <a:rPr lang="it-IT" dirty="0" smtClean="0"/>
                        <a:t>TELAIO</a:t>
                      </a:r>
                      <a:endParaRPr lang="it-IT" dirty="0"/>
                    </a:p>
                  </a:txBody>
                  <a:tcPr anchor="ctr"/>
                </a:tc>
                <a:tc>
                  <a:txBody>
                    <a:bodyPr/>
                    <a:lstStyle/>
                    <a:p>
                      <a:pPr algn="ctr"/>
                      <a:r>
                        <a:rPr lang="it-IT" dirty="0" smtClean="0"/>
                        <a:t>21.83 </a:t>
                      </a:r>
                      <a:endParaRPr lang="it-IT" dirty="0"/>
                    </a:p>
                  </a:txBody>
                  <a:tcPr anchor="ctr"/>
                </a:tc>
                <a:tc>
                  <a:txBody>
                    <a:bodyPr/>
                    <a:lstStyle/>
                    <a:p>
                      <a:pPr algn="ctr"/>
                      <a:r>
                        <a:rPr lang="it-IT" dirty="0" smtClean="0"/>
                        <a:t>9.54</a:t>
                      </a:r>
                      <a:endParaRPr lang="it-IT" dirty="0"/>
                    </a:p>
                  </a:txBody>
                  <a:tcPr anchor="ctr"/>
                </a:tc>
              </a:tr>
              <a:tr h="370840">
                <a:tc>
                  <a:txBody>
                    <a:bodyPr/>
                    <a:lstStyle/>
                    <a:p>
                      <a:pPr algn="ctr"/>
                      <a:r>
                        <a:rPr lang="it-IT" dirty="0" smtClean="0"/>
                        <a:t>NASTRO</a:t>
                      </a:r>
                      <a:r>
                        <a:rPr lang="it-IT" baseline="0" dirty="0" smtClean="0"/>
                        <a:t> TRASP. CON RULLIERA</a:t>
                      </a:r>
                      <a:endParaRPr lang="it-IT" dirty="0"/>
                    </a:p>
                  </a:txBody>
                  <a:tcPr anchor="ctr"/>
                </a:tc>
                <a:tc>
                  <a:txBody>
                    <a:bodyPr/>
                    <a:lstStyle/>
                    <a:p>
                      <a:pPr algn="ctr"/>
                      <a:r>
                        <a:rPr lang="it-IT" dirty="0" smtClean="0"/>
                        <a:t>15.88</a:t>
                      </a:r>
                      <a:endParaRPr lang="it-IT" dirty="0"/>
                    </a:p>
                  </a:txBody>
                  <a:tcPr anchor="ctr"/>
                </a:tc>
                <a:tc>
                  <a:txBody>
                    <a:bodyPr/>
                    <a:lstStyle/>
                    <a:p>
                      <a:pPr algn="ctr"/>
                      <a:r>
                        <a:rPr lang="it-IT" dirty="0" smtClean="0"/>
                        <a:t>28.97</a:t>
                      </a:r>
                      <a:endParaRPr lang="it-IT" dirty="0"/>
                    </a:p>
                  </a:txBody>
                  <a:tcPr anchor="ctr"/>
                </a:tc>
              </a:tr>
              <a:tr h="370840">
                <a:tc>
                  <a:txBody>
                    <a:bodyPr/>
                    <a:lstStyle/>
                    <a:p>
                      <a:pPr algn="ctr"/>
                      <a:r>
                        <a:rPr lang="it-IT" dirty="0" smtClean="0"/>
                        <a:t>CAVI ELETTRICI</a:t>
                      </a:r>
                      <a:endParaRPr lang="it-IT" dirty="0"/>
                    </a:p>
                  </a:txBody>
                  <a:tcPr anchor="ctr"/>
                </a:tc>
                <a:tc>
                  <a:txBody>
                    <a:bodyPr/>
                    <a:lstStyle/>
                    <a:p>
                      <a:pPr algn="ctr"/>
                      <a:r>
                        <a:rPr lang="it-IT" dirty="0" smtClean="0"/>
                        <a:t>8.87</a:t>
                      </a:r>
                      <a:endParaRPr lang="it-IT" dirty="0"/>
                    </a:p>
                  </a:txBody>
                  <a:tcPr anchor="ctr"/>
                </a:tc>
                <a:tc>
                  <a:txBody>
                    <a:bodyPr/>
                    <a:lstStyle/>
                    <a:p>
                      <a:pPr algn="ctr"/>
                      <a:r>
                        <a:rPr lang="it-IT" dirty="0" smtClean="0"/>
                        <a:t>6.11</a:t>
                      </a:r>
                      <a:endParaRPr lang="it-IT" dirty="0"/>
                    </a:p>
                  </a:txBody>
                  <a:tcPr anchor="ctr"/>
                </a:tc>
              </a:tr>
              <a:tr h="370840">
                <a:tc>
                  <a:txBody>
                    <a:bodyPr/>
                    <a:lstStyle/>
                    <a:p>
                      <a:pPr algn="ctr"/>
                      <a:r>
                        <a:rPr lang="it-IT" dirty="0" smtClean="0"/>
                        <a:t>PROTEZIONE</a:t>
                      </a:r>
                      <a:endParaRPr lang="it-IT" dirty="0"/>
                    </a:p>
                  </a:txBody>
                  <a:tcPr anchor="ctr"/>
                </a:tc>
                <a:tc>
                  <a:txBody>
                    <a:bodyPr/>
                    <a:lstStyle/>
                    <a:p>
                      <a:pPr algn="ctr"/>
                      <a:r>
                        <a:rPr lang="it-IT" dirty="0" smtClean="0"/>
                        <a:t>5.92</a:t>
                      </a:r>
                      <a:endParaRPr lang="it-IT" dirty="0"/>
                    </a:p>
                  </a:txBody>
                  <a:tcPr anchor="ctr"/>
                </a:tc>
                <a:tc>
                  <a:txBody>
                    <a:bodyPr/>
                    <a:lstStyle/>
                    <a:p>
                      <a:pPr algn="ctr"/>
                      <a:r>
                        <a:rPr lang="it-IT" dirty="0" smtClean="0"/>
                        <a:t>1.67</a:t>
                      </a:r>
                      <a:endParaRPr lang="it-IT" dirty="0"/>
                    </a:p>
                  </a:txBody>
                  <a:tcPr anchor="ctr"/>
                </a:tc>
              </a:tr>
              <a:tr h="370840">
                <a:tc>
                  <a:txBody>
                    <a:bodyPr/>
                    <a:lstStyle/>
                    <a:p>
                      <a:pPr algn="ctr"/>
                      <a:r>
                        <a:rPr lang="it-IT" dirty="0" smtClean="0"/>
                        <a:t>MOTORI</a:t>
                      </a:r>
                      <a:endParaRPr lang="it-IT" dirty="0"/>
                    </a:p>
                  </a:txBody>
                  <a:tcPr anchor="ctr"/>
                </a:tc>
                <a:tc>
                  <a:txBody>
                    <a:bodyPr/>
                    <a:lstStyle/>
                    <a:p>
                      <a:pPr algn="ctr"/>
                      <a:r>
                        <a:rPr lang="it-IT" dirty="0" smtClean="0"/>
                        <a:t>1.55</a:t>
                      </a:r>
                      <a:endParaRPr lang="it-IT" dirty="0"/>
                    </a:p>
                  </a:txBody>
                  <a:tcPr anchor="ctr"/>
                </a:tc>
                <a:tc>
                  <a:txBody>
                    <a:bodyPr/>
                    <a:lstStyle/>
                    <a:p>
                      <a:pPr algn="ctr"/>
                      <a:r>
                        <a:rPr lang="it-IT" dirty="0" smtClean="0"/>
                        <a:t>4.44</a:t>
                      </a:r>
                      <a:endParaRPr lang="it-IT" dirty="0"/>
                    </a:p>
                  </a:txBody>
                  <a:tcPr anchor="ctr"/>
                </a:tc>
              </a:tr>
              <a:tr h="370840">
                <a:tc>
                  <a:txBody>
                    <a:bodyPr/>
                    <a:lstStyle/>
                    <a:p>
                      <a:pPr algn="ctr"/>
                      <a:r>
                        <a:rPr lang="it-IT" dirty="0" smtClean="0"/>
                        <a:t>PINZA</a:t>
                      </a:r>
                      <a:endParaRPr lang="it-IT" dirty="0"/>
                    </a:p>
                  </a:txBody>
                  <a:tcPr anchor="ctr"/>
                </a:tc>
                <a:tc>
                  <a:txBody>
                    <a:bodyPr/>
                    <a:lstStyle/>
                    <a:p>
                      <a:pPr algn="ctr"/>
                      <a:r>
                        <a:rPr lang="it-IT" dirty="0" smtClean="0"/>
                        <a:t>1.56</a:t>
                      </a:r>
                      <a:endParaRPr lang="it-IT" dirty="0"/>
                    </a:p>
                  </a:txBody>
                  <a:tcPr anchor="ctr"/>
                </a:tc>
                <a:tc>
                  <a:txBody>
                    <a:bodyPr/>
                    <a:lstStyle/>
                    <a:p>
                      <a:pPr algn="ctr"/>
                      <a:r>
                        <a:rPr lang="it-IT" dirty="0" smtClean="0"/>
                        <a:t>1.11</a:t>
                      </a:r>
                      <a:endParaRPr lang="it-IT" dirty="0"/>
                    </a:p>
                  </a:txBody>
                  <a:tcPr anchor="ctr"/>
                </a:tc>
              </a:tr>
            </a:tbl>
          </a:graphicData>
        </a:graphic>
      </p:graphicFrame>
      <p:sp>
        <p:nvSpPr>
          <p:cNvPr id="5" name="Segnaposto piè di pagina 4"/>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Tree>
    <p:extLst>
      <p:ext uri="{BB962C8B-B14F-4D97-AF65-F5344CB8AC3E}">
        <p14:creationId xmlns:p14="http://schemas.microsoft.com/office/powerpoint/2010/main" xmlns="" val="34588051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5" name="CasellaDiTesto 4"/>
          <p:cNvSpPr txBox="1"/>
          <p:nvPr/>
        </p:nvSpPr>
        <p:spPr>
          <a:xfrm>
            <a:off x="0" y="116632"/>
            <a:ext cx="8460432" cy="2031325"/>
          </a:xfrm>
          <a:prstGeom prst="rect">
            <a:avLst/>
          </a:prstGeom>
          <a:noFill/>
        </p:spPr>
        <p:txBody>
          <a:bodyPr wrap="square" rtlCol="0">
            <a:spAutoFit/>
          </a:bodyPr>
          <a:lstStyle/>
          <a:p>
            <a:r>
              <a:rPr lang="it-IT" dirty="0" smtClean="0"/>
              <a:t>1 PALETTIZZATORE usato in Italia =  </a:t>
            </a:r>
          </a:p>
          <a:p>
            <a:r>
              <a:rPr lang="it-IT" dirty="0" smtClean="0"/>
              <a:t>1 LGV usato in Italia = 57.8 </a:t>
            </a:r>
            <a:r>
              <a:rPr lang="it-IT" dirty="0" err="1" smtClean="0"/>
              <a:t>Pt</a:t>
            </a:r>
            <a:endParaRPr lang="it-IT" dirty="0" smtClean="0"/>
          </a:p>
          <a:p>
            <a:r>
              <a:rPr lang="it-IT" dirty="0" smtClean="0">
                <a:uFill>
                  <a:solidFill>
                    <a:srgbClr val="FF0000"/>
                  </a:solidFill>
                </a:uFill>
              </a:rPr>
              <a:t>4,93 AUTO</a:t>
            </a:r>
          </a:p>
          <a:p>
            <a:r>
              <a:rPr lang="it-IT" dirty="0"/>
              <a:t>0,26 </a:t>
            </a:r>
            <a:r>
              <a:rPr lang="it-IT" dirty="0" smtClean="0"/>
              <a:t>CAMION</a:t>
            </a:r>
          </a:p>
          <a:p>
            <a:r>
              <a:rPr lang="it-IT" dirty="0"/>
              <a:t>0,15 TRAM</a:t>
            </a:r>
            <a:r>
              <a:rPr lang="it-IT" dirty="0" smtClean="0"/>
              <a:t> </a:t>
            </a:r>
          </a:p>
          <a:p>
            <a:endParaRPr lang="it-IT" dirty="0"/>
          </a:p>
          <a:p>
            <a:endParaRPr lang="it-IT" dirty="0"/>
          </a:p>
        </p:txBody>
      </p:sp>
    </p:spTree>
    <p:extLst>
      <p:ext uri="{BB962C8B-B14F-4D97-AF65-F5344CB8AC3E}">
        <p14:creationId xmlns:p14="http://schemas.microsoft.com/office/powerpoint/2010/main" xmlns="" val="1956857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grpSp>
        <p:nvGrpSpPr>
          <p:cNvPr id="5" name="Group 9"/>
          <p:cNvGrpSpPr>
            <a:grpSpLocks noChangeAspect="1"/>
          </p:cNvGrpSpPr>
          <p:nvPr/>
        </p:nvGrpSpPr>
        <p:grpSpPr bwMode="auto">
          <a:xfrm>
            <a:off x="684213" y="549275"/>
            <a:ext cx="7848597" cy="5614988"/>
            <a:chOff x="521" y="346"/>
            <a:chExt cx="4944" cy="3537"/>
          </a:xfrm>
        </p:grpSpPr>
        <p:sp>
          <p:nvSpPr>
            <p:cNvPr id="6" name="AutoShape 8"/>
            <p:cNvSpPr>
              <a:spLocks noChangeAspect="1" noChangeArrowheads="1" noTextEdit="1"/>
            </p:cNvSpPr>
            <p:nvPr/>
          </p:nvSpPr>
          <p:spPr bwMode="auto">
            <a:xfrm>
              <a:off x="521" y="346"/>
              <a:ext cx="4627" cy="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nvGrpSpPr>
            <p:cNvPr id="7" name="Group 108"/>
            <p:cNvGrpSpPr>
              <a:grpSpLocks/>
            </p:cNvGrpSpPr>
            <p:nvPr/>
          </p:nvGrpSpPr>
          <p:grpSpPr bwMode="auto">
            <a:xfrm>
              <a:off x="4278" y="2781"/>
              <a:ext cx="1100" cy="294"/>
              <a:chOff x="4278" y="2781"/>
              <a:chExt cx="1100" cy="294"/>
            </a:xfrm>
          </p:grpSpPr>
          <p:grpSp>
            <p:nvGrpSpPr>
              <p:cNvPr id="1417" name="Group 106"/>
              <p:cNvGrpSpPr>
                <a:grpSpLocks/>
              </p:cNvGrpSpPr>
              <p:nvPr/>
            </p:nvGrpSpPr>
            <p:grpSpPr bwMode="auto">
              <a:xfrm>
                <a:off x="4278" y="2781"/>
                <a:ext cx="866" cy="293"/>
                <a:chOff x="4278" y="2781"/>
                <a:chExt cx="866" cy="293"/>
              </a:xfrm>
            </p:grpSpPr>
            <p:sp>
              <p:nvSpPr>
                <p:cNvPr id="1419" name="Rectangle 10"/>
                <p:cNvSpPr>
                  <a:spLocks noChangeArrowheads="1"/>
                </p:cNvSpPr>
                <p:nvPr/>
              </p:nvSpPr>
              <p:spPr bwMode="auto">
                <a:xfrm>
                  <a:off x="4278" y="2781"/>
                  <a:ext cx="866" cy="3"/>
                </a:xfrm>
                <a:prstGeom prst="rect">
                  <a:avLst/>
                </a:prstGeom>
                <a:solidFill>
                  <a:srgbClr val="BF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20" name="Rectangle 11"/>
                <p:cNvSpPr>
                  <a:spLocks noChangeArrowheads="1"/>
                </p:cNvSpPr>
                <p:nvPr/>
              </p:nvSpPr>
              <p:spPr bwMode="auto">
                <a:xfrm>
                  <a:off x="4278" y="2784"/>
                  <a:ext cx="866" cy="2"/>
                </a:xfrm>
                <a:prstGeom prst="rect">
                  <a:avLst/>
                </a:prstGeom>
                <a:solidFill>
                  <a:srgbClr val="BF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21" name="Rectangle 12"/>
                <p:cNvSpPr>
                  <a:spLocks noChangeArrowheads="1"/>
                </p:cNvSpPr>
                <p:nvPr/>
              </p:nvSpPr>
              <p:spPr bwMode="auto">
                <a:xfrm>
                  <a:off x="4278" y="2786"/>
                  <a:ext cx="866" cy="4"/>
                </a:xfrm>
                <a:prstGeom prst="rect">
                  <a:avLst/>
                </a:prstGeom>
                <a:solidFill>
                  <a:srgbClr val="C0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22" name="Rectangle 13"/>
                <p:cNvSpPr>
                  <a:spLocks noChangeArrowheads="1"/>
                </p:cNvSpPr>
                <p:nvPr/>
              </p:nvSpPr>
              <p:spPr bwMode="auto">
                <a:xfrm>
                  <a:off x="4278" y="2790"/>
                  <a:ext cx="866" cy="3"/>
                </a:xfrm>
                <a:prstGeom prst="rect">
                  <a:avLst/>
                </a:prstGeom>
                <a:solidFill>
                  <a:srgbClr val="C0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23" name="Rectangle 14"/>
                <p:cNvSpPr>
                  <a:spLocks noChangeArrowheads="1"/>
                </p:cNvSpPr>
                <p:nvPr/>
              </p:nvSpPr>
              <p:spPr bwMode="auto">
                <a:xfrm>
                  <a:off x="4278" y="2793"/>
                  <a:ext cx="866" cy="3"/>
                </a:xfrm>
                <a:prstGeom prst="rect">
                  <a:avLst/>
                </a:prstGeom>
                <a:solidFill>
                  <a:srgbClr val="C1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24" name="Rectangle 15"/>
                <p:cNvSpPr>
                  <a:spLocks noChangeArrowheads="1"/>
                </p:cNvSpPr>
                <p:nvPr/>
              </p:nvSpPr>
              <p:spPr bwMode="auto">
                <a:xfrm>
                  <a:off x="4278" y="2796"/>
                  <a:ext cx="866" cy="3"/>
                </a:xfrm>
                <a:prstGeom prst="rect">
                  <a:avLst/>
                </a:prstGeom>
                <a:solidFill>
                  <a:srgbClr val="C1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25" name="Rectangle 16"/>
                <p:cNvSpPr>
                  <a:spLocks noChangeArrowheads="1"/>
                </p:cNvSpPr>
                <p:nvPr/>
              </p:nvSpPr>
              <p:spPr bwMode="auto">
                <a:xfrm>
                  <a:off x="4278" y="2799"/>
                  <a:ext cx="866" cy="4"/>
                </a:xfrm>
                <a:prstGeom prst="rect">
                  <a:avLst/>
                </a:prstGeom>
                <a:solidFill>
                  <a:srgbClr val="C2FF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26" name="Rectangle 17"/>
                <p:cNvSpPr>
                  <a:spLocks noChangeArrowheads="1"/>
                </p:cNvSpPr>
                <p:nvPr/>
              </p:nvSpPr>
              <p:spPr bwMode="auto">
                <a:xfrm>
                  <a:off x="4278" y="2803"/>
                  <a:ext cx="866" cy="2"/>
                </a:xfrm>
                <a:prstGeom prst="rect">
                  <a:avLst/>
                </a:prstGeom>
                <a:solidFill>
                  <a:srgbClr val="C3FF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27" name="Rectangle 18"/>
                <p:cNvSpPr>
                  <a:spLocks noChangeArrowheads="1"/>
                </p:cNvSpPr>
                <p:nvPr/>
              </p:nvSpPr>
              <p:spPr bwMode="auto">
                <a:xfrm>
                  <a:off x="4278" y="2805"/>
                  <a:ext cx="866" cy="3"/>
                </a:xfrm>
                <a:prstGeom prst="rect">
                  <a:avLst/>
                </a:prstGeom>
                <a:solidFill>
                  <a:srgbClr val="C4FF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28" name="Rectangle 19"/>
                <p:cNvSpPr>
                  <a:spLocks noChangeArrowheads="1"/>
                </p:cNvSpPr>
                <p:nvPr/>
              </p:nvSpPr>
              <p:spPr bwMode="auto">
                <a:xfrm>
                  <a:off x="4278" y="2808"/>
                  <a:ext cx="866" cy="3"/>
                </a:xfrm>
                <a:prstGeom prst="rect">
                  <a:avLst/>
                </a:prstGeom>
                <a:solidFill>
                  <a:srgbClr val="C5FF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29" name="Rectangle 20"/>
                <p:cNvSpPr>
                  <a:spLocks noChangeArrowheads="1"/>
                </p:cNvSpPr>
                <p:nvPr/>
              </p:nvSpPr>
              <p:spPr bwMode="auto">
                <a:xfrm>
                  <a:off x="4278" y="2811"/>
                  <a:ext cx="866" cy="3"/>
                </a:xfrm>
                <a:prstGeom prst="rect">
                  <a:avLst/>
                </a:prstGeom>
                <a:solidFill>
                  <a:srgbClr val="C7FF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30" name="Rectangle 21"/>
                <p:cNvSpPr>
                  <a:spLocks noChangeArrowheads="1"/>
                </p:cNvSpPr>
                <p:nvPr/>
              </p:nvSpPr>
              <p:spPr bwMode="auto">
                <a:xfrm>
                  <a:off x="4278" y="2814"/>
                  <a:ext cx="866" cy="4"/>
                </a:xfrm>
                <a:prstGeom prst="rect">
                  <a:avLst/>
                </a:prstGeom>
                <a:solidFill>
                  <a:srgbClr val="C8FF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31" name="Rectangle 22"/>
                <p:cNvSpPr>
                  <a:spLocks noChangeArrowheads="1"/>
                </p:cNvSpPr>
                <p:nvPr/>
              </p:nvSpPr>
              <p:spPr bwMode="auto">
                <a:xfrm>
                  <a:off x="4278" y="2818"/>
                  <a:ext cx="866" cy="3"/>
                </a:xfrm>
                <a:prstGeom prst="rect">
                  <a:avLst/>
                </a:prstGeom>
                <a:solidFill>
                  <a:srgbClr val="CAFF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32" name="Rectangle 23"/>
                <p:cNvSpPr>
                  <a:spLocks noChangeArrowheads="1"/>
                </p:cNvSpPr>
                <p:nvPr/>
              </p:nvSpPr>
              <p:spPr bwMode="auto">
                <a:xfrm>
                  <a:off x="4278" y="2821"/>
                  <a:ext cx="866" cy="2"/>
                </a:xfrm>
                <a:prstGeom prst="rect">
                  <a:avLst/>
                </a:prstGeom>
                <a:solidFill>
                  <a:srgbClr val="CBFF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33" name="Rectangle 24"/>
                <p:cNvSpPr>
                  <a:spLocks noChangeArrowheads="1"/>
                </p:cNvSpPr>
                <p:nvPr/>
              </p:nvSpPr>
              <p:spPr bwMode="auto">
                <a:xfrm>
                  <a:off x="4278" y="2823"/>
                  <a:ext cx="866" cy="3"/>
                </a:xfrm>
                <a:prstGeom prst="rect">
                  <a:avLst/>
                </a:prstGeom>
                <a:solidFill>
                  <a:srgbClr val="CDFF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34" name="Rectangle 25"/>
                <p:cNvSpPr>
                  <a:spLocks noChangeArrowheads="1"/>
                </p:cNvSpPr>
                <p:nvPr/>
              </p:nvSpPr>
              <p:spPr bwMode="auto">
                <a:xfrm>
                  <a:off x="4278" y="2826"/>
                  <a:ext cx="866" cy="3"/>
                </a:xfrm>
                <a:prstGeom prst="rect">
                  <a:avLst/>
                </a:prstGeom>
                <a:solidFill>
                  <a:srgbClr val="CFFF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35" name="Rectangle 26"/>
                <p:cNvSpPr>
                  <a:spLocks noChangeArrowheads="1"/>
                </p:cNvSpPr>
                <p:nvPr/>
              </p:nvSpPr>
              <p:spPr bwMode="auto">
                <a:xfrm>
                  <a:off x="4278" y="2829"/>
                  <a:ext cx="866" cy="4"/>
                </a:xfrm>
                <a:prstGeom prst="rect">
                  <a:avLst/>
                </a:prstGeom>
                <a:solidFill>
                  <a:srgbClr val="D0F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36" name="Rectangle 27"/>
                <p:cNvSpPr>
                  <a:spLocks noChangeArrowheads="1"/>
                </p:cNvSpPr>
                <p:nvPr/>
              </p:nvSpPr>
              <p:spPr bwMode="auto">
                <a:xfrm>
                  <a:off x="4278" y="2833"/>
                  <a:ext cx="866" cy="3"/>
                </a:xfrm>
                <a:prstGeom prst="rect">
                  <a:avLst/>
                </a:prstGeom>
                <a:solidFill>
                  <a:srgbClr val="D3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37" name="Rectangle 28"/>
                <p:cNvSpPr>
                  <a:spLocks noChangeArrowheads="1"/>
                </p:cNvSpPr>
                <p:nvPr/>
              </p:nvSpPr>
              <p:spPr bwMode="auto">
                <a:xfrm>
                  <a:off x="4278" y="2836"/>
                  <a:ext cx="866" cy="3"/>
                </a:xfrm>
                <a:prstGeom prst="rect">
                  <a:avLst/>
                </a:prstGeom>
                <a:solidFill>
                  <a:srgbClr val="D5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38" name="Rectangle 29"/>
                <p:cNvSpPr>
                  <a:spLocks noChangeArrowheads="1"/>
                </p:cNvSpPr>
                <p:nvPr/>
              </p:nvSpPr>
              <p:spPr bwMode="auto">
                <a:xfrm>
                  <a:off x="4278" y="2839"/>
                  <a:ext cx="866" cy="2"/>
                </a:xfrm>
                <a:prstGeom prst="rect">
                  <a:avLst/>
                </a:prstGeom>
                <a:solidFill>
                  <a:srgbClr val="D7FF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39" name="Rectangle 30"/>
                <p:cNvSpPr>
                  <a:spLocks noChangeArrowheads="1"/>
                </p:cNvSpPr>
                <p:nvPr/>
              </p:nvSpPr>
              <p:spPr bwMode="auto">
                <a:xfrm>
                  <a:off x="4278" y="2841"/>
                  <a:ext cx="866" cy="4"/>
                </a:xfrm>
                <a:prstGeom prst="rect">
                  <a:avLst/>
                </a:prstGeom>
                <a:solidFill>
                  <a:srgbClr val="D9F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40" name="Rectangle 31"/>
                <p:cNvSpPr>
                  <a:spLocks noChangeArrowheads="1"/>
                </p:cNvSpPr>
                <p:nvPr/>
              </p:nvSpPr>
              <p:spPr bwMode="auto">
                <a:xfrm>
                  <a:off x="4278" y="2845"/>
                  <a:ext cx="866" cy="3"/>
                </a:xfrm>
                <a:prstGeom prst="rect">
                  <a:avLst/>
                </a:prstGeom>
                <a:solidFill>
                  <a:srgbClr val="DCFF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41" name="Rectangle 32"/>
                <p:cNvSpPr>
                  <a:spLocks noChangeArrowheads="1"/>
                </p:cNvSpPr>
                <p:nvPr/>
              </p:nvSpPr>
              <p:spPr bwMode="auto">
                <a:xfrm>
                  <a:off x="4278" y="2848"/>
                  <a:ext cx="866" cy="3"/>
                </a:xfrm>
                <a:prstGeom prst="rect">
                  <a:avLst/>
                </a:prstGeom>
                <a:solidFill>
                  <a:srgbClr val="DEFF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42" name="Rectangle 33"/>
                <p:cNvSpPr>
                  <a:spLocks noChangeArrowheads="1"/>
                </p:cNvSpPr>
                <p:nvPr/>
              </p:nvSpPr>
              <p:spPr bwMode="auto">
                <a:xfrm>
                  <a:off x="4278" y="2851"/>
                  <a:ext cx="866" cy="3"/>
                </a:xfrm>
                <a:prstGeom prst="rect">
                  <a:avLst/>
                </a:prstGeom>
                <a:solidFill>
                  <a:srgbClr val="E0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43" name="Rectangle 34"/>
                <p:cNvSpPr>
                  <a:spLocks noChangeArrowheads="1"/>
                </p:cNvSpPr>
                <p:nvPr/>
              </p:nvSpPr>
              <p:spPr bwMode="auto">
                <a:xfrm>
                  <a:off x="4278" y="2854"/>
                  <a:ext cx="866" cy="3"/>
                </a:xfrm>
                <a:prstGeom prst="rect">
                  <a:avLst/>
                </a:prstGeom>
                <a:solidFill>
                  <a:srgbClr val="E2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44" name="Rectangle 35"/>
                <p:cNvSpPr>
                  <a:spLocks noChangeArrowheads="1"/>
                </p:cNvSpPr>
                <p:nvPr/>
              </p:nvSpPr>
              <p:spPr bwMode="auto">
                <a:xfrm>
                  <a:off x="4278" y="2857"/>
                  <a:ext cx="866" cy="3"/>
                </a:xfrm>
                <a:prstGeom prst="rect">
                  <a:avLst/>
                </a:prstGeom>
                <a:solidFill>
                  <a:srgbClr val="E4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45" name="Rectangle 36"/>
                <p:cNvSpPr>
                  <a:spLocks noChangeArrowheads="1"/>
                </p:cNvSpPr>
                <p:nvPr/>
              </p:nvSpPr>
              <p:spPr bwMode="auto">
                <a:xfrm>
                  <a:off x="4278" y="2860"/>
                  <a:ext cx="866" cy="3"/>
                </a:xfrm>
                <a:prstGeom prst="rect">
                  <a:avLst/>
                </a:prstGeom>
                <a:solidFill>
                  <a:srgbClr val="E6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46" name="Rectangle 37"/>
                <p:cNvSpPr>
                  <a:spLocks noChangeArrowheads="1"/>
                </p:cNvSpPr>
                <p:nvPr/>
              </p:nvSpPr>
              <p:spPr bwMode="auto">
                <a:xfrm>
                  <a:off x="4278" y="2863"/>
                  <a:ext cx="866" cy="3"/>
                </a:xfrm>
                <a:prstGeom prst="rect">
                  <a:avLst/>
                </a:prstGeom>
                <a:solidFill>
                  <a:srgbClr val="E8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47" name="Rectangle 38"/>
                <p:cNvSpPr>
                  <a:spLocks noChangeArrowheads="1"/>
                </p:cNvSpPr>
                <p:nvPr/>
              </p:nvSpPr>
              <p:spPr bwMode="auto">
                <a:xfrm>
                  <a:off x="4278" y="2866"/>
                  <a:ext cx="866" cy="3"/>
                </a:xfrm>
                <a:prstGeom prst="rect">
                  <a:avLst/>
                </a:prstGeom>
                <a:solidFill>
                  <a:srgbClr val="EA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48" name="Rectangle 39"/>
                <p:cNvSpPr>
                  <a:spLocks noChangeArrowheads="1"/>
                </p:cNvSpPr>
                <p:nvPr/>
              </p:nvSpPr>
              <p:spPr bwMode="auto">
                <a:xfrm>
                  <a:off x="4278" y="2869"/>
                  <a:ext cx="866" cy="4"/>
                </a:xfrm>
                <a:prstGeom prst="rect">
                  <a:avLst/>
                </a:prstGeom>
                <a:solidFill>
                  <a:srgbClr val="EC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49" name="Rectangle 40"/>
                <p:cNvSpPr>
                  <a:spLocks noChangeArrowheads="1"/>
                </p:cNvSpPr>
                <p:nvPr/>
              </p:nvSpPr>
              <p:spPr bwMode="auto">
                <a:xfrm>
                  <a:off x="4278" y="2873"/>
                  <a:ext cx="866" cy="3"/>
                </a:xfrm>
                <a:prstGeom prst="rect">
                  <a:avLst/>
                </a:prstGeom>
                <a:solidFill>
                  <a:srgbClr val="EE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50" name="Rectangle 41"/>
                <p:cNvSpPr>
                  <a:spLocks noChangeArrowheads="1"/>
                </p:cNvSpPr>
                <p:nvPr/>
              </p:nvSpPr>
              <p:spPr bwMode="auto">
                <a:xfrm>
                  <a:off x="4278" y="2876"/>
                  <a:ext cx="866" cy="3"/>
                </a:xfrm>
                <a:prstGeom prst="rect">
                  <a:avLst/>
                </a:prstGeom>
                <a:solidFill>
                  <a:srgbClr val="F0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51" name="Rectangle 42"/>
                <p:cNvSpPr>
                  <a:spLocks noChangeArrowheads="1"/>
                </p:cNvSpPr>
                <p:nvPr/>
              </p:nvSpPr>
              <p:spPr bwMode="auto">
                <a:xfrm>
                  <a:off x="4278" y="2879"/>
                  <a:ext cx="866" cy="2"/>
                </a:xfrm>
                <a:prstGeom prst="rect">
                  <a:avLst/>
                </a:prstGeom>
                <a:solidFill>
                  <a:srgbClr val="F2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52" name="Rectangle 43"/>
                <p:cNvSpPr>
                  <a:spLocks noChangeArrowheads="1"/>
                </p:cNvSpPr>
                <p:nvPr/>
              </p:nvSpPr>
              <p:spPr bwMode="auto">
                <a:xfrm>
                  <a:off x="4278" y="2881"/>
                  <a:ext cx="866" cy="3"/>
                </a:xfrm>
                <a:prstGeom prst="rect">
                  <a:avLst/>
                </a:prstGeom>
                <a:solidFill>
                  <a:srgbClr val="F3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53" name="Rectangle 44"/>
                <p:cNvSpPr>
                  <a:spLocks noChangeArrowheads="1"/>
                </p:cNvSpPr>
                <p:nvPr/>
              </p:nvSpPr>
              <p:spPr bwMode="auto">
                <a:xfrm>
                  <a:off x="4278" y="2884"/>
                  <a:ext cx="866" cy="4"/>
                </a:xfrm>
                <a:prstGeom prst="rect">
                  <a:avLst/>
                </a:prstGeom>
                <a:solidFill>
                  <a:srgbClr val="F4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54" name="Rectangle 45"/>
                <p:cNvSpPr>
                  <a:spLocks noChangeArrowheads="1"/>
                </p:cNvSpPr>
                <p:nvPr/>
              </p:nvSpPr>
              <p:spPr bwMode="auto">
                <a:xfrm>
                  <a:off x="4278" y="2888"/>
                  <a:ext cx="866" cy="3"/>
                </a:xfrm>
                <a:prstGeom prst="rect">
                  <a:avLst/>
                </a:prstGeom>
                <a:solidFill>
                  <a:srgbClr val="F6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55" name="Rectangle 46"/>
                <p:cNvSpPr>
                  <a:spLocks noChangeArrowheads="1"/>
                </p:cNvSpPr>
                <p:nvPr/>
              </p:nvSpPr>
              <p:spPr bwMode="auto">
                <a:xfrm>
                  <a:off x="4278" y="2891"/>
                  <a:ext cx="866" cy="3"/>
                </a:xfrm>
                <a:prstGeom prst="rect">
                  <a:avLst/>
                </a:prstGeom>
                <a:solidFill>
                  <a:srgbClr val="F7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56" name="Rectangle 47"/>
                <p:cNvSpPr>
                  <a:spLocks noChangeArrowheads="1"/>
                </p:cNvSpPr>
                <p:nvPr/>
              </p:nvSpPr>
              <p:spPr bwMode="auto">
                <a:xfrm>
                  <a:off x="4278" y="2894"/>
                  <a:ext cx="866" cy="3"/>
                </a:xfrm>
                <a:prstGeom prst="rect">
                  <a:avLst/>
                </a:prstGeom>
                <a:solidFill>
                  <a:srgbClr val="F8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57" name="Rectangle 48"/>
                <p:cNvSpPr>
                  <a:spLocks noChangeArrowheads="1"/>
                </p:cNvSpPr>
                <p:nvPr/>
              </p:nvSpPr>
              <p:spPr bwMode="auto">
                <a:xfrm>
                  <a:off x="4278" y="2897"/>
                  <a:ext cx="866" cy="3"/>
                </a:xfrm>
                <a:prstGeom prst="rect">
                  <a:avLst/>
                </a:prstGeom>
                <a:solidFill>
                  <a:srgbClr val="F9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58" name="Rectangle 49"/>
                <p:cNvSpPr>
                  <a:spLocks noChangeArrowheads="1"/>
                </p:cNvSpPr>
                <p:nvPr/>
              </p:nvSpPr>
              <p:spPr bwMode="auto">
                <a:xfrm>
                  <a:off x="4278" y="2900"/>
                  <a:ext cx="866" cy="3"/>
                </a:xfrm>
                <a:prstGeom prst="rect">
                  <a:avLst/>
                </a:prstGeom>
                <a:solidFill>
                  <a:srgbClr val="FA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59" name="Rectangle 50"/>
                <p:cNvSpPr>
                  <a:spLocks noChangeArrowheads="1"/>
                </p:cNvSpPr>
                <p:nvPr/>
              </p:nvSpPr>
              <p:spPr bwMode="auto">
                <a:xfrm>
                  <a:off x="4278" y="2903"/>
                  <a:ext cx="866" cy="3"/>
                </a:xfrm>
                <a:prstGeom prst="rect">
                  <a:avLst/>
                </a:prstGeom>
                <a:solidFill>
                  <a:srgbClr val="FB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60" name="Rectangle 51"/>
                <p:cNvSpPr>
                  <a:spLocks noChangeArrowheads="1"/>
                </p:cNvSpPr>
                <p:nvPr/>
              </p:nvSpPr>
              <p:spPr bwMode="auto">
                <a:xfrm>
                  <a:off x="4278" y="2906"/>
                  <a:ext cx="866" cy="3"/>
                </a:xfrm>
                <a:prstGeom prst="rect">
                  <a:avLst/>
                </a:prstGeom>
                <a:solidFill>
                  <a:srgbClr val="FC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61" name="Rectangle 52"/>
                <p:cNvSpPr>
                  <a:spLocks noChangeArrowheads="1"/>
                </p:cNvSpPr>
                <p:nvPr/>
              </p:nvSpPr>
              <p:spPr bwMode="auto">
                <a:xfrm>
                  <a:off x="4278" y="2909"/>
                  <a:ext cx="866" cy="3"/>
                </a:xfrm>
                <a:prstGeom prst="rect">
                  <a:avLst/>
                </a:prstGeom>
                <a:solidFill>
                  <a:srgbClr val="FC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62" name="Rectangle 53"/>
                <p:cNvSpPr>
                  <a:spLocks noChangeArrowheads="1"/>
                </p:cNvSpPr>
                <p:nvPr/>
              </p:nvSpPr>
              <p:spPr bwMode="auto">
                <a:xfrm>
                  <a:off x="4278" y="2912"/>
                  <a:ext cx="866" cy="4"/>
                </a:xfrm>
                <a:prstGeom prst="rect">
                  <a:avLst/>
                </a:prstGeom>
                <a:solidFill>
                  <a:srgbClr val="FD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63" name="Rectangle 54"/>
                <p:cNvSpPr>
                  <a:spLocks noChangeArrowheads="1"/>
                </p:cNvSpPr>
                <p:nvPr/>
              </p:nvSpPr>
              <p:spPr bwMode="auto">
                <a:xfrm>
                  <a:off x="4278" y="2916"/>
                  <a:ext cx="866" cy="2"/>
                </a:xfrm>
                <a:prstGeom prst="rect">
                  <a:avLst/>
                </a:prstGeom>
                <a:solidFill>
                  <a:srgbClr val="FD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64" name="Rectangle 55"/>
                <p:cNvSpPr>
                  <a:spLocks noChangeArrowheads="1"/>
                </p:cNvSpPr>
                <p:nvPr/>
              </p:nvSpPr>
              <p:spPr bwMode="auto">
                <a:xfrm>
                  <a:off x="4278" y="2918"/>
                  <a:ext cx="866" cy="3"/>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65" name="Rectangle 56"/>
                <p:cNvSpPr>
                  <a:spLocks noChangeArrowheads="1"/>
                </p:cNvSpPr>
                <p:nvPr/>
              </p:nvSpPr>
              <p:spPr bwMode="auto">
                <a:xfrm>
                  <a:off x="4278" y="2921"/>
                  <a:ext cx="866" cy="3"/>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66" name="Rectangle 57"/>
                <p:cNvSpPr>
                  <a:spLocks noChangeArrowheads="1"/>
                </p:cNvSpPr>
                <p:nvPr/>
              </p:nvSpPr>
              <p:spPr bwMode="auto">
                <a:xfrm>
                  <a:off x="4278" y="2924"/>
                  <a:ext cx="866" cy="3"/>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67" name="Rectangle 58"/>
                <p:cNvSpPr>
                  <a:spLocks noChangeArrowheads="1"/>
                </p:cNvSpPr>
                <p:nvPr/>
              </p:nvSpPr>
              <p:spPr bwMode="auto">
                <a:xfrm>
                  <a:off x="4278" y="2927"/>
                  <a:ext cx="866" cy="4"/>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68" name="Rectangle 59"/>
                <p:cNvSpPr>
                  <a:spLocks noChangeArrowheads="1"/>
                </p:cNvSpPr>
                <p:nvPr/>
              </p:nvSpPr>
              <p:spPr bwMode="auto">
                <a:xfrm>
                  <a:off x="4278" y="2931"/>
                  <a:ext cx="866" cy="3"/>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69" name="Rectangle 60"/>
                <p:cNvSpPr>
                  <a:spLocks noChangeArrowheads="1"/>
                </p:cNvSpPr>
                <p:nvPr/>
              </p:nvSpPr>
              <p:spPr bwMode="auto">
                <a:xfrm>
                  <a:off x="4278" y="2934"/>
                  <a:ext cx="866" cy="3"/>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70" name="Rectangle 61"/>
                <p:cNvSpPr>
                  <a:spLocks noChangeArrowheads="1"/>
                </p:cNvSpPr>
                <p:nvPr/>
              </p:nvSpPr>
              <p:spPr bwMode="auto">
                <a:xfrm>
                  <a:off x="4278" y="2937"/>
                  <a:ext cx="866" cy="2"/>
                </a:xfrm>
                <a:prstGeom prst="rect">
                  <a:avLst/>
                </a:prstGeom>
                <a:solidFill>
                  <a:srgbClr val="FD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71" name="Rectangle 62"/>
                <p:cNvSpPr>
                  <a:spLocks noChangeArrowheads="1"/>
                </p:cNvSpPr>
                <p:nvPr/>
              </p:nvSpPr>
              <p:spPr bwMode="auto">
                <a:xfrm>
                  <a:off x="4278" y="2939"/>
                  <a:ext cx="866" cy="4"/>
                </a:xfrm>
                <a:prstGeom prst="rect">
                  <a:avLst/>
                </a:prstGeom>
                <a:solidFill>
                  <a:srgbClr val="FD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72" name="Rectangle 63"/>
                <p:cNvSpPr>
                  <a:spLocks noChangeArrowheads="1"/>
                </p:cNvSpPr>
                <p:nvPr/>
              </p:nvSpPr>
              <p:spPr bwMode="auto">
                <a:xfrm>
                  <a:off x="4278" y="2943"/>
                  <a:ext cx="866" cy="3"/>
                </a:xfrm>
                <a:prstGeom prst="rect">
                  <a:avLst/>
                </a:prstGeom>
                <a:solidFill>
                  <a:srgbClr val="FC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73" name="Rectangle 64"/>
                <p:cNvSpPr>
                  <a:spLocks noChangeArrowheads="1"/>
                </p:cNvSpPr>
                <p:nvPr/>
              </p:nvSpPr>
              <p:spPr bwMode="auto">
                <a:xfrm>
                  <a:off x="4278" y="2946"/>
                  <a:ext cx="866" cy="3"/>
                </a:xfrm>
                <a:prstGeom prst="rect">
                  <a:avLst/>
                </a:prstGeom>
                <a:solidFill>
                  <a:srgbClr val="FC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74" name="Rectangle 65"/>
                <p:cNvSpPr>
                  <a:spLocks noChangeArrowheads="1"/>
                </p:cNvSpPr>
                <p:nvPr/>
              </p:nvSpPr>
              <p:spPr bwMode="auto">
                <a:xfrm>
                  <a:off x="4278" y="2949"/>
                  <a:ext cx="866" cy="3"/>
                </a:xfrm>
                <a:prstGeom prst="rect">
                  <a:avLst/>
                </a:prstGeom>
                <a:solidFill>
                  <a:srgbClr val="FB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75" name="Rectangle 66"/>
                <p:cNvSpPr>
                  <a:spLocks noChangeArrowheads="1"/>
                </p:cNvSpPr>
                <p:nvPr/>
              </p:nvSpPr>
              <p:spPr bwMode="auto">
                <a:xfrm>
                  <a:off x="4278" y="2952"/>
                  <a:ext cx="866" cy="3"/>
                </a:xfrm>
                <a:prstGeom prst="rect">
                  <a:avLst/>
                </a:prstGeom>
                <a:solidFill>
                  <a:srgbClr val="FA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76" name="Rectangle 67"/>
                <p:cNvSpPr>
                  <a:spLocks noChangeArrowheads="1"/>
                </p:cNvSpPr>
                <p:nvPr/>
              </p:nvSpPr>
              <p:spPr bwMode="auto">
                <a:xfrm>
                  <a:off x="4278" y="2955"/>
                  <a:ext cx="866" cy="3"/>
                </a:xfrm>
                <a:prstGeom prst="rect">
                  <a:avLst/>
                </a:prstGeom>
                <a:solidFill>
                  <a:srgbClr val="F9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77" name="Rectangle 68"/>
                <p:cNvSpPr>
                  <a:spLocks noChangeArrowheads="1"/>
                </p:cNvSpPr>
                <p:nvPr/>
              </p:nvSpPr>
              <p:spPr bwMode="auto">
                <a:xfrm>
                  <a:off x="4278" y="2958"/>
                  <a:ext cx="866" cy="3"/>
                </a:xfrm>
                <a:prstGeom prst="rect">
                  <a:avLst/>
                </a:prstGeom>
                <a:solidFill>
                  <a:srgbClr val="F8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78" name="Rectangle 69"/>
                <p:cNvSpPr>
                  <a:spLocks noChangeArrowheads="1"/>
                </p:cNvSpPr>
                <p:nvPr/>
              </p:nvSpPr>
              <p:spPr bwMode="auto">
                <a:xfrm>
                  <a:off x="4278" y="2961"/>
                  <a:ext cx="866" cy="3"/>
                </a:xfrm>
                <a:prstGeom prst="rect">
                  <a:avLst/>
                </a:prstGeom>
                <a:solidFill>
                  <a:srgbClr val="F7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79" name="Rectangle 70"/>
                <p:cNvSpPr>
                  <a:spLocks noChangeArrowheads="1"/>
                </p:cNvSpPr>
                <p:nvPr/>
              </p:nvSpPr>
              <p:spPr bwMode="auto">
                <a:xfrm>
                  <a:off x="4278" y="2964"/>
                  <a:ext cx="866" cy="3"/>
                </a:xfrm>
                <a:prstGeom prst="rect">
                  <a:avLst/>
                </a:prstGeom>
                <a:solidFill>
                  <a:srgbClr val="F6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80" name="Rectangle 71"/>
                <p:cNvSpPr>
                  <a:spLocks noChangeArrowheads="1"/>
                </p:cNvSpPr>
                <p:nvPr/>
              </p:nvSpPr>
              <p:spPr bwMode="auto">
                <a:xfrm>
                  <a:off x="4278" y="2967"/>
                  <a:ext cx="866" cy="4"/>
                </a:xfrm>
                <a:prstGeom prst="rect">
                  <a:avLst/>
                </a:prstGeom>
                <a:solidFill>
                  <a:srgbClr val="F4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81" name="Rectangle 72"/>
                <p:cNvSpPr>
                  <a:spLocks noChangeArrowheads="1"/>
                </p:cNvSpPr>
                <p:nvPr/>
              </p:nvSpPr>
              <p:spPr bwMode="auto">
                <a:xfrm>
                  <a:off x="4278" y="2971"/>
                  <a:ext cx="866" cy="3"/>
                </a:xfrm>
                <a:prstGeom prst="rect">
                  <a:avLst/>
                </a:prstGeom>
                <a:solidFill>
                  <a:srgbClr val="F3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82" name="Rectangle 73"/>
                <p:cNvSpPr>
                  <a:spLocks noChangeArrowheads="1"/>
                </p:cNvSpPr>
                <p:nvPr/>
              </p:nvSpPr>
              <p:spPr bwMode="auto">
                <a:xfrm>
                  <a:off x="4278" y="2974"/>
                  <a:ext cx="866" cy="2"/>
                </a:xfrm>
                <a:prstGeom prst="rect">
                  <a:avLst/>
                </a:prstGeom>
                <a:solidFill>
                  <a:srgbClr val="F2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83" name="Rectangle 74"/>
                <p:cNvSpPr>
                  <a:spLocks noChangeArrowheads="1"/>
                </p:cNvSpPr>
                <p:nvPr/>
              </p:nvSpPr>
              <p:spPr bwMode="auto">
                <a:xfrm>
                  <a:off x="4278" y="2976"/>
                  <a:ext cx="866" cy="3"/>
                </a:xfrm>
                <a:prstGeom prst="rect">
                  <a:avLst/>
                </a:prstGeom>
                <a:solidFill>
                  <a:srgbClr val="F0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84" name="Rectangle 75"/>
                <p:cNvSpPr>
                  <a:spLocks noChangeArrowheads="1"/>
                </p:cNvSpPr>
                <p:nvPr/>
              </p:nvSpPr>
              <p:spPr bwMode="auto">
                <a:xfrm>
                  <a:off x="4278" y="2979"/>
                  <a:ext cx="866" cy="3"/>
                </a:xfrm>
                <a:prstGeom prst="rect">
                  <a:avLst/>
                </a:prstGeom>
                <a:solidFill>
                  <a:srgbClr val="EE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85" name="Rectangle 76"/>
                <p:cNvSpPr>
                  <a:spLocks noChangeArrowheads="1"/>
                </p:cNvSpPr>
                <p:nvPr/>
              </p:nvSpPr>
              <p:spPr bwMode="auto">
                <a:xfrm>
                  <a:off x="4278" y="2982"/>
                  <a:ext cx="866" cy="4"/>
                </a:xfrm>
                <a:prstGeom prst="rect">
                  <a:avLst/>
                </a:prstGeom>
                <a:solidFill>
                  <a:srgbClr val="EC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86" name="Rectangle 77"/>
                <p:cNvSpPr>
                  <a:spLocks noChangeArrowheads="1"/>
                </p:cNvSpPr>
                <p:nvPr/>
              </p:nvSpPr>
              <p:spPr bwMode="auto">
                <a:xfrm>
                  <a:off x="4278" y="2986"/>
                  <a:ext cx="866" cy="3"/>
                </a:xfrm>
                <a:prstGeom prst="rect">
                  <a:avLst/>
                </a:prstGeom>
                <a:solidFill>
                  <a:srgbClr val="EA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87" name="Rectangle 78"/>
                <p:cNvSpPr>
                  <a:spLocks noChangeArrowheads="1"/>
                </p:cNvSpPr>
                <p:nvPr/>
              </p:nvSpPr>
              <p:spPr bwMode="auto">
                <a:xfrm>
                  <a:off x="4278" y="2989"/>
                  <a:ext cx="866" cy="3"/>
                </a:xfrm>
                <a:prstGeom prst="rect">
                  <a:avLst/>
                </a:prstGeom>
                <a:solidFill>
                  <a:srgbClr val="E8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88" name="Rectangle 79"/>
                <p:cNvSpPr>
                  <a:spLocks noChangeArrowheads="1"/>
                </p:cNvSpPr>
                <p:nvPr/>
              </p:nvSpPr>
              <p:spPr bwMode="auto">
                <a:xfrm>
                  <a:off x="4278" y="2992"/>
                  <a:ext cx="866" cy="2"/>
                </a:xfrm>
                <a:prstGeom prst="rect">
                  <a:avLst/>
                </a:prstGeom>
                <a:solidFill>
                  <a:srgbClr val="E6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89" name="Rectangle 80"/>
                <p:cNvSpPr>
                  <a:spLocks noChangeArrowheads="1"/>
                </p:cNvSpPr>
                <p:nvPr/>
              </p:nvSpPr>
              <p:spPr bwMode="auto">
                <a:xfrm>
                  <a:off x="4278" y="2994"/>
                  <a:ext cx="866" cy="4"/>
                </a:xfrm>
                <a:prstGeom prst="rect">
                  <a:avLst/>
                </a:prstGeom>
                <a:solidFill>
                  <a:srgbClr val="E4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90" name="Rectangle 81"/>
                <p:cNvSpPr>
                  <a:spLocks noChangeArrowheads="1"/>
                </p:cNvSpPr>
                <p:nvPr/>
              </p:nvSpPr>
              <p:spPr bwMode="auto">
                <a:xfrm>
                  <a:off x="4278" y="2998"/>
                  <a:ext cx="866" cy="3"/>
                </a:xfrm>
                <a:prstGeom prst="rect">
                  <a:avLst/>
                </a:prstGeom>
                <a:solidFill>
                  <a:srgbClr val="E2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91" name="Rectangle 82"/>
                <p:cNvSpPr>
                  <a:spLocks noChangeArrowheads="1"/>
                </p:cNvSpPr>
                <p:nvPr/>
              </p:nvSpPr>
              <p:spPr bwMode="auto">
                <a:xfrm>
                  <a:off x="4278" y="3001"/>
                  <a:ext cx="866" cy="3"/>
                </a:xfrm>
                <a:prstGeom prst="rect">
                  <a:avLst/>
                </a:prstGeom>
                <a:solidFill>
                  <a:srgbClr val="E0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92" name="Rectangle 83"/>
                <p:cNvSpPr>
                  <a:spLocks noChangeArrowheads="1"/>
                </p:cNvSpPr>
                <p:nvPr/>
              </p:nvSpPr>
              <p:spPr bwMode="auto">
                <a:xfrm>
                  <a:off x="4278" y="3004"/>
                  <a:ext cx="866" cy="3"/>
                </a:xfrm>
                <a:prstGeom prst="rect">
                  <a:avLst/>
                </a:prstGeom>
                <a:solidFill>
                  <a:srgbClr val="DEFF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93" name="Rectangle 84"/>
                <p:cNvSpPr>
                  <a:spLocks noChangeArrowheads="1"/>
                </p:cNvSpPr>
                <p:nvPr/>
              </p:nvSpPr>
              <p:spPr bwMode="auto">
                <a:xfrm>
                  <a:off x="4278" y="3007"/>
                  <a:ext cx="866" cy="3"/>
                </a:xfrm>
                <a:prstGeom prst="rect">
                  <a:avLst/>
                </a:prstGeom>
                <a:solidFill>
                  <a:srgbClr val="DCFF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94" name="Rectangle 85"/>
                <p:cNvSpPr>
                  <a:spLocks noChangeArrowheads="1"/>
                </p:cNvSpPr>
                <p:nvPr/>
              </p:nvSpPr>
              <p:spPr bwMode="auto">
                <a:xfrm>
                  <a:off x="4278" y="3010"/>
                  <a:ext cx="866" cy="3"/>
                </a:xfrm>
                <a:prstGeom prst="rect">
                  <a:avLst/>
                </a:prstGeom>
                <a:solidFill>
                  <a:srgbClr val="D9F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95" name="Rectangle 86"/>
                <p:cNvSpPr>
                  <a:spLocks noChangeArrowheads="1"/>
                </p:cNvSpPr>
                <p:nvPr/>
              </p:nvSpPr>
              <p:spPr bwMode="auto">
                <a:xfrm>
                  <a:off x="4278" y="3013"/>
                  <a:ext cx="866" cy="3"/>
                </a:xfrm>
                <a:prstGeom prst="rect">
                  <a:avLst/>
                </a:prstGeom>
                <a:solidFill>
                  <a:srgbClr val="D7FF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96" name="Rectangle 87"/>
                <p:cNvSpPr>
                  <a:spLocks noChangeArrowheads="1"/>
                </p:cNvSpPr>
                <p:nvPr/>
              </p:nvSpPr>
              <p:spPr bwMode="auto">
                <a:xfrm>
                  <a:off x="4278" y="3016"/>
                  <a:ext cx="866" cy="3"/>
                </a:xfrm>
                <a:prstGeom prst="rect">
                  <a:avLst/>
                </a:prstGeom>
                <a:solidFill>
                  <a:srgbClr val="D5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97" name="Rectangle 88"/>
                <p:cNvSpPr>
                  <a:spLocks noChangeArrowheads="1"/>
                </p:cNvSpPr>
                <p:nvPr/>
              </p:nvSpPr>
              <p:spPr bwMode="auto">
                <a:xfrm>
                  <a:off x="4278" y="3019"/>
                  <a:ext cx="866" cy="3"/>
                </a:xfrm>
                <a:prstGeom prst="rect">
                  <a:avLst/>
                </a:prstGeom>
                <a:solidFill>
                  <a:srgbClr val="D3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98" name="Rectangle 89"/>
                <p:cNvSpPr>
                  <a:spLocks noChangeArrowheads="1"/>
                </p:cNvSpPr>
                <p:nvPr/>
              </p:nvSpPr>
              <p:spPr bwMode="auto">
                <a:xfrm>
                  <a:off x="4278" y="3022"/>
                  <a:ext cx="866" cy="3"/>
                </a:xfrm>
                <a:prstGeom prst="rect">
                  <a:avLst/>
                </a:prstGeom>
                <a:solidFill>
                  <a:srgbClr val="D1F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99" name="Rectangle 90"/>
                <p:cNvSpPr>
                  <a:spLocks noChangeArrowheads="1"/>
                </p:cNvSpPr>
                <p:nvPr/>
              </p:nvSpPr>
              <p:spPr bwMode="auto">
                <a:xfrm>
                  <a:off x="4278" y="3025"/>
                  <a:ext cx="866" cy="4"/>
                </a:xfrm>
                <a:prstGeom prst="rect">
                  <a:avLst/>
                </a:prstGeom>
                <a:solidFill>
                  <a:srgbClr val="CFFF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00" name="Rectangle 91"/>
                <p:cNvSpPr>
                  <a:spLocks noChangeArrowheads="1"/>
                </p:cNvSpPr>
                <p:nvPr/>
              </p:nvSpPr>
              <p:spPr bwMode="auto">
                <a:xfrm>
                  <a:off x="4278" y="3029"/>
                  <a:ext cx="866" cy="3"/>
                </a:xfrm>
                <a:prstGeom prst="rect">
                  <a:avLst/>
                </a:prstGeom>
                <a:solidFill>
                  <a:srgbClr val="CDFF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01" name="Rectangle 92"/>
                <p:cNvSpPr>
                  <a:spLocks noChangeArrowheads="1"/>
                </p:cNvSpPr>
                <p:nvPr/>
              </p:nvSpPr>
              <p:spPr bwMode="auto">
                <a:xfrm>
                  <a:off x="4278" y="3032"/>
                  <a:ext cx="866" cy="2"/>
                </a:xfrm>
                <a:prstGeom prst="rect">
                  <a:avLst/>
                </a:prstGeom>
                <a:solidFill>
                  <a:srgbClr val="CBFF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02" name="Rectangle 93"/>
                <p:cNvSpPr>
                  <a:spLocks noChangeArrowheads="1"/>
                </p:cNvSpPr>
                <p:nvPr/>
              </p:nvSpPr>
              <p:spPr bwMode="auto">
                <a:xfrm>
                  <a:off x="4278" y="3034"/>
                  <a:ext cx="866" cy="3"/>
                </a:xfrm>
                <a:prstGeom prst="rect">
                  <a:avLst/>
                </a:prstGeom>
                <a:solidFill>
                  <a:srgbClr val="CAFF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03" name="Rectangle 94"/>
                <p:cNvSpPr>
                  <a:spLocks noChangeArrowheads="1"/>
                </p:cNvSpPr>
                <p:nvPr/>
              </p:nvSpPr>
              <p:spPr bwMode="auto">
                <a:xfrm>
                  <a:off x="4278" y="3037"/>
                  <a:ext cx="866" cy="4"/>
                </a:xfrm>
                <a:prstGeom prst="rect">
                  <a:avLst/>
                </a:prstGeom>
                <a:solidFill>
                  <a:srgbClr val="C8FF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04" name="Rectangle 95"/>
                <p:cNvSpPr>
                  <a:spLocks noChangeArrowheads="1"/>
                </p:cNvSpPr>
                <p:nvPr/>
              </p:nvSpPr>
              <p:spPr bwMode="auto">
                <a:xfrm>
                  <a:off x="4278" y="3041"/>
                  <a:ext cx="866" cy="3"/>
                </a:xfrm>
                <a:prstGeom prst="rect">
                  <a:avLst/>
                </a:prstGeom>
                <a:solidFill>
                  <a:srgbClr val="C7FF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05" name="Rectangle 96"/>
                <p:cNvSpPr>
                  <a:spLocks noChangeArrowheads="1"/>
                </p:cNvSpPr>
                <p:nvPr/>
              </p:nvSpPr>
              <p:spPr bwMode="auto">
                <a:xfrm>
                  <a:off x="4278" y="3044"/>
                  <a:ext cx="866" cy="3"/>
                </a:xfrm>
                <a:prstGeom prst="rect">
                  <a:avLst/>
                </a:prstGeom>
                <a:solidFill>
                  <a:srgbClr val="C5FF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06" name="Rectangle 97"/>
                <p:cNvSpPr>
                  <a:spLocks noChangeArrowheads="1"/>
                </p:cNvSpPr>
                <p:nvPr/>
              </p:nvSpPr>
              <p:spPr bwMode="auto">
                <a:xfrm>
                  <a:off x="4278" y="3047"/>
                  <a:ext cx="866" cy="3"/>
                </a:xfrm>
                <a:prstGeom prst="rect">
                  <a:avLst/>
                </a:prstGeom>
                <a:solidFill>
                  <a:srgbClr val="C4FF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07" name="Rectangle 98"/>
                <p:cNvSpPr>
                  <a:spLocks noChangeArrowheads="1"/>
                </p:cNvSpPr>
                <p:nvPr/>
              </p:nvSpPr>
              <p:spPr bwMode="auto">
                <a:xfrm>
                  <a:off x="4278" y="3050"/>
                  <a:ext cx="866" cy="2"/>
                </a:xfrm>
                <a:prstGeom prst="rect">
                  <a:avLst/>
                </a:prstGeom>
                <a:solidFill>
                  <a:srgbClr val="C3FF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08" name="Rectangle 99"/>
                <p:cNvSpPr>
                  <a:spLocks noChangeArrowheads="1"/>
                </p:cNvSpPr>
                <p:nvPr/>
              </p:nvSpPr>
              <p:spPr bwMode="auto">
                <a:xfrm>
                  <a:off x="4278" y="3052"/>
                  <a:ext cx="866" cy="4"/>
                </a:xfrm>
                <a:prstGeom prst="rect">
                  <a:avLst/>
                </a:prstGeom>
                <a:solidFill>
                  <a:srgbClr val="C2FF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09" name="Rectangle 100"/>
                <p:cNvSpPr>
                  <a:spLocks noChangeArrowheads="1"/>
                </p:cNvSpPr>
                <p:nvPr/>
              </p:nvSpPr>
              <p:spPr bwMode="auto">
                <a:xfrm>
                  <a:off x="4278" y="3056"/>
                  <a:ext cx="866" cy="3"/>
                </a:xfrm>
                <a:prstGeom prst="rect">
                  <a:avLst/>
                </a:prstGeom>
                <a:solidFill>
                  <a:srgbClr val="C1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10" name="Rectangle 101"/>
                <p:cNvSpPr>
                  <a:spLocks noChangeArrowheads="1"/>
                </p:cNvSpPr>
                <p:nvPr/>
              </p:nvSpPr>
              <p:spPr bwMode="auto">
                <a:xfrm>
                  <a:off x="4278" y="3059"/>
                  <a:ext cx="866" cy="3"/>
                </a:xfrm>
                <a:prstGeom prst="rect">
                  <a:avLst/>
                </a:prstGeom>
                <a:solidFill>
                  <a:srgbClr val="C1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11" name="Rectangle 102"/>
                <p:cNvSpPr>
                  <a:spLocks noChangeArrowheads="1"/>
                </p:cNvSpPr>
                <p:nvPr/>
              </p:nvSpPr>
              <p:spPr bwMode="auto">
                <a:xfrm>
                  <a:off x="4278" y="3062"/>
                  <a:ext cx="866" cy="3"/>
                </a:xfrm>
                <a:prstGeom prst="rect">
                  <a:avLst/>
                </a:prstGeom>
                <a:solidFill>
                  <a:srgbClr val="C0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12" name="Rectangle 103"/>
                <p:cNvSpPr>
                  <a:spLocks noChangeArrowheads="1"/>
                </p:cNvSpPr>
                <p:nvPr/>
              </p:nvSpPr>
              <p:spPr bwMode="auto">
                <a:xfrm>
                  <a:off x="4278" y="3065"/>
                  <a:ext cx="866" cy="4"/>
                </a:xfrm>
                <a:prstGeom prst="rect">
                  <a:avLst/>
                </a:prstGeom>
                <a:solidFill>
                  <a:srgbClr val="C0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13" name="Rectangle 104"/>
                <p:cNvSpPr>
                  <a:spLocks noChangeArrowheads="1"/>
                </p:cNvSpPr>
                <p:nvPr/>
              </p:nvSpPr>
              <p:spPr bwMode="auto">
                <a:xfrm>
                  <a:off x="4278" y="3069"/>
                  <a:ext cx="866" cy="2"/>
                </a:xfrm>
                <a:prstGeom prst="rect">
                  <a:avLst/>
                </a:prstGeom>
                <a:solidFill>
                  <a:srgbClr val="BF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514" name="Rectangle 105"/>
                <p:cNvSpPr>
                  <a:spLocks noChangeArrowheads="1"/>
                </p:cNvSpPr>
                <p:nvPr/>
              </p:nvSpPr>
              <p:spPr bwMode="auto">
                <a:xfrm>
                  <a:off x="4278" y="3071"/>
                  <a:ext cx="866" cy="3"/>
                </a:xfrm>
                <a:prstGeom prst="rect">
                  <a:avLst/>
                </a:prstGeom>
                <a:solidFill>
                  <a:srgbClr val="BF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1418" name="Rectangle 107"/>
              <p:cNvSpPr>
                <a:spLocks noChangeArrowheads="1"/>
              </p:cNvSpPr>
              <p:nvPr/>
            </p:nvSpPr>
            <p:spPr bwMode="auto">
              <a:xfrm>
                <a:off x="4278" y="2781"/>
                <a:ext cx="1100" cy="294"/>
              </a:xfrm>
              <a:prstGeom prst="rect">
                <a:avLst/>
              </a:prstGeom>
              <a:solidFill>
                <a:schemeClr val="accent1">
                  <a:lumMod val="20000"/>
                  <a:lumOff val="80000"/>
                </a:schemeClr>
              </a:solidFill>
              <a:ln w="6350">
                <a:solidFill>
                  <a:srgbClr val="009999"/>
                </a:solidFill>
                <a:miter lim="800000"/>
                <a:headEnd/>
                <a:tailEnd/>
              </a:ln>
            </p:spPr>
            <p:txBody>
              <a:bodyPr/>
              <a:lstStyle/>
              <a:p>
                <a:endParaRPr lang="it-IT"/>
              </a:p>
            </p:txBody>
          </p:sp>
        </p:grpSp>
        <p:sp>
          <p:nvSpPr>
            <p:cNvPr id="8" name="Rectangle 109"/>
            <p:cNvSpPr>
              <a:spLocks noChangeArrowheads="1"/>
            </p:cNvSpPr>
            <p:nvPr/>
          </p:nvSpPr>
          <p:spPr bwMode="auto">
            <a:xfrm>
              <a:off x="4590" y="2775"/>
              <a:ext cx="689"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dirty="0" smtClean="0">
                  <a:solidFill>
                    <a:srgbClr val="009999"/>
                  </a:solidFill>
                  <a:latin typeface="Comic Sans MS" pitchFamily="66" charset="0"/>
                </a:rPr>
                <a:t>64,7 DALY </a:t>
              </a:r>
              <a:r>
                <a:rPr lang="it-IT" sz="1300" b="1" baseline="30000" dirty="0" smtClean="0">
                  <a:solidFill>
                    <a:srgbClr val="009999"/>
                  </a:solidFill>
                  <a:latin typeface="Comic Sans MS" pitchFamily="66" charset="0"/>
                </a:rPr>
                <a:t>-1</a:t>
              </a:r>
              <a:endParaRPr lang="it-IT" baseline="30000" dirty="0"/>
            </a:p>
          </p:txBody>
        </p:sp>
        <p:sp>
          <p:nvSpPr>
            <p:cNvPr id="9" name="Rectangle 110"/>
            <p:cNvSpPr>
              <a:spLocks noChangeArrowheads="1"/>
            </p:cNvSpPr>
            <p:nvPr/>
          </p:nvSpPr>
          <p:spPr bwMode="auto">
            <a:xfrm>
              <a:off x="4324" y="2902"/>
              <a:ext cx="31"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a:solidFill>
                    <a:srgbClr val="009999"/>
                  </a:solidFill>
                  <a:latin typeface="Comic Sans MS" pitchFamily="66" charset="0"/>
                </a:rPr>
                <a:t> </a:t>
              </a:r>
              <a:endParaRPr lang="it-IT"/>
            </a:p>
          </p:txBody>
        </p:sp>
        <p:sp>
          <p:nvSpPr>
            <p:cNvPr id="10" name="Rectangle 111"/>
            <p:cNvSpPr>
              <a:spLocks noChangeArrowheads="1"/>
            </p:cNvSpPr>
            <p:nvPr/>
          </p:nvSpPr>
          <p:spPr bwMode="auto">
            <a:xfrm>
              <a:off x="4514" y="2902"/>
              <a:ext cx="724"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dirty="0">
                  <a:solidFill>
                    <a:srgbClr val="009999"/>
                  </a:solidFill>
                  <a:latin typeface="Comic Sans MS" pitchFamily="66" charset="0"/>
                </a:rPr>
                <a:t>(salute umana)</a:t>
              </a:r>
              <a:endParaRPr lang="it-IT" dirty="0"/>
            </a:p>
          </p:txBody>
        </p:sp>
        <p:grpSp>
          <p:nvGrpSpPr>
            <p:cNvPr id="11" name="Group 162"/>
            <p:cNvGrpSpPr>
              <a:grpSpLocks/>
            </p:cNvGrpSpPr>
            <p:nvPr/>
          </p:nvGrpSpPr>
          <p:grpSpPr bwMode="auto">
            <a:xfrm>
              <a:off x="4278" y="3237"/>
              <a:ext cx="867" cy="294"/>
              <a:chOff x="4278" y="3237"/>
              <a:chExt cx="867" cy="294"/>
            </a:xfrm>
          </p:grpSpPr>
          <p:grpSp>
            <p:nvGrpSpPr>
              <p:cNvPr id="1367" name="Group 160"/>
              <p:cNvGrpSpPr>
                <a:grpSpLocks/>
              </p:cNvGrpSpPr>
              <p:nvPr/>
            </p:nvGrpSpPr>
            <p:grpSpPr bwMode="auto">
              <a:xfrm>
                <a:off x="4278" y="3237"/>
                <a:ext cx="866" cy="293"/>
                <a:chOff x="4278" y="3237"/>
                <a:chExt cx="866" cy="293"/>
              </a:xfrm>
            </p:grpSpPr>
            <p:sp>
              <p:nvSpPr>
                <p:cNvPr id="1369" name="Rectangle 112"/>
                <p:cNvSpPr>
                  <a:spLocks noChangeArrowheads="1"/>
                </p:cNvSpPr>
                <p:nvPr/>
              </p:nvSpPr>
              <p:spPr bwMode="auto">
                <a:xfrm>
                  <a:off x="4278" y="3237"/>
                  <a:ext cx="866" cy="6"/>
                </a:xfrm>
                <a:prstGeom prst="rect">
                  <a:avLst/>
                </a:prstGeom>
                <a:solidFill>
                  <a:srgbClr val="DDFF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70" name="Rectangle 113"/>
                <p:cNvSpPr>
                  <a:spLocks noChangeArrowheads="1"/>
                </p:cNvSpPr>
                <p:nvPr/>
              </p:nvSpPr>
              <p:spPr bwMode="auto">
                <a:xfrm>
                  <a:off x="4278" y="3243"/>
                  <a:ext cx="866" cy="6"/>
                </a:xfrm>
                <a:prstGeom prst="rect">
                  <a:avLst/>
                </a:prstGeom>
                <a:solidFill>
                  <a:srgbClr val="DDFF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71" name="Rectangle 114"/>
                <p:cNvSpPr>
                  <a:spLocks noChangeArrowheads="1"/>
                </p:cNvSpPr>
                <p:nvPr/>
              </p:nvSpPr>
              <p:spPr bwMode="auto">
                <a:xfrm>
                  <a:off x="4278" y="3249"/>
                  <a:ext cx="866" cy="6"/>
                </a:xfrm>
                <a:prstGeom prst="rect">
                  <a:avLst/>
                </a:prstGeom>
                <a:solidFill>
                  <a:srgbClr val="DEFF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72" name="Rectangle 115"/>
                <p:cNvSpPr>
                  <a:spLocks noChangeArrowheads="1"/>
                </p:cNvSpPr>
                <p:nvPr/>
              </p:nvSpPr>
              <p:spPr bwMode="auto">
                <a:xfrm>
                  <a:off x="4278" y="3255"/>
                  <a:ext cx="866" cy="7"/>
                </a:xfrm>
                <a:prstGeom prst="rect">
                  <a:avLst/>
                </a:prstGeom>
                <a:solidFill>
                  <a:srgbClr val="DFFF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73" name="Rectangle 116"/>
                <p:cNvSpPr>
                  <a:spLocks noChangeArrowheads="1"/>
                </p:cNvSpPr>
                <p:nvPr/>
              </p:nvSpPr>
              <p:spPr bwMode="auto">
                <a:xfrm>
                  <a:off x="4278" y="3262"/>
                  <a:ext cx="866" cy="5"/>
                </a:xfrm>
                <a:prstGeom prst="rect">
                  <a:avLst/>
                </a:prstGeom>
                <a:solidFill>
                  <a:srgbClr val="E0FF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74" name="Rectangle 117"/>
                <p:cNvSpPr>
                  <a:spLocks noChangeArrowheads="1"/>
                </p:cNvSpPr>
                <p:nvPr/>
              </p:nvSpPr>
              <p:spPr bwMode="auto">
                <a:xfrm>
                  <a:off x="4278" y="3267"/>
                  <a:ext cx="866" cy="7"/>
                </a:xfrm>
                <a:prstGeom prst="rect">
                  <a:avLst/>
                </a:prstGeom>
                <a:solidFill>
                  <a:srgbClr val="E1FF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75" name="Rectangle 118"/>
                <p:cNvSpPr>
                  <a:spLocks noChangeArrowheads="1"/>
                </p:cNvSpPr>
                <p:nvPr/>
              </p:nvSpPr>
              <p:spPr bwMode="auto">
                <a:xfrm>
                  <a:off x="4278" y="3274"/>
                  <a:ext cx="866" cy="6"/>
                </a:xfrm>
                <a:prstGeom prst="rect">
                  <a:avLst/>
                </a:prstGeom>
                <a:solidFill>
                  <a:srgbClr val="E2FF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76" name="Rectangle 119"/>
                <p:cNvSpPr>
                  <a:spLocks noChangeArrowheads="1"/>
                </p:cNvSpPr>
                <p:nvPr/>
              </p:nvSpPr>
              <p:spPr bwMode="auto">
                <a:xfrm>
                  <a:off x="4278" y="3280"/>
                  <a:ext cx="866" cy="5"/>
                </a:xfrm>
                <a:prstGeom prst="rect">
                  <a:avLst/>
                </a:prstGeom>
                <a:solidFill>
                  <a:srgbClr val="E4FF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77" name="Rectangle 120"/>
                <p:cNvSpPr>
                  <a:spLocks noChangeArrowheads="1"/>
                </p:cNvSpPr>
                <p:nvPr/>
              </p:nvSpPr>
              <p:spPr bwMode="auto">
                <a:xfrm>
                  <a:off x="4278" y="3285"/>
                  <a:ext cx="866" cy="7"/>
                </a:xfrm>
                <a:prstGeom prst="rect">
                  <a:avLst/>
                </a:prstGeom>
                <a:solidFill>
                  <a:srgbClr val="E6FF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78" name="Rectangle 121"/>
                <p:cNvSpPr>
                  <a:spLocks noChangeArrowheads="1"/>
                </p:cNvSpPr>
                <p:nvPr/>
              </p:nvSpPr>
              <p:spPr bwMode="auto">
                <a:xfrm>
                  <a:off x="4278" y="3292"/>
                  <a:ext cx="866" cy="6"/>
                </a:xfrm>
                <a:prstGeom prst="rect">
                  <a:avLst/>
                </a:prstGeom>
                <a:solidFill>
                  <a:srgbClr val="E8FF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79" name="Rectangle 122"/>
                <p:cNvSpPr>
                  <a:spLocks noChangeArrowheads="1"/>
                </p:cNvSpPr>
                <p:nvPr/>
              </p:nvSpPr>
              <p:spPr bwMode="auto">
                <a:xfrm>
                  <a:off x="4278" y="3298"/>
                  <a:ext cx="866" cy="6"/>
                </a:xfrm>
                <a:prstGeom prst="rect">
                  <a:avLst/>
                </a:prstGeom>
                <a:solidFill>
                  <a:srgbClr val="EA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80" name="Rectangle 123"/>
                <p:cNvSpPr>
                  <a:spLocks noChangeArrowheads="1"/>
                </p:cNvSpPr>
                <p:nvPr/>
              </p:nvSpPr>
              <p:spPr bwMode="auto">
                <a:xfrm>
                  <a:off x="4278" y="3304"/>
                  <a:ext cx="866" cy="6"/>
                </a:xfrm>
                <a:prstGeom prst="rect">
                  <a:avLst/>
                </a:prstGeom>
                <a:solidFill>
                  <a:srgbClr val="EDFF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81" name="Rectangle 124"/>
                <p:cNvSpPr>
                  <a:spLocks noChangeArrowheads="1"/>
                </p:cNvSpPr>
                <p:nvPr/>
              </p:nvSpPr>
              <p:spPr bwMode="auto">
                <a:xfrm>
                  <a:off x="4278" y="3310"/>
                  <a:ext cx="866" cy="7"/>
                </a:xfrm>
                <a:prstGeom prst="rect">
                  <a:avLst/>
                </a:prstGeom>
                <a:solidFill>
                  <a:srgbClr val="EFF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82" name="Rectangle 125"/>
                <p:cNvSpPr>
                  <a:spLocks noChangeArrowheads="1"/>
                </p:cNvSpPr>
                <p:nvPr/>
              </p:nvSpPr>
              <p:spPr bwMode="auto">
                <a:xfrm>
                  <a:off x="4278" y="3317"/>
                  <a:ext cx="866" cy="5"/>
                </a:xfrm>
                <a:prstGeom prst="rect">
                  <a:avLst/>
                </a:prstGeom>
                <a:solidFill>
                  <a:srgbClr val="F2F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83" name="Rectangle 126"/>
                <p:cNvSpPr>
                  <a:spLocks noChangeArrowheads="1"/>
                </p:cNvSpPr>
                <p:nvPr/>
              </p:nvSpPr>
              <p:spPr bwMode="auto">
                <a:xfrm>
                  <a:off x="4278" y="3322"/>
                  <a:ext cx="866" cy="7"/>
                </a:xfrm>
                <a:prstGeom prst="rect">
                  <a:avLst/>
                </a:prstGeom>
                <a:solidFill>
                  <a:srgbClr val="F4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84" name="Rectangle 127"/>
                <p:cNvSpPr>
                  <a:spLocks noChangeArrowheads="1"/>
                </p:cNvSpPr>
                <p:nvPr/>
              </p:nvSpPr>
              <p:spPr bwMode="auto">
                <a:xfrm>
                  <a:off x="4278" y="3329"/>
                  <a:ext cx="866" cy="6"/>
                </a:xfrm>
                <a:prstGeom prst="rect">
                  <a:avLst/>
                </a:prstGeom>
                <a:solidFill>
                  <a:srgbClr val="F6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85" name="Rectangle 128"/>
                <p:cNvSpPr>
                  <a:spLocks noChangeArrowheads="1"/>
                </p:cNvSpPr>
                <p:nvPr/>
              </p:nvSpPr>
              <p:spPr bwMode="auto">
                <a:xfrm>
                  <a:off x="4278" y="3335"/>
                  <a:ext cx="866" cy="5"/>
                </a:xfrm>
                <a:prstGeom prst="rect">
                  <a:avLst/>
                </a:prstGeom>
                <a:solidFill>
                  <a:srgbClr val="F8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86" name="Rectangle 129"/>
                <p:cNvSpPr>
                  <a:spLocks noChangeArrowheads="1"/>
                </p:cNvSpPr>
                <p:nvPr/>
              </p:nvSpPr>
              <p:spPr bwMode="auto">
                <a:xfrm>
                  <a:off x="4278" y="3340"/>
                  <a:ext cx="866" cy="7"/>
                </a:xfrm>
                <a:prstGeom prst="rect">
                  <a:avLst/>
                </a:prstGeom>
                <a:solidFill>
                  <a:srgbClr val="F9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87" name="Rectangle 130"/>
                <p:cNvSpPr>
                  <a:spLocks noChangeArrowheads="1"/>
                </p:cNvSpPr>
                <p:nvPr/>
              </p:nvSpPr>
              <p:spPr bwMode="auto">
                <a:xfrm>
                  <a:off x="4278" y="3347"/>
                  <a:ext cx="866" cy="6"/>
                </a:xfrm>
                <a:prstGeom prst="rect">
                  <a:avLst/>
                </a:prstGeom>
                <a:solidFill>
                  <a:srgbClr val="FB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88" name="Rectangle 131"/>
                <p:cNvSpPr>
                  <a:spLocks noChangeArrowheads="1"/>
                </p:cNvSpPr>
                <p:nvPr/>
              </p:nvSpPr>
              <p:spPr bwMode="auto">
                <a:xfrm>
                  <a:off x="4278" y="3353"/>
                  <a:ext cx="866" cy="6"/>
                </a:xfrm>
                <a:prstGeom prst="rect">
                  <a:avLst/>
                </a:prstGeom>
                <a:solidFill>
                  <a:srgbClr val="FC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89" name="Rectangle 132"/>
                <p:cNvSpPr>
                  <a:spLocks noChangeArrowheads="1"/>
                </p:cNvSpPr>
                <p:nvPr/>
              </p:nvSpPr>
              <p:spPr bwMode="auto">
                <a:xfrm>
                  <a:off x="4278" y="3359"/>
                  <a:ext cx="866" cy="6"/>
                </a:xfrm>
                <a:prstGeom prst="rect">
                  <a:avLst/>
                </a:prstGeom>
                <a:solidFill>
                  <a:srgbClr val="FD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90" name="Rectangle 133"/>
                <p:cNvSpPr>
                  <a:spLocks noChangeArrowheads="1"/>
                </p:cNvSpPr>
                <p:nvPr/>
              </p:nvSpPr>
              <p:spPr bwMode="auto">
                <a:xfrm>
                  <a:off x="4278" y="3365"/>
                  <a:ext cx="866" cy="7"/>
                </a:xfrm>
                <a:prstGeom prst="rect">
                  <a:avLst/>
                </a:prstGeom>
                <a:solidFill>
                  <a:srgbClr val="FD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91" name="Rectangle 134"/>
                <p:cNvSpPr>
                  <a:spLocks noChangeArrowheads="1"/>
                </p:cNvSpPr>
                <p:nvPr/>
              </p:nvSpPr>
              <p:spPr bwMode="auto">
                <a:xfrm>
                  <a:off x="4278" y="3372"/>
                  <a:ext cx="866" cy="5"/>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92" name="Rectangle 135"/>
                <p:cNvSpPr>
                  <a:spLocks noChangeArrowheads="1"/>
                </p:cNvSpPr>
                <p:nvPr/>
              </p:nvSpPr>
              <p:spPr bwMode="auto">
                <a:xfrm>
                  <a:off x="4278" y="3377"/>
                  <a:ext cx="866" cy="6"/>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93" name="Rectangle 136"/>
                <p:cNvSpPr>
                  <a:spLocks noChangeArrowheads="1"/>
                </p:cNvSpPr>
                <p:nvPr/>
              </p:nvSpPr>
              <p:spPr bwMode="auto">
                <a:xfrm>
                  <a:off x="4278" y="3383"/>
                  <a:ext cx="866" cy="7"/>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94" name="Rectangle 137"/>
                <p:cNvSpPr>
                  <a:spLocks noChangeArrowheads="1"/>
                </p:cNvSpPr>
                <p:nvPr/>
              </p:nvSpPr>
              <p:spPr bwMode="auto">
                <a:xfrm>
                  <a:off x="4278" y="3390"/>
                  <a:ext cx="866" cy="5"/>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95" name="Rectangle 138"/>
                <p:cNvSpPr>
                  <a:spLocks noChangeArrowheads="1"/>
                </p:cNvSpPr>
                <p:nvPr/>
              </p:nvSpPr>
              <p:spPr bwMode="auto">
                <a:xfrm>
                  <a:off x="4278" y="3395"/>
                  <a:ext cx="866" cy="7"/>
                </a:xfrm>
                <a:prstGeom prst="rect">
                  <a:avLst/>
                </a:prstGeom>
                <a:solidFill>
                  <a:srgbClr val="FD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96" name="Rectangle 139"/>
                <p:cNvSpPr>
                  <a:spLocks noChangeArrowheads="1"/>
                </p:cNvSpPr>
                <p:nvPr/>
              </p:nvSpPr>
              <p:spPr bwMode="auto">
                <a:xfrm>
                  <a:off x="4278" y="3402"/>
                  <a:ext cx="866" cy="6"/>
                </a:xfrm>
                <a:prstGeom prst="rect">
                  <a:avLst/>
                </a:prstGeom>
                <a:solidFill>
                  <a:srgbClr val="FD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97" name="Rectangle 140"/>
                <p:cNvSpPr>
                  <a:spLocks noChangeArrowheads="1"/>
                </p:cNvSpPr>
                <p:nvPr/>
              </p:nvSpPr>
              <p:spPr bwMode="auto">
                <a:xfrm>
                  <a:off x="4278" y="3408"/>
                  <a:ext cx="866" cy="7"/>
                </a:xfrm>
                <a:prstGeom prst="rect">
                  <a:avLst/>
                </a:prstGeom>
                <a:solidFill>
                  <a:srgbClr val="FC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98" name="Rectangle 141"/>
                <p:cNvSpPr>
                  <a:spLocks noChangeArrowheads="1"/>
                </p:cNvSpPr>
                <p:nvPr/>
              </p:nvSpPr>
              <p:spPr bwMode="auto">
                <a:xfrm>
                  <a:off x="4278" y="3415"/>
                  <a:ext cx="866" cy="5"/>
                </a:xfrm>
                <a:prstGeom prst="rect">
                  <a:avLst/>
                </a:prstGeom>
                <a:solidFill>
                  <a:srgbClr val="FB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99" name="Rectangle 142"/>
                <p:cNvSpPr>
                  <a:spLocks noChangeArrowheads="1"/>
                </p:cNvSpPr>
                <p:nvPr/>
              </p:nvSpPr>
              <p:spPr bwMode="auto">
                <a:xfrm>
                  <a:off x="4278" y="3420"/>
                  <a:ext cx="866" cy="7"/>
                </a:xfrm>
                <a:prstGeom prst="rect">
                  <a:avLst/>
                </a:prstGeom>
                <a:solidFill>
                  <a:srgbClr val="F9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00" name="Rectangle 143"/>
                <p:cNvSpPr>
                  <a:spLocks noChangeArrowheads="1"/>
                </p:cNvSpPr>
                <p:nvPr/>
              </p:nvSpPr>
              <p:spPr bwMode="auto">
                <a:xfrm>
                  <a:off x="4278" y="3427"/>
                  <a:ext cx="866" cy="6"/>
                </a:xfrm>
                <a:prstGeom prst="rect">
                  <a:avLst/>
                </a:prstGeom>
                <a:solidFill>
                  <a:srgbClr val="F8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01" name="Rectangle 144"/>
                <p:cNvSpPr>
                  <a:spLocks noChangeArrowheads="1"/>
                </p:cNvSpPr>
                <p:nvPr/>
              </p:nvSpPr>
              <p:spPr bwMode="auto">
                <a:xfrm>
                  <a:off x="4278" y="3433"/>
                  <a:ext cx="866" cy="5"/>
                </a:xfrm>
                <a:prstGeom prst="rect">
                  <a:avLst/>
                </a:prstGeom>
                <a:solidFill>
                  <a:srgbClr val="F6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02" name="Rectangle 145"/>
                <p:cNvSpPr>
                  <a:spLocks noChangeArrowheads="1"/>
                </p:cNvSpPr>
                <p:nvPr/>
              </p:nvSpPr>
              <p:spPr bwMode="auto">
                <a:xfrm>
                  <a:off x="4278" y="3438"/>
                  <a:ext cx="866" cy="7"/>
                </a:xfrm>
                <a:prstGeom prst="rect">
                  <a:avLst/>
                </a:prstGeom>
                <a:solidFill>
                  <a:srgbClr val="F4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03" name="Rectangle 146"/>
                <p:cNvSpPr>
                  <a:spLocks noChangeArrowheads="1"/>
                </p:cNvSpPr>
                <p:nvPr/>
              </p:nvSpPr>
              <p:spPr bwMode="auto">
                <a:xfrm>
                  <a:off x="4278" y="3445"/>
                  <a:ext cx="866" cy="6"/>
                </a:xfrm>
                <a:prstGeom prst="rect">
                  <a:avLst/>
                </a:prstGeom>
                <a:solidFill>
                  <a:srgbClr val="F2F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04" name="Rectangle 147"/>
                <p:cNvSpPr>
                  <a:spLocks noChangeArrowheads="1"/>
                </p:cNvSpPr>
                <p:nvPr/>
              </p:nvSpPr>
              <p:spPr bwMode="auto">
                <a:xfrm>
                  <a:off x="4278" y="3451"/>
                  <a:ext cx="866" cy="6"/>
                </a:xfrm>
                <a:prstGeom prst="rect">
                  <a:avLst/>
                </a:prstGeom>
                <a:solidFill>
                  <a:srgbClr val="EFF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05" name="Rectangle 148"/>
                <p:cNvSpPr>
                  <a:spLocks noChangeArrowheads="1"/>
                </p:cNvSpPr>
                <p:nvPr/>
              </p:nvSpPr>
              <p:spPr bwMode="auto">
                <a:xfrm>
                  <a:off x="4278" y="3457"/>
                  <a:ext cx="866" cy="6"/>
                </a:xfrm>
                <a:prstGeom prst="rect">
                  <a:avLst/>
                </a:prstGeom>
                <a:solidFill>
                  <a:srgbClr val="EDFF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06" name="Rectangle 149"/>
                <p:cNvSpPr>
                  <a:spLocks noChangeArrowheads="1"/>
                </p:cNvSpPr>
                <p:nvPr/>
              </p:nvSpPr>
              <p:spPr bwMode="auto">
                <a:xfrm>
                  <a:off x="4278" y="3463"/>
                  <a:ext cx="866" cy="7"/>
                </a:xfrm>
                <a:prstGeom prst="rect">
                  <a:avLst/>
                </a:prstGeom>
                <a:solidFill>
                  <a:srgbClr val="EA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07" name="Rectangle 150"/>
                <p:cNvSpPr>
                  <a:spLocks noChangeArrowheads="1"/>
                </p:cNvSpPr>
                <p:nvPr/>
              </p:nvSpPr>
              <p:spPr bwMode="auto">
                <a:xfrm>
                  <a:off x="4278" y="3470"/>
                  <a:ext cx="866" cy="5"/>
                </a:xfrm>
                <a:prstGeom prst="rect">
                  <a:avLst/>
                </a:prstGeom>
                <a:solidFill>
                  <a:srgbClr val="E8FF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08" name="Rectangle 151"/>
                <p:cNvSpPr>
                  <a:spLocks noChangeArrowheads="1"/>
                </p:cNvSpPr>
                <p:nvPr/>
              </p:nvSpPr>
              <p:spPr bwMode="auto">
                <a:xfrm>
                  <a:off x="4278" y="3475"/>
                  <a:ext cx="866" cy="6"/>
                </a:xfrm>
                <a:prstGeom prst="rect">
                  <a:avLst/>
                </a:prstGeom>
                <a:solidFill>
                  <a:srgbClr val="E6FF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09" name="Rectangle 152"/>
                <p:cNvSpPr>
                  <a:spLocks noChangeArrowheads="1"/>
                </p:cNvSpPr>
                <p:nvPr/>
              </p:nvSpPr>
              <p:spPr bwMode="auto">
                <a:xfrm>
                  <a:off x="4278" y="3481"/>
                  <a:ext cx="866" cy="7"/>
                </a:xfrm>
                <a:prstGeom prst="rect">
                  <a:avLst/>
                </a:prstGeom>
                <a:solidFill>
                  <a:srgbClr val="E4FF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10" name="Rectangle 153"/>
                <p:cNvSpPr>
                  <a:spLocks noChangeArrowheads="1"/>
                </p:cNvSpPr>
                <p:nvPr/>
              </p:nvSpPr>
              <p:spPr bwMode="auto">
                <a:xfrm>
                  <a:off x="4278" y="3488"/>
                  <a:ext cx="866" cy="5"/>
                </a:xfrm>
                <a:prstGeom prst="rect">
                  <a:avLst/>
                </a:prstGeom>
                <a:solidFill>
                  <a:srgbClr val="E2FF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11" name="Rectangle 154"/>
                <p:cNvSpPr>
                  <a:spLocks noChangeArrowheads="1"/>
                </p:cNvSpPr>
                <p:nvPr/>
              </p:nvSpPr>
              <p:spPr bwMode="auto">
                <a:xfrm>
                  <a:off x="4278" y="3493"/>
                  <a:ext cx="866" cy="7"/>
                </a:xfrm>
                <a:prstGeom prst="rect">
                  <a:avLst/>
                </a:prstGeom>
                <a:solidFill>
                  <a:srgbClr val="E1FF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12" name="Rectangle 155"/>
                <p:cNvSpPr>
                  <a:spLocks noChangeArrowheads="1"/>
                </p:cNvSpPr>
                <p:nvPr/>
              </p:nvSpPr>
              <p:spPr bwMode="auto">
                <a:xfrm>
                  <a:off x="4278" y="3500"/>
                  <a:ext cx="866" cy="6"/>
                </a:xfrm>
                <a:prstGeom prst="rect">
                  <a:avLst/>
                </a:prstGeom>
                <a:solidFill>
                  <a:srgbClr val="E0FF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13" name="Rectangle 156"/>
                <p:cNvSpPr>
                  <a:spLocks noChangeArrowheads="1"/>
                </p:cNvSpPr>
                <p:nvPr/>
              </p:nvSpPr>
              <p:spPr bwMode="auto">
                <a:xfrm>
                  <a:off x="4278" y="3506"/>
                  <a:ext cx="866" cy="6"/>
                </a:xfrm>
                <a:prstGeom prst="rect">
                  <a:avLst/>
                </a:prstGeom>
                <a:solidFill>
                  <a:srgbClr val="DFFF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14" name="Rectangle 157"/>
                <p:cNvSpPr>
                  <a:spLocks noChangeArrowheads="1"/>
                </p:cNvSpPr>
                <p:nvPr/>
              </p:nvSpPr>
              <p:spPr bwMode="auto">
                <a:xfrm>
                  <a:off x="4278" y="3512"/>
                  <a:ext cx="866" cy="6"/>
                </a:xfrm>
                <a:prstGeom prst="rect">
                  <a:avLst/>
                </a:prstGeom>
                <a:solidFill>
                  <a:srgbClr val="DEFF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15" name="Rectangle 158"/>
                <p:cNvSpPr>
                  <a:spLocks noChangeArrowheads="1"/>
                </p:cNvSpPr>
                <p:nvPr/>
              </p:nvSpPr>
              <p:spPr bwMode="auto">
                <a:xfrm>
                  <a:off x="4278" y="3518"/>
                  <a:ext cx="866" cy="7"/>
                </a:xfrm>
                <a:prstGeom prst="rect">
                  <a:avLst/>
                </a:prstGeom>
                <a:solidFill>
                  <a:srgbClr val="DDFF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416" name="Rectangle 159"/>
                <p:cNvSpPr>
                  <a:spLocks noChangeArrowheads="1"/>
                </p:cNvSpPr>
                <p:nvPr/>
              </p:nvSpPr>
              <p:spPr bwMode="auto">
                <a:xfrm>
                  <a:off x="4278" y="3525"/>
                  <a:ext cx="866" cy="5"/>
                </a:xfrm>
                <a:prstGeom prst="rect">
                  <a:avLst/>
                </a:prstGeom>
                <a:solidFill>
                  <a:srgbClr val="DDFF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1368" name="Rectangle 161"/>
              <p:cNvSpPr>
                <a:spLocks noChangeArrowheads="1"/>
              </p:cNvSpPr>
              <p:nvPr/>
            </p:nvSpPr>
            <p:spPr bwMode="auto">
              <a:xfrm>
                <a:off x="4278" y="3237"/>
                <a:ext cx="867" cy="294"/>
              </a:xfrm>
              <a:prstGeom prst="rect">
                <a:avLst/>
              </a:prstGeom>
              <a:noFill/>
              <a:ln w="6350">
                <a:solidFill>
                  <a:srgbClr val="547E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grpSp>
        <p:sp>
          <p:nvSpPr>
            <p:cNvPr id="12" name="Rectangle 163"/>
            <p:cNvSpPr>
              <a:spLocks noChangeArrowheads="1"/>
            </p:cNvSpPr>
            <p:nvPr/>
          </p:nvSpPr>
          <p:spPr bwMode="auto">
            <a:xfrm>
              <a:off x="4614" y="3231"/>
              <a:ext cx="341" cy="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dirty="0" smtClean="0">
                  <a:solidFill>
                    <a:srgbClr val="008000"/>
                  </a:solidFill>
                  <a:latin typeface="Comic Sans MS" pitchFamily="66" charset="0"/>
                </a:rPr>
                <a:t>333 </a:t>
              </a:r>
              <a:r>
                <a:rPr lang="it-IT" sz="1300" b="1" dirty="0" err="1" smtClean="0">
                  <a:solidFill>
                    <a:srgbClr val="008000"/>
                  </a:solidFill>
                  <a:latin typeface="Comic Sans MS" pitchFamily="66" charset="0"/>
                </a:rPr>
                <a:t>Pt</a:t>
              </a:r>
              <a:endParaRPr lang="it-IT" dirty="0"/>
            </a:p>
          </p:txBody>
        </p:sp>
        <p:sp>
          <p:nvSpPr>
            <p:cNvPr id="13" name="Rectangle 164"/>
            <p:cNvSpPr>
              <a:spLocks noChangeArrowheads="1"/>
            </p:cNvSpPr>
            <p:nvPr/>
          </p:nvSpPr>
          <p:spPr bwMode="auto">
            <a:xfrm>
              <a:off x="4376" y="3358"/>
              <a:ext cx="724"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dirty="0">
                  <a:solidFill>
                    <a:srgbClr val="008000"/>
                  </a:solidFill>
                  <a:latin typeface="Comic Sans MS" pitchFamily="66" charset="0"/>
                </a:rPr>
                <a:t>(salute umana)</a:t>
              </a:r>
              <a:endParaRPr lang="it-IT" dirty="0"/>
            </a:p>
          </p:txBody>
        </p:sp>
        <p:grpSp>
          <p:nvGrpSpPr>
            <p:cNvPr id="14" name="Group 191"/>
            <p:cNvGrpSpPr>
              <a:grpSpLocks/>
            </p:cNvGrpSpPr>
            <p:nvPr/>
          </p:nvGrpSpPr>
          <p:grpSpPr bwMode="auto">
            <a:xfrm>
              <a:off x="949" y="363"/>
              <a:ext cx="3193" cy="187"/>
              <a:chOff x="949" y="363"/>
              <a:chExt cx="3193" cy="187"/>
            </a:xfrm>
          </p:grpSpPr>
          <p:grpSp>
            <p:nvGrpSpPr>
              <p:cNvPr id="1341" name="Group 189"/>
              <p:cNvGrpSpPr>
                <a:grpSpLocks/>
              </p:cNvGrpSpPr>
              <p:nvPr/>
            </p:nvGrpSpPr>
            <p:grpSpPr bwMode="auto">
              <a:xfrm>
                <a:off x="949" y="363"/>
                <a:ext cx="3192" cy="186"/>
                <a:chOff x="949" y="363"/>
                <a:chExt cx="3192" cy="186"/>
              </a:xfrm>
            </p:grpSpPr>
            <p:sp>
              <p:nvSpPr>
                <p:cNvPr id="1343" name="Rectangle 165"/>
                <p:cNvSpPr>
                  <a:spLocks noChangeArrowheads="1"/>
                </p:cNvSpPr>
                <p:nvPr/>
              </p:nvSpPr>
              <p:spPr bwMode="auto">
                <a:xfrm>
                  <a:off x="949" y="363"/>
                  <a:ext cx="3192" cy="8"/>
                </a:xfrm>
                <a:prstGeom prst="rect">
                  <a:avLst/>
                </a:prstGeom>
                <a:solidFill>
                  <a:srgbClr val="EBE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44" name="Rectangle 166"/>
                <p:cNvSpPr>
                  <a:spLocks noChangeArrowheads="1"/>
                </p:cNvSpPr>
                <p:nvPr/>
              </p:nvSpPr>
              <p:spPr bwMode="auto">
                <a:xfrm>
                  <a:off x="949" y="371"/>
                  <a:ext cx="3192" cy="7"/>
                </a:xfrm>
                <a:prstGeom prst="rect">
                  <a:avLst/>
                </a:prstGeom>
                <a:solidFill>
                  <a:srgbClr val="EBE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45" name="Rectangle 167"/>
                <p:cNvSpPr>
                  <a:spLocks noChangeArrowheads="1"/>
                </p:cNvSpPr>
                <p:nvPr/>
              </p:nvSpPr>
              <p:spPr bwMode="auto">
                <a:xfrm>
                  <a:off x="949" y="378"/>
                  <a:ext cx="3192" cy="8"/>
                </a:xfrm>
                <a:prstGeom prst="rect">
                  <a:avLst/>
                </a:prstGeom>
                <a:solidFill>
                  <a:srgbClr val="EDE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46" name="Rectangle 168"/>
                <p:cNvSpPr>
                  <a:spLocks noChangeArrowheads="1"/>
                </p:cNvSpPr>
                <p:nvPr/>
              </p:nvSpPr>
              <p:spPr bwMode="auto">
                <a:xfrm>
                  <a:off x="949" y="386"/>
                  <a:ext cx="3192" cy="8"/>
                </a:xfrm>
                <a:prstGeom prst="rect">
                  <a:avLst/>
                </a:prstGeom>
                <a:solidFill>
                  <a:srgbClr val="EEE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47" name="Rectangle 169"/>
                <p:cNvSpPr>
                  <a:spLocks noChangeArrowheads="1"/>
                </p:cNvSpPr>
                <p:nvPr/>
              </p:nvSpPr>
              <p:spPr bwMode="auto">
                <a:xfrm>
                  <a:off x="949" y="394"/>
                  <a:ext cx="3192" cy="8"/>
                </a:xfrm>
                <a:prstGeom prst="rect">
                  <a:avLst/>
                </a:prstGeom>
                <a:solidFill>
                  <a:srgbClr val="F1F1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48" name="Rectangle 170"/>
                <p:cNvSpPr>
                  <a:spLocks noChangeArrowheads="1"/>
                </p:cNvSpPr>
                <p:nvPr/>
              </p:nvSpPr>
              <p:spPr bwMode="auto">
                <a:xfrm>
                  <a:off x="949" y="402"/>
                  <a:ext cx="3192" cy="8"/>
                </a:xfrm>
                <a:prstGeom prst="rect">
                  <a:avLst/>
                </a:prstGeom>
                <a:solidFill>
                  <a:srgbClr val="F3F3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49" name="Rectangle 171"/>
                <p:cNvSpPr>
                  <a:spLocks noChangeArrowheads="1"/>
                </p:cNvSpPr>
                <p:nvPr/>
              </p:nvSpPr>
              <p:spPr bwMode="auto">
                <a:xfrm>
                  <a:off x="949" y="410"/>
                  <a:ext cx="3192" cy="7"/>
                </a:xfrm>
                <a:prstGeom prst="rect">
                  <a:avLst/>
                </a:prstGeom>
                <a:solidFill>
                  <a:srgbClr val="F6F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50" name="Rectangle 172"/>
                <p:cNvSpPr>
                  <a:spLocks noChangeArrowheads="1"/>
                </p:cNvSpPr>
                <p:nvPr/>
              </p:nvSpPr>
              <p:spPr bwMode="auto">
                <a:xfrm>
                  <a:off x="949" y="417"/>
                  <a:ext cx="3192" cy="8"/>
                </a:xfrm>
                <a:prstGeom prst="rect">
                  <a:avLst/>
                </a:prstGeom>
                <a:solidFill>
                  <a:srgbClr val="F9F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51" name="Rectangle 173"/>
                <p:cNvSpPr>
                  <a:spLocks noChangeArrowheads="1"/>
                </p:cNvSpPr>
                <p:nvPr/>
              </p:nvSpPr>
              <p:spPr bwMode="auto">
                <a:xfrm>
                  <a:off x="949" y="425"/>
                  <a:ext cx="3192" cy="7"/>
                </a:xfrm>
                <a:prstGeom prst="rect">
                  <a:avLst/>
                </a:prstGeom>
                <a:solidFill>
                  <a:srgbClr val="FBF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52" name="Rectangle 174"/>
                <p:cNvSpPr>
                  <a:spLocks noChangeArrowheads="1"/>
                </p:cNvSpPr>
                <p:nvPr/>
              </p:nvSpPr>
              <p:spPr bwMode="auto">
                <a:xfrm>
                  <a:off x="949" y="432"/>
                  <a:ext cx="3192" cy="9"/>
                </a:xfrm>
                <a:prstGeom prst="rect">
                  <a:avLst/>
                </a:prstGeom>
                <a:solidFill>
                  <a:srgbClr val="FD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53" name="Rectangle 175"/>
                <p:cNvSpPr>
                  <a:spLocks noChangeArrowheads="1"/>
                </p:cNvSpPr>
                <p:nvPr/>
              </p:nvSpPr>
              <p:spPr bwMode="auto">
                <a:xfrm>
                  <a:off x="949" y="441"/>
                  <a:ext cx="3192" cy="8"/>
                </a:xfrm>
                <a:prstGeom prst="rect">
                  <a:avLst/>
                </a:prstGeom>
                <a:solidFill>
                  <a:srgbClr val="FE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54" name="Rectangle 176"/>
                <p:cNvSpPr>
                  <a:spLocks noChangeArrowheads="1"/>
                </p:cNvSpPr>
                <p:nvPr/>
              </p:nvSpPr>
              <p:spPr bwMode="auto">
                <a:xfrm>
                  <a:off x="949" y="449"/>
                  <a:ext cx="3192" cy="7"/>
                </a:xfrm>
                <a:prstGeom prst="rect">
                  <a:avLst/>
                </a:prstGeom>
                <a:solidFill>
                  <a:srgbClr val="FE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55" name="Rectangle 177"/>
                <p:cNvSpPr>
                  <a:spLocks noChangeArrowheads="1"/>
                </p:cNvSpPr>
                <p:nvPr/>
              </p:nvSpPr>
              <p:spPr bwMode="auto">
                <a:xfrm>
                  <a:off x="949" y="456"/>
                  <a:ext cx="3192" cy="8"/>
                </a:xfrm>
                <a:prstGeom prst="rect">
                  <a:avLst/>
                </a:prstGeom>
                <a:solidFill>
                  <a:srgbClr val="FE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56" name="Rectangle 178"/>
                <p:cNvSpPr>
                  <a:spLocks noChangeArrowheads="1"/>
                </p:cNvSpPr>
                <p:nvPr/>
              </p:nvSpPr>
              <p:spPr bwMode="auto">
                <a:xfrm>
                  <a:off x="949" y="464"/>
                  <a:ext cx="3192" cy="7"/>
                </a:xfrm>
                <a:prstGeom prst="rect">
                  <a:avLst/>
                </a:prstGeom>
                <a:solidFill>
                  <a:srgbClr val="FE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57" name="Rectangle 179"/>
                <p:cNvSpPr>
                  <a:spLocks noChangeArrowheads="1"/>
                </p:cNvSpPr>
                <p:nvPr/>
              </p:nvSpPr>
              <p:spPr bwMode="auto">
                <a:xfrm>
                  <a:off x="949" y="471"/>
                  <a:ext cx="3192" cy="8"/>
                </a:xfrm>
                <a:prstGeom prst="rect">
                  <a:avLst/>
                </a:prstGeom>
                <a:solidFill>
                  <a:srgbClr val="FD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58" name="Rectangle 180"/>
                <p:cNvSpPr>
                  <a:spLocks noChangeArrowheads="1"/>
                </p:cNvSpPr>
                <p:nvPr/>
              </p:nvSpPr>
              <p:spPr bwMode="auto">
                <a:xfrm>
                  <a:off x="949" y="479"/>
                  <a:ext cx="3192" cy="9"/>
                </a:xfrm>
                <a:prstGeom prst="rect">
                  <a:avLst/>
                </a:prstGeom>
                <a:solidFill>
                  <a:srgbClr val="FBF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59" name="Rectangle 181"/>
                <p:cNvSpPr>
                  <a:spLocks noChangeArrowheads="1"/>
                </p:cNvSpPr>
                <p:nvPr/>
              </p:nvSpPr>
              <p:spPr bwMode="auto">
                <a:xfrm>
                  <a:off x="949" y="488"/>
                  <a:ext cx="3192" cy="7"/>
                </a:xfrm>
                <a:prstGeom prst="rect">
                  <a:avLst/>
                </a:prstGeom>
                <a:solidFill>
                  <a:srgbClr val="F9F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60" name="Rectangle 182"/>
                <p:cNvSpPr>
                  <a:spLocks noChangeArrowheads="1"/>
                </p:cNvSpPr>
                <p:nvPr/>
              </p:nvSpPr>
              <p:spPr bwMode="auto">
                <a:xfrm>
                  <a:off x="949" y="495"/>
                  <a:ext cx="3192" cy="8"/>
                </a:xfrm>
                <a:prstGeom prst="rect">
                  <a:avLst/>
                </a:prstGeom>
                <a:solidFill>
                  <a:srgbClr val="F6F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61" name="Rectangle 183"/>
                <p:cNvSpPr>
                  <a:spLocks noChangeArrowheads="1"/>
                </p:cNvSpPr>
                <p:nvPr/>
              </p:nvSpPr>
              <p:spPr bwMode="auto">
                <a:xfrm>
                  <a:off x="949" y="503"/>
                  <a:ext cx="3192" cy="7"/>
                </a:xfrm>
                <a:prstGeom prst="rect">
                  <a:avLst/>
                </a:prstGeom>
                <a:solidFill>
                  <a:srgbClr val="F3F3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62" name="Rectangle 184"/>
                <p:cNvSpPr>
                  <a:spLocks noChangeArrowheads="1"/>
                </p:cNvSpPr>
                <p:nvPr/>
              </p:nvSpPr>
              <p:spPr bwMode="auto">
                <a:xfrm>
                  <a:off x="949" y="510"/>
                  <a:ext cx="3192" cy="8"/>
                </a:xfrm>
                <a:prstGeom prst="rect">
                  <a:avLst/>
                </a:prstGeom>
                <a:solidFill>
                  <a:srgbClr val="F1F1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63" name="Rectangle 185"/>
                <p:cNvSpPr>
                  <a:spLocks noChangeArrowheads="1"/>
                </p:cNvSpPr>
                <p:nvPr/>
              </p:nvSpPr>
              <p:spPr bwMode="auto">
                <a:xfrm>
                  <a:off x="949" y="518"/>
                  <a:ext cx="3192" cy="8"/>
                </a:xfrm>
                <a:prstGeom prst="rect">
                  <a:avLst/>
                </a:prstGeom>
                <a:solidFill>
                  <a:srgbClr val="EEE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64" name="Rectangle 186"/>
                <p:cNvSpPr>
                  <a:spLocks noChangeArrowheads="1"/>
                </p:cNvSpPr>
                <p:nvPr/>
              </p:nvSpPr>
              <p:spPr bwMode="auto">
                <a:xfrm>
                  <a:off x="949" y="526"/>
                  <a:ext cx="3192" cy="8"/>
                </a:xfrm>
                <a:prstGeom prst="rect">
                  <a:avLst/>
                </a:prstGeom>
                <a:solidFill>
                  <a:srgbClr val="EDE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65" name="Rectangle 187"/>
                <p:cNvSpPr>
                  <a:spLocks noChangeArrowheads="1"/>
                </p:cNvSpPr>
                <p:nvPr/>
              </p:nvSpPr>
              <p:spPr bwMode="auto">
                <a:xfrm>
                  <a:off x="949" y="534"/>
                  <a:ext cx="3192" cy="8"/>
                </a:xfrm>
                <a:prstGeom prst="rect">
                  <a:avLst/>
                </a:prstGeom>
                <a:solidFill>
                  <a:srgbClr val="EBE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66" name="Rectangle 188"/>
                <p:cNvSpPr>
                  <a:spLocks noChangeArrowheads="1"/>
                </p:cNvSpPr>
                <p:nvPr/>
              </p:nvSpPr>
              <p:spPr bwMode="auto">
                <a:xfrm>
                  <a:off x="949" y="542"/>
                  <a:ext cx="3192" cy="7"/>
                </a:xfrm>
                <a:prstGeom prst="rect">
                  <a:avLst/>
                </a:prstGeom>
                <a:solidFill>
                  <a:srgbClr val="EBE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1342" name="Rectangle 190"/>
              <p:cNvSpPr>
                <a:spLocks noChangeArrowheads="1"/>
              </p:cNvSpPr>
              <p:nvPr/>
            </p:nvSpPr>
            <p:spPr bwMode="auto">
              <a:xfrm>
                <a:off x="949" y="363"/>
                <a:ext cx="3193" cy="187"/>
              </a:xfrm>
              <a:prstGeom prst="rect">
                <a:avLst/>
              </a:prstGeom>
              <a:noFill/>
              <a:ln w="6350">
                <a:solidFill>
                  <a:srgbClr val="9900FF"/>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grpSp>
        <p:sp>
          <p:nvSpPr>
            <p:cNvPr id="15" name="Rectangle 192"/>
            <p:cNvSpPr>
              <a:spLocks noChangeArrowheads="1"/>
            </p:cNvSpPr>
            <p:nvPr/>
          </p:nvSpPr>
          <p:spPr bwMode="auto">
            <a:xfrm>
              <a:off x="1778" y="375"/>
              <a:ext cx="1494"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a:solidFill>
                    <a:srgbClr val="9900CC"/>
                  </a:solidFill>
                  <a:latin typeface="Comic Sans MS" pitchFamily="66" charset="0"/>
                </a:rPr>
                <a:t>1 kg di SOSTANZA EMESSA</a:t>
              </a:r>
              <a:endParaRPr lang="it-IT"/>
            </a:p>
          </p:txBody>
        </p:sp>
        <p:grpSp>
          <p:nvGrpSpPr>
            <p:cNvPr id="16" name="Group 259"/>
            <p:cNvGrpSpPr>
              <a:grpSpLocks/>
            </p:cNvGrpSpPr>
            <p:nvPr/>
          </p:nvGrpSpPr>
          <p:grpSpPr bwMode="auto">
            <a:xfrm>
              <a:off x="949" y="2781"/>
              <a:ext cx="3193" cy="294"/>
              <a:chOff x="949" y="2781"/>
              <a:chExt cx="3193" cy="294"/>
            </a:xfrm>
          </p:grpSpPr>
          <p:grpSp>
            <p:nvGrpSpPr>
              <p:cNvPr id="1275" name="Group 257"/>
              <p:cNvGrpSpPr>
                <a:grpSpLocks/>
              </p:cNvGrpSpPr>
              <p:nvPr/>
            </p:nvGrpSpPr>
            <p:grpSpPr bwMode="auto">
              <a:xfrm>
                <a:off x="949" y="2781"/>
                <a:ext cx="3192" cy="293"/>
                <a:chOff x="949" y="2781"/>
                <a:chExt cx="3192" cy="293"/>
              </a:xfrm>
            </p:grpSpPr>
            <p:sp>
              <p:nvSpPr>
                <p:cNvPr id="1277" name="Rectangle 193"/>
                <p:cNvSpPr>
                  <a:spLocks noChangeArrowheads="1"/>
                </p:cNvSpPr>
                <p:nvPr/>
              </p:nvSpPr>
              <p:spPr bwMode="auto">
                <a:xfrm>
                  <a:off x="949" y="2781"/>
                  <a:ext cx="3192" cy="4"/>
                </a:xfrm>
                <a:prstGeom prst="rect">
                  <a:avLst/>
                </a:prstGeom>
                <a:solidFill>
                  <a:srgbClr val="C5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78" name="Rectangle 194"/>
                <p:cNvSpPr>
                  <a:spLocks noChangeArrowheads="1"/>
                </p:cNvSpPr>
                <p:nvPr/>
              </p:nvSpPr>
              <p:spPr bwMode="auto">
                <a:xfrm>
                  <a:off x="949" y="2785"/>
                  <a:ext cx="3192" cy="5"/>
                </a:xfrm>
                <a:prstGeom prst="rect">
                  <a:avLst/>
                </a:prstGeom>
                <a:solidFill>
                  <a:srgbClr val="C5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79" name="Rectangle 195"/>
                <p:cNvSpPr>
                  <a:spLocks noChangeArrowheads="1"/>
                </p:cNvSpPr>
                <p:nvPr/>
              </p:nvSpPr>
              <p:spPr bwMode="auto">
                <a:xfrm>
                  <a:off x="949" y="2790"/>
                  <a:ext cx="3192" cy="4"/>
                </a:xfrm>
                <a:prstGeom prst="rect">
                  <a:avLst/>
                </a:prstGeom>
                <a:solidFill>
                  <a:srgbClr val="C6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80" name="Rectangle 196"/>
                <p:cNvSpPr>
                  <a:spLocks noChangeArrowheads="1"/>
                </p:cNvSpPr>
                <p:nvPr/>
              </p:nvSpPr>
              <p:spPr bwMode="auto">
                <a:xfrm>
                  <a:off x="949" y="2794"/>
                  <a:ext cx="3192" cy="5"/>
                </a:xfrm>
                <a:prstGeom prst="rect">
                  <a:avLst/>
                </a:prstGeom>
                <a:solidFill>
                  <a:srgbClr val="C7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81" name="Rectangle 197"/>
                <p:cNvSpPr>
                  <a:spLocks noChangeArrowheads="1"/>
                </p:cNvSpPr>
                <p:nvPr/>
              </p:nvSpPr>
              <p:spPr bwMode="auto">
                <a:xfrm>
                  <a:off x="949" y="2799"/>
                  <a:ext cx="3192" cy="4"/>
                </a:xfrm>
                <a:prstGeom prst="rect">
                  <a:avLst/>
                </a:prstGeom>
                <a:solidFill>
                  <a:srgbClr val="C8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82" name="Rectangle 198"/>
                <p:cNvSpPr>
                  <a:spLocks noChangeArrowheads="1"/>
                </p:cNvSpPr>
                <p:nvPr/>
              </p:nvSpPr>
              <p:spPr bwMode="auto">
                <a:xfrm>
                  <a:off x="949" y="2803"/>
                  <a:ext cx="3192" cy="5"/>
                </a:xfrm>
                <a:prstGeom prst="rect">
                  <a:avLst/>
                </a:prstGeom>
                <a:solidFill>
                  <a:srgbClr val="C9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83" name="Rectangle 199"/>
                <p:cNvSpPr>
                  <a:spLocks noChangeArrowheads="1"/>
                </p:cNvSpPr>
                <p:nvPr/>
              </p:nvSpPr>
              <p:spPr bwMode="auto">
                <a:xfrm>
                  <a:off x="949" y="2808"/>
                  <a:ext cx="3192" cy="5"/>
                </a:xfrm>
                <a:prstGeom prst="rect">
                  <a:avLst/>
                </a:prstGeom>
                <a:solidFill>
                  <a:srgbClr val="CB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84" name="Rectangle 200"/>
                <p:cNvSpPr>
                  <a:spLocks noChangeArrowheads="1"/>
                </p:cNvSpPr>
                <p:nvPr/>
              </p:nvSpPr>
              <p:spPr bwMode="auto">
                <a:xfrm>
                  <a:off x="949" y="2813"/>
                  <a:ext cx="3192" cy="5"/>
                </a:xfrm>
                <a:prstGeom prst="rect">
                  <a:avLst/>
                </a:prstGeom>
                <a:solidFill>
                  <a:srgbClr val="CD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85" name="Rectangle 201"/>
                <p:cNvSpPr>
                  <a:spLocks noChangeArrowheads="1"/>
                </p:cNvSpPr>
                <p:nvPr/>
              </p:nvSpPr>
              <p:spPr bwMode="auto">
                <a:xfrm>
                  <a:off x="949" y="2818"/>
                  <a:ext cx="3192" cy="4"/>
                </a:xfrm>
                <a:prstGeom prst="rect">
                  <a:avLst/>
                </a:prstGeom>
                <a:solidFill>
                  <a:srgbClr val="CF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86" name="Rectangle 202"/>
                <p:cNvSpPr>
                  <a:spLocks noChangeArrowheads="1"/>
                </p:cNvSpPr>
                <p:nvPr/>
              </p:nvSpPr>
              <p:spPr bwMode="auto">
                <a:xfrm>
                  <a:off x="949" y="2822"/>
                  <a:ext cx="3192" cy="4"/>
                </a:xfrm>
                <a:prstGeom prst="rect">
                  <a:avLst/>
                </a:prstGeom>
                <a:solidFill>
                  <a:srgbClr val="D1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87" name="Rectangle 203"/>
                <p:cNvSpPr>
                  <a:spLocks noChangeArrowheads="1"/>
                </p:cNvSpPr>
                <p:nvPr/>
              </p:nvSpPr>
              <p:spPr bwMode="auto">
                <a:xfrm>
                  <a:off x="949" y="2826"/>
                  <a:ext cx="3192" cy="5"/>
                </a:xfrm>
                <a:prstGeom prst="rect">
                  <a:avLst/>
                </a:prstGeom>
                <a:solidFill>
                  <a:srgbClr val="D3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88" name="Rectangle 204"/>
                <p:cNvSpPr>
                  <a:spLocks noChangeArrowheads="1"/>
                </p:cNvSpPr>
                <p:nvPr/>
              </p:nvSpPr>
              <p:spPr bwMode="auto">
                <a:xfrm>
                  <a:off x="949" y="2831"/>
                  <a:ext cx="3192" cy="5"/>
                </a:xfrm>
                <a:prstGeom prst="rect">
                  <a:avLst/>
                </a:prstGeom>
                <a:solidFill>
                  <a:srgbClr val="D6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89" name="Rectangle 205"/>
                <p:cNvSpPr>
                  <a:spLocks noChangeArrowheads="1"/>
                </p:cNvSpPr>
                <p:nvPr/>
              </p:nvSpPr>
              <p:spPr bwMode="auto">
                <a:xfrm>
                  <a:off x="949" y="2836"/>
                  <a:ext cx="3192" cy="5"/>
                </a:xfrm>
                <a:prstGeom prst="rect">
                  <a:avLst/>
                </a:prstGeom>
                <a:solidFill>
                  <a:srgbClr val="D9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90" name="Rectangle 206"/>
                <p:cNvSpPr>
                  <a:spLocks noChangeArrowheads="1"/>
                </p:cNvSpPr>
                <p:nvPr/>
              </p:nvSpPr>
              <p:spPr bwMode="auto">
                <a:xfrm>
                  <a:off x="949" y="2841"/>
                  <a:ext cx="3192" cy="4"/>
                </a:xfrm>
                <a:prstGeom prst="rect">
                  <a:avLst/>
                </a:prstGeom>
                <a:solidFill>
                  <a:srgbClr val="DC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91" name="Rectangle 207"/>
                <p:cNvSpPr>
                  <a:spLocks noChangeArrowheads="1"/>
                </p:cNvSpPr>
                <p:nvPr/>
              </p:nvSpPr>
              <p:spPr bwMode="auto">
                <a:xfrm>
                  <a:off x="949" y="2845"/>
                  <a:ext cx="3192" cy="4"/>
                </a:xfrm>
                <a:prstGeom prst="rect">
                  <a:avLst/>
                </a:prstGeom>
                <a:solidFill>
                  <a:srgbClr val="DF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92" name="Rectangle 208"/>
                <p:cNvSpPr>
                  <a:spLocks noChangeArrowheads="1"/>
                </p:cNvSpPr>
                <p:nvPr/>
              </p:nvSpPr>
              <p:spPr bwMode="auto">
                <a:xfrm>
                  <a:off x="949" y="2849"/>
                  <a:ext cx="3192" cy="5"/>
                </a:xfrm>
                <a:prstGeom prst="rect">
                  <a:avLst/>
                </a:prstGeom>
                <a:solidFill>
                  <a:srgbClr val="E2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93" name="Rectangle 209"/>
                <p:cNvSpPr>
                  <a:spLocks noChangeArrowheads="1"/>
                </p:cNvSpPr>
                <p:nvPr/>
              </p:nvSpPr>
              <p:spPr bwMode="auto">
                <a:xfrm>
                  <a:off x="949" y="2854"/>
                  <a:ext cx="3192" cy="5"/>
                </a:xfrm>
                <a:prstGeom prst="rect">
                  <a:avLst/>
                </a:prstGeom>
                <a:solidFill>
                  <a:srgbClr val="E5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94" name="Rectangle 210"/>
                <p:cNvSpPr>
                  <a:spLocks noChangeArrowheads="1"/>
                </p:cNvSpPr>
                <p:nvPr/>
              </p:nvSpPr>
              <p:spPr bwMode="auto">
                <a:xfrm>
                  <a:off x="949" y="2859"/>
                  <a:ext cx="3192" cy="4"/>
                </a:xfrm>
                <a:prstGeom prst="rect">
                  <a:avLst/>
                </a:prstGeom>
                <a:solidFill>
                  <a:srgbClr val="E8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95" name="Rectangle 211"/>
                <p:cNvSpPr>
                  <a:spLocks noChangeArrowheads="1"/>
                </p:cNvSpPr>
                <p:nvPr/>
              </p:nvSpPr>
              <p:spPr bwMode="auto">
                <a:xfrm>
                  <a:off x="949" y="2863"/>
                  <a:ext cx="3192" cy="5"/>
                </a:xfrm>
                <a:prstGeom prst="rect">
                  <a:avLst/>
                </a:prstGeom>
                <a:solidFill>
                  <a:srgbClr val="EB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96" name="Rectangle 212"/>
                <p:cNvSpPr>
                  <a:spLocks noChangeArrowheads="1"/>
                </p:cNvSpPr>
                <p:nvPr/>
              </p:nvSpPr>
              <p:spPr bwMode="auto">
                <a:xfrm>
                  <a:off x="949" y="2868"/>
                  <a:ext cx="3192" cy="5"/>
                </a:xfrm>
                <a:prstGeom prst="rect">
                  <a:avLst/>
                </a:prstGeom>
                <a:solidFill>
                  <a:srgbClr val="EE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97" name="Rectangle 213"/>
                <p:cNvSpPr>
                  <a:spLocks noChangeArrowheads="1"/>
                </p:cNvSpPr>
                <p:nvPr/>
              </p:nvSpPr>
              <p:spPr bwMode="auto">
                <a:xfrm>
                  <a:off x="949" y="2873"/>
                  <a:ext cx="3192" cy="4"/>
                </a:xfrm>
                <a:prstGeom prst="rect">
                  <a:avLst/>
                </a:prstGeom>
                <a:solidFill>
                  <a:srgbClr val="F0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98" name="Rectangle 214"/>
                <p:cNvSpPr>
                  <a:spLocks noChangeArrowheads="1"/>
                </p:cNvSpPr>
                <p:nvPr/>
              </p:nvSpPr>
              <p:spPr bwMode="auto">
                <a:xfrm>
                  <a:off x="949" y="2877"/>
                  <a:ext cx="3192" cy="4"/>
                </a:xfrm>
                <a:prstGeom prst="rect">
                  <a:avLst/>
                </a:prstGeom>
                <a:solidFill>
                  <a:srgbClr val="F2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99" name="Rectangle 215"/>
                <p:cNvSpPr>
                  <a:spLocks noChangeArrowheads="1"/>
                </p:cNvSpPr>
                <p:nvPr/>
              </p:nvSpPr>
              <p:spPr bwMode="auto">
                <a:xfrm>
                  <a:off x="949" y="2881"/>
                  <a:ext cx="3192" cy="5"/>
                </a:xfrm>
                <a:prstGeom prst="rect">
                  <a:avLst/>
                </a:prstGeom>
                <a:solidFill>
                  <a:srgbClr val="F4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00" name="Rectangle 216"/>
                <p:cNvSpPr>
                  <a:spLocks noChangeArrowheads="1"/>
                </p:cNvSpPr>
                <p:nvPr/>
              </p:nvSpPr>
              <p:spPr bwMode="auto">
                <a:xfrm>
                  <a:off x="949" y="2886"/>
                  <a:ext cx="3192" cy="5"/>
                </a:xfrm>
                <a:prstGeom prst="rect">
                  <a:avLst/>
                </a:prstGeom>
                <a:solidFill>
                  <a:srgbClr val="F6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01" name="Rectangle 217"/>
                <p:cNvSpPr>
                  <a:spLocks noChangeArrowheads="1"/>
                </p:cNvSpPr>
                <p:nvPr/>
              </p:nvSpPr>
              <p:spPr bwMode="auto">
                <a:xfrm>
                  <a:off x="949" y="2891"/>
                  <a:ext cx="3192" cy="5"/>
                </a:xfrm>
                <a:prstGeom prst="rect">
                  <a:avLst/>
                </a:prstGeom>
                <a:solidFill>
                  <a:srgbClr val="F8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02" name="Rectangle 218"/>
                <p:cNvSpPr>
                  <a:spLocks noChangeArrowheads="1"/>
                </p:cNvSpPr>
                <p:nvPr/>
              </p:nvSpPr>
              <p:spPr bwMode="auto">
                <a:xfrm>
                  <a:off x="949" y="2896"/>
                  <a:ext cx="3192" cy="4"/>
                </a:xfrm>
                <a:prstGeom prst="rect">
                  <a:avLst/>
                </a:prstGeom>
                <a:solidFill>
                  <a:srgbClr val="F9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03" name="Rectangle 219"/>
                <p:cNvSpPr>
                  <a:spLocks noChangeArrowheads="1"/>
                </p:cNvSpPr>
                <p:nvPr/>
              </p:nvSpPr>
              <p:spPr bwMode="auto">
                <a:xfrm>
                  <a:off x="949" y="2900"/>
                  <a:ext cx="3192" cy="4"/>
                </a:xfrm>
                <a:prstGeom prst="rect">
                  <a:avLst/>
                </a:prstGeom>
                <a:solidFill>
                  <a:srgbClr val="F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04" name="Rectangle 220"/>
                <p:cNvSpPr>
                  <a:spLocks noChangeArrowheads="1"/>
                </p:cNvSpPr>
                <p:nvPr/>
              </p:nvSpPr>
              <p:spPr bwMode="auto">
                <a:xfrm>
                  <a:off x="949" y="2904"/>
                  <a:ext cx="3192" cy="5"/>
                </a:xfrm>
                <a:prstGeom prst="rect">
                  <a:avLst/>
                </a:prstGeom>
                <a:solidFill>
                  <a:srgbClr val="FC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05" name="Rectangle 221"/>
                <p:cNvSpPr>
                  <a:spLocks noChangeArrowheads="1"/>
                </p:cNvSpPr>
                <p:nvPr/>
              </p:nvSpPr>
              <p:spPr bwMode="auto">
                <a:xfrm>
                  <a:off x="949" y="2909"/>
                  <a:ext cx="3192" cy="5"/>
                </a:xfrm>
                <a:prstGeom prst="rect">
                  <a:avLst/>
                </a:prstGeom>
                <a:solidFill>
                  <a:srgbClr val="FD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06" name="Rectangle 222"/>
                <p:cNvSpPr>
                  <a:spLocks noChangeArrowheads="1"/>
                </p:cNvSpPr>
                <p:nvPr/>
              </p:nvSpPr>
              <p:spPr bwMode="auto">
                <a:xfrm>
                  <a:off x="949" y="2914"/>
                  <a:ext cx="3192" cy="4"/>
                </a:xfrm>
                <a:prstGeom prst="rect">
                  <a:avLst/>
                </a:prstGeom>
                <a:solidFill>
                  <a:srgbClr val="FD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07" name="Rectangle 223"/>
                <p:cNvSpPr>
                  <a:spLocks noChangeArrowheads="1"/>
                </p:cNvSpPr>
                <p:nvPr/>
              </p:nvSpPr>
              <p:spPr bwMode="auto">
                <a:xfrm>
                  <a:off x="949" y="2918"/>
                  <a:ext cx="3192" cy="5"/>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08" name="Rectangle 224"/>
                <p:cNvSpPr>
                  <a:spLocks noChangeArrowheads="1"/>
                </p:cNvSpPr>
                <p:nvPr/>
              </p:nvSpPr>
              <p:spPr bwMode="auto">
                <a:xfrm>
                  <a:off x="949" y="2923"/>
                  <a:ext cx="3192" cy="4"/>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09" name="Rectangle 225"/>
                <p:cNvSpPr>
                  <a:spLocks noChangeArrowheads="1"/>
                </p:cNvSpPr>
                <p:nvPr/>
              </p:nvSpPr>
              <p:spPr bwMode="auto">
                <a:xfrm>
                  <a:off x="949" y="2927"/>
                  <a:ext cx="3192" cy="5"/>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10" name="Rectangle 226"/>
                <p:cNvSpPr>
                  <a:spLocks noChangeArrowheads="1"/>
                </p:cNvSpPr>
                <p:nvPr/>
              </p:nvSpPr>
              <p:spPr bwMode="auto">
                <a:xfrm>
                  <a:off x="949" y="2932"/>
                  <a:ext cx="3192" cy="5"/>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11" name="Rectangle 227"/>
                <p:cNvSpPr>
                  <a:spLocks noChangeArrowheads="1"/>
                </p:cNvSpPr>
                <p:nvPr/>
              </p:nvSpPr>
              <p:spPr bwMode="auto">
                <a:xfrm>
                  <a:off x="949" y="2937"/>
                  <a:ext cx="3192" cy="4"/>
                </a:xfrm>
                <a:prstGeom prst="rect">
                  <a:avLst/>
                </a:prstGeom>
                <a:solidFill>
                  <a:srgbClr val="FD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12" name="Rectangle 228"/>
                <p:cNvSpPr>
                  <a:spLocks noChangeArrowheads="1"/>
                </p:cNvSpPr>
                <p:nvPr/>
              </p:nvSpPr>
              <p:spPr bwMode="auto">
                <a:xfrm>
                  <a:off x="949" y="2941"/>
                  <a:ext cx="3192" cy="5"/>
                </a:xfrm>
                <a:prstGeom prst="rect">
                  <a:avLst/>
                </a:prstGeom>
                <a:solidFill>
                  <a:srgbClr val="FD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13" name="Rectangle 229"/>
                <p:cNvSpPr>
                  <a:spLocks noChangeArrowheads="1"/>
                </p:cNvSpPr>
                <p:nvPr/>
              </p:nvSpPr>
              <p:spPr bwMode="auto">
                <a:xfrm>
                  <a:off x="949" y="2946"/>
                  <a:ext cx="3192" cy="5"/>
                </a:xfrm>
                <a:prstGeom prst="rect">
                  <a:avLst/>
                </a:prstGeom>
                <a:solidFill>
                  <a:srgbClr val="FC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14" name="Rectangle 230"/>
                <p:cNvSpPr>
                  <a:spLocks noChangeArrowheads="1"/>
                </p:cNvSpPr>
                <p:nvPr/>
              </p:nvSpPr>
              <p:spPr bwMode="auto">
                <a:xfrm>
                  <a:off x="949" y="2951"/>
                  <a:ext cx="3192" cy="4"/>
                </a:xfrm>
                <a:prstGeom prst="rect">
                  <a:avLst/>
                </a:prstGeom>
                <a:solidFill>
                  <a:srgbClr val="F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15" name="Rectangle 231"/>
                <p:cNvSpPr>
                  <a:spLocks noChangeArrowheads="1"/>
                </p:cNvSpPr>
                <p:nvPr/>
              </p:nvSpPr>
              <p:spPr bwMode="auto">
                <a:xfrm>
                  <a:off x="949" y="2955"/>
                  <a:ext cx="3192" cy="4"/>
                </a:xfrm>
                <a:prstGeom prst="rect">
                  <a:avLst/>
                </a:prstGeom>
                <a:solidFill>
                  <a:srgbClr val="F9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16" name="Rectangle 232"/>
                <p:cNvSpPr>
                  <a:spLocks noChangeArrowheads="1"/>
                </p:cNvSpPr>
                <p:nvPr/>
              </p:nvSpPr>
              <p:spPr bwMode="auto">
                <a:xfrm>
                  <a:off x="949" y="2959"/>
                  <a:ext cx="3192" cy="5"/>
                </a:xfrm>
                <a:prstGeom prst="rect">
                  <a:avLst/>
                </a:prstGeom>
                <a:solidFill>
                  <a:srgbClr val="F8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17" name="Rectangle 233"/>
                <p:cNvSpPr>
                  <a:spLocks noChangeArrowheads="1"/>
                </p:cNvSpPr>
                <p:nvPr/>
              </p:nvSpPr>
              <p:spPr bwMode="auto">
                <a:xfrm>
                  <a:off x="949" y="2964"/>
                  <a:ext cx="3192" cy="5"/>
                </a:xfrm>
                <a:prstGeom prst="rect">
                  <a:avLst/>
                </a:prstGeom>
                <a:solidFill>
                  <a:srgbClr val="F6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18" name="Rectangle 234"/>
                <p:cNvSpPr>
                  <a:spLocks noChangeArrowheads="1"/>
                </p:cNvSpPr>
                <p:nvPr/>
              </p:nvSpPr>
              <p:spPr bwMode="auto">
                <a:xfrm>
                  <a:off x="949" y="2969"/>
                  <a:ext cx="3192" cy="5"/>
                </a:xfrm>
                <a:prstGeom prst="rect">
                  <a:avLst/>
                </a:prstGeom>
                <a:solidFill>
                  <a:srgbClr val="F4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19" name="Rectangle 235"/>
                <p:cNvSpPr>
                  <a:spLocks noChangeArrowheads="1"/>
                </p:cNvSpPr>
                <p:nvPr/>
              </p:nvSpPr>
              <p:spPr bwMode="auto">
                <a:xfrm>
                  <a:off x="949" y="2974"/>
                  <a:ext cx="3192" cy="4"/>
                </a:xfrm>
                <a:prstGeom prst="rect">
                  <a:avLst/>
                </a:prstGeom>
                <a:solidFill>
                  <a:srgbClr val="F2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20" name="Rectangle 236"/>
                <p:cNvSpPr>
                  <a:spLocks noChangeArrowheads="1"/>
                </p:cNvSpPr>
                <p:nvPr/>
              </p:nvSpPr>
              <p:spPr bwMode="auto">
                <a:xfrm>
                  <a:off x="949" y="2978"/>
                  <a:ext cx="3192" cy="4"/>
                </a:xfrm>
                <a:prstGeom prst="rect">
                  <a:avLst/>
                </a:prstGeom>
                <a:solidFill>
                  <a:srgbClr val="F0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21" name="Rectangle 237"/>
                <p:cNvSpPr>
                  <a:spLocks noChangeArrowheads="1"/>
                </p:cNvSpPr>
                <p:nvPr/>
              </p:nvSpPr>
              <p:spPr bwMode="auto">
                <a:xfrm>
                  <a:off x="949" y="2982"/>
                  <a:ext cx="3192" cy="5"/>
                </a:xfrm>
                <a:prstGeom prst="rect">
                  <a:avLst/>
                </a:prstGeom>
                <a:solidFill>
                  <a:srgbClr val="EE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22" name="Rectangle 238"/>
                <p:cNvSpPr>
                  <a:spLocks noChangeArrowheads="1"/>
                </p:cNvSpPr>
                <p:nvPr/>
              </p:nvSpPr>
              <p:spPr bwMode="auto">
                <a:xfrm>
                  <a:off x="949" y="2987"/>
                  <a:ext cx="3192" cy="5"/>
                </a:xfrm>
                <a:prstGeom prst="rect">
                  <a:avLst/>
                </a:prstGeom>
                <a:solidFill>
                  <a:srgbClr val="EB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23" name="Rectangle 239"/>
                <p:cNvSpPr>
                  <a:spLocks noChangeArrowheads="1"/>
                </p:cNvSpPr>
                <p:nvPr/>
              </p:nvSpPr>
              <p:spPr bwMode="auto">
                <a:xfrm>
                  <a:off x="949" y="2992"/>
                  <a:ext cx="3192" cy="4"/>
                </a:xfrm>
                <a:prstGeom prst="rect">
                  <a:avLst/>
                </a:prstGeom>
                <a:solidFill>
                  <a:srgbClr val="E8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24" name="Rectangle 240"/>
                <p:cNvSpPr>
                  <a:spLocks noChangeArrowheads="1"/>
                </p:cNvSpPr>
                <p:nvPr/>
              </p:nvSpPr>
              <p:spPr bwMode="auto">
                <a:xfrm>
                  <a:off x="949" y="2996"/>
                  <a:ext cx="3192" cy="5"/>
                </a:xfrm>
                <a:prstGeom prst="rect">
                  <a:avLst/>
                </a:prstGeom>
                <a:solidFill>
                  <a:srgbClr val="E5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25" name="Rectangle 241"/>
                <p:cNvSpPr>
                  <a:spLocks noChangeArrowheads="1"/>
                </p:cNvSpPr>
                <p:nvPr/>
              </p:nvSpPr>
              <p:spPr bwMode="auto">
                <a:xfrm>
                  <a:off x="949" y="3001"/>
                  <a:ext cx="3192" cy="5"/>
                </a:xfrm>
                <a:prstGeom prst="rect">
                  <a:avLst/>
                </a:prstGeom>
                <a:solidFill>
                  <a:srgbClr val="E2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26" name="Rectangle 242"/>
                <p:cNvSpPr>
                  <a:spLocks noChangeArrowheads="1"/>
                </p:cNvSpPr>
                <p:nvPr/>
              </p:nvSpPr>
              <p:spPr bwMode="auto">
                <a:xfrm>
                  <a:off x="949" y="3006"/>
                  <a:ext cx="3192" cy="4"/>
                </a:xfrm>
                <a:prstGeom prst="rect">
                  <a:avLst/>
                </a:prstGeom>
                <a:solidFill>
                  <a:srgbClr val="DF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27" name="Rectangle 243"/>
                <p:cNvSpPr>
                  <a:spLocks noChangeArrowheads="1"/>
                </p:cNvSpPr>
                <p:nvPr/>
              </p:nvSpPr>
              <p:spPr bwMode="auto">
                <a:xfrm>
                  <a:off x="949" y="3010"/>
                  <a:ext cx="3192" cy="4"/>
                </a:xfrm>
                <a:prstGeom prst="rect">
                  <a:avLst/>
                </a:prstGeom>
                <a:solidFill>
                  <a:srgbClr val="DC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28" name="Rectangle 244"/>
                <p:cNvSpPr>
                  <a:spLocks noChangeArrowheads="1"/>
                </p:cNvSpPr>
                <p:nvPr/>
              </p:nvSpPr>
              <p:spPr bwMode="auto">
                <a:xfrm>
                  <a:off x="949" y="3014"/>
                  <a:ext cx="3192" cy="5"/>
                </a:xfrm>
                <a:prstGeom prst="rect">
                  <a:avLst/>
                </a:prstGeom>
                <a:solidFill>
                  <a:srgbClr val="D9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29" name="Rectangle 245"/>
                <p:cNvSpPr>
                  <a:spLocks noChangeArrowheads="1"/>
                </p:cNvSpPr>
                <p:nvPr/>
              </p:nvSpPr>
              <p:spPr bwMode="auto">
                <a:xfrm>
                  <a:off x="949" y="3019"/>
                  <a:ext cx="3192" cy="5"/>
                </a:xfrm>
                <a:prstGeom prst="rect">
                  <a:avLst/>
                </a:prstGeom>
                <a:solidFill>
                  <a:srgbClr val="D6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30" name="Rectangle 246"/>
                <p:cNvSpPr>
                  <a:spLocks noChangeArrowheads="1"/>
                </p:cNvSpPr>
                <p:nvPr/>
              </p:nvSpPr>
              <p:spPr bwMode="auto">
                <a:xfrm>
                  <a:off x="949" y="3024"/>
                  <a:ext cx="3192" cy="5"/>
                </a:xfrm>
                <a:prstGeom prst="rect">
                  <a:avLst/>
                </a:prstGeom>
                <a:solidFill>
                  <a:srgbClr val="D3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31" name="Rectangle 247"/>
                <p:cNvSpPr>
                  <a:spLocks noChangeArrowheads="1"/>
                </p:cNvSpPr>
                <p:nvPr/>
              </p:nvSpPr>
              <p:spPr bwMode="auto">
                <a:xfrm>
                  <a:off x="949" y="3029"/>
                  <a:ext cx="3192" cy="4"/>
                </a:xfrm>
                <a:prstGeom prst="rect">
                  <a:avLst/>
                </a:prstGeom>
                <a:solidFill>
                  <a:srgbClr val="D1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32" name="Rectangle 248"/>
                <p:cNvSpPr>
                  <a:spLocks noChangeArrowheads="1"/>
                </p:cNvSpPr>
                <p:nvPr/>
              </p:nvSpPr>
              <p:spPr bwMode="auto">
                <a:xfrm>
                  <a:off x="949" y="3033"/>
                  <a:ext cx="3192" cy="4"/>
                </a:xfrm>
                <a:prstGeom prst="rect">
                  <a:avLst/>
                </a:prstGeom>
                <a:solidFill>
                  <a:srgbClr val="CF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33" name="Rectangle 249"/>
                <p:cNvSpPr>
                  <a:spLocks noChangeArrowheads="1"/>
                </p:cNvSpPr>
                <p:nvPr/>
              </p:nvSpPr>
              <p:spPr bwMode="auto">
                <a:xfrm>
                  <a:off x="949" y="3037"/>
                  <a:ext cx="3192" cy="5"/>
                </a:xfrm>
                <a:prstGeom prst="rect">
                  <a:avLst/>
                </a:prstGeom>
                <a:solidFill>
                  <a:srgbClr val="CD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34" name="Rectangle 250"/>
                <p:cNvSpPr>
                  <a:spLocks noChangeArrowheads="1"/>
                </p:cNvSpPr>
                <p:nvPr/>
              </p:nvSpPr>
              <p:spPr bwMode="auto">
                <a:xfrm>
                  <a:off x="949" y="3042"/>
                  <a:ext cx="3192" cy="5"/>
                </a:xfrm>
                <a:prstGeom prst="rect">
                  <a:avLst/>
                </a:prstGeom>
                <a:solidFill>
                  <a:srgbClr val="CB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35" name="Rectangle 251"/>
                <p:cNvSpPr>
                  <a:spLocks noChangeArrowheads="1"/>
                </p:cNvSpPr>
                <p:nvPr/>
              </p:nvSpPr>
              <p:spPr bwMode="auto">
                <a:xfrm>
                  <a:off x="949" y="3047"/>
                  <a:ext cx="3192" cy="4"/>
                </a:xfrm>
                <a:prstGeom prst="rect">
                  <a:avLst/>
                </a:prstGeom>
                <a:solidFill>
                  <a:srgbClr val="C9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36" name="Rectangle 252"/>
                <p:cNvSpPr>
                  <a:spLocks noChangeArrowheads="1"/>
                </p:cNvSpPr>
                <p:nvPr/>
              </p:nvSpPr>
              <p:spPr bwMode="auto">
                <a:xfrm>
                  <a:off x="949" y="3051"/>
                  <a:ext cx="3192" cy="5"/>
                </a:xfrm>
                <a:prstGeom prst="rect">
                  <a:avLst/>
                </a:prstGeom>
                <a:solidFill>
                  <a:srgbClr val="C8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37" name="Rectangle 253"/>
                <p:cNvSpPr>
                  <a:spLocks noChangeArrowheads="1"/>
                </p:cNvSpPr>
                <p:nvPr/>
              </p:nvSpPr>
              <p:spPr bwMode="auto">
                <a:xfrm>
                  <a:off x="949" y="3056"/>
                  <a:ext cx="3192" cy="5"/>
                </a:xfrm>
                <a:prstGeom prst="rect">
                  <a:avLst/>
                </a:prstGeom>
                <a:solidFill>
                  <a:srgbClr val="C7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38" name="Rectangle 254"/>
                <p:cNvSpPr>
                  <a:spLocks noChangeArrowheads="1"/>
                </p:cNvSpPr>
                <p:nvPr/>
              </p:nvSpPr>
              <p:spPr bwMode="auto">
                <a:xfrm>
                  <a:off x="949" y="3061"/>
                  <a:ext cx="3192" cy="4"/>
                </a:xfrm>
                <a:prstGeom prst="rect">
                  <a:avLst/>
                </a:prstGeom>
                <a:solidFill>
                  <a:srgbClr val="C6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39" name="Rectangle 255"/>
                <p:cNvSpPr>
                  <a:spLocks noChangeArrowheads="1"/>
                </p:cNvSpPr>
                <p:nvPr/>
              </p:nvSpPr>
              <p:spPr bwMode="auto">
                <a:xfrm>
                  <a:off x="949" y="3065"/>
                  <a:ext cx="3192" cy="5"/>
                </a:xfrm>
                <a:prstGeom prst="rect">
                  <a:avLst/>
                </a:prstGeom>
                <a:solidFill>
                  <a:srgbClr val="C5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340" name="Rectangle 256"/>
                <p:cNvSpPr>
                  <a:spLocks noChangeArrowheads="1"/>
                </p:cNvSpPr>
                <p:nvPr/>
              </p:nvSpPr>
              <p:spPr bwMode="auto">
                <a:xfrm>
                  <a:off x="949" y="3070"/>
                  <a:ext cx="3192" cy="4"/>
                </a:xfrm>
                <a:prstGeom prst="rect">
                  <a:avLst/>
                </a:prstGeom>
                <a:solidFill>
                  <a:srgbClr val="C5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1276" name="Rectangle 258"/>
              <p:cNvSpPr>
                <a:spLocks noChangeArrowheads="1"/>
              </p:cNvSpPr>
              <p:nvPr/>
            </p:nvSpPr>
            <p:spPr bwMode="auto">
              <a:xfrm>
                <a:off x="949" y="2781"/>
                <a:ext cx="3193" cy="294"/>
              </a:xfrm>
              <a:prstGeom prst="rect">
                <a:avLst/>
              </a:prstGeom>
              <a:noFill/>
              <a:ln w="6350">
                <a:solidFill>
                  <a:srgbClr val="00808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grpSp>
        <p:sp>
          <p:nvSpPr>
            <p:cNvPr id="17" name="Rectangle 260"/>
            <p:cNvSpPr>
              <a:spLocks noChangeArrowheads="1"/>
            </p:cNvSpPr>
            <p:nvPr/>
          </p:nvSpPr>
          <p:spPr bwMode="auto">
            <a:xfrm>
              <a:off x="1714" y="2786"/>
              <a:ext cx="1622"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a:solidFill>
                    <a:srgbClr val="008080"/>
                  </a:solidFill>
                  <a:latin typeface="Comic Sans MS" pitchFamily="66" charset="0"/>
                </a:rPr>
                <a:t>fattori di NORMALIZZAZIONE</a:t>
              </a:r>
              <a:endParaRPr lang="it-IT"/>
            </a:p>
          </p:txBody>
        </p:sp>
        <p:sp>
          <p:nvSpPr>
            <p:cNvPr id="18" name="Rectangle 261"/>
            <p:cNvSpPr>
              <a:spLocks noChangeArrowheads="1"/>
            </p:cNvSpPr>
            <p:nvPr/>
          </p:nvSpPr>
          <p:spPr bwMode="auto">
            <a:xfrm>
              <a:off x="1013" y="2914"/>
              <a:ext cx="2995"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a:solidFill>
                    <a:srgbClr val="008080"/>
                  </a:solidFill>
                  <a:latin typeface="Comic Sans MS" pitchFamily="66" charset="0"/>
                </a:rPr>
                <a:t>Inverso del danno subito dal cittadino medio europeo in 1 anno</a:t>
              </a:r>
              <a:endParaRPr lang="it-IT"/>
            </a:p>
          </p:txBody>
        </p:sp>
        <p:grpSp>
          <p:nvGrpSpPr>
            <p:cNvPr id="19" name="Group 328"/>
            <p:cNvGrpSpPr>
              <a:grpSpLocks/>
            </p:cNvGrpSpPr>
            <p:nvPr/>
          </p:nvGrpSpPr>
          <p:grpSpPr bwMode="auto">
            <a:xfrm>
              <a:off x="949" y="3237"/>
              <a:ext cx="3193" cy="294"/>
              <a:chOff x="949" y="3237"/>
              <a:chExt cx="3193" cy="294"/>
            </a:xfrm>
          </p:grpSpPr>
          <p:grpSp>
            <p:nvGrpSpPr>
              <p:cNvPr id="1209" name="Group 326"/>
              <p:cNvGrpSpPr>
                <a:grpSpLocks/>
              </p:cNvGrpSpPr>
              <p:nvPr/>
            </p:nvGrpSpPr>
            <p:grpSpPr bwMode="auto">
              <a:xfrm>
                <a:off x="949" y="3237"/>
                <a:ext cx="3192" cy="293"/>
                <a:chOff x="949" y="3237"/>
                <a:chExt cx="3192" cy="293"/>
              </a:xfrm>
            </p:grpSpPr>
            <p:sp>
              <p:nvSpPr>
                <p:cNvPr id="1211" name="Rectangle 262"/>
                <p:cNvSpPr>
                  <a:spLocks noChangeArrowheads="1"/>
                </p:cNvSpPr>
                <p:nvPr/>
              </p:nvSpPr>
              <p:spPr bwMode="auto">
                <a:xfrm>
                  <a:off x="949" y="3237"/>
                  <a:ext cx="3192" cy="5"/>
                </a:xfrm>
                <a:prstGeom prst="rect">
                  <a:avLst/>
                </a:prstGeom>
                <a:solidFill>
                  <a:srgbClr val="C3F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12" name="Rectangle 263"/>
                <p:cNvSpPr>
                  <a:spLocks noChangeArrowheads="1"/>
                </p:cNvSpPr>
                <p:nvPr/>
              </p:nvSpPr>
              <p:spPr bwMode="auto">
                <a:xfrm>
                  <a:off x="949" y="3242"/>
                  <a:ext cx="3192" cy="4"/>
                </a:xfrm>
                <a:prstGeom prst="rect">
                  <a:avLst/>
                </a:prstGeom>
                <a:solidFill>
                  <a:srgbClr val="C3F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13" name="Rectangle 264"/>
                <p:cNvSpPr>
                  <a:spLocks noChangeArrowheads="1"/>
                </p:cNvSpPr>
                <p:nvPr/>
              </p:nvSpPr>
              <p:spPr bwMode="auto">
                <a:xfrm>
                  <a:off x="949" y="3246"/>
                  <a:ext cx="3192" cy="4"/>
                </a:xfrm>
                <a:prstGeom prst="rect">
                  <a:avLst/>
                </a:prstGeom>
                <a:solidFill>
                  <a:srgbClr val="C4F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14" name="Rectangle 265"/>
                <p:cNvSpPr>
                  <a:spLocks noChangeArrowheads="1"/>
                </p:cNvSpPr>
                <p:nvPr/>
              </p:nvSpPr>
              <p:spPr bwMode="auto">
                <a:xfrm>
                  <a:off x="949" y="3250"/>
                  <a:ext cx="3192" cy="5"/>
                </a:xfrm>
                <a:prstGeom prst="rect">
                  <a:avLst/>
                </a:prstGeom>
                <a:solidFill>
                  <a:srgbClr val="C5FFD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15" name="Rectangle 266"/>
                <p:cNvSpPr>
                  <a:spLocks noChangeArrowheads="1"/>
                </p:cNvSpPr>
                <p:nvPr/>
              </p:nvSpPr>
              <p:spPr bwMode="auto">
                <a:xfrm>
                  <a:off x="949" y="3255"/>
                  <a:ext cx="3192" cy="5"/>
                </a:xfrm>
                <a:prstGeom prst="rect">
                  <a:avLst/>
                </a:prstGeom>
                <a:solidFill>
                  <a:srgbClr val="C6FF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16" name="Rectangle 267"/>
                <p:cNvSpPr>
                  <a:spLocks noChangeArrowheads="1"/>
                </p:cNvSpPr>
                <p:nvPr/>
              </p:nvSpPr>
              <p:spPr bwMode="auto">
                <a:xfrm>
                  <a:off x="949" y="3260"/>
                  <a:ext cx="3192" cy="4"/>
                </a:xfrm>
                <a:prstGeom prst="rect">
                  <a:avLst/>
                </a:prstGeom>
                <a:solidFill>
                  <a:srgbClr val="C7FF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17" name="Rectangle 268"/>
                <p:cNvSpPr>
                  <a:spLocks noChangeArrowheads="1"/>
                </p:cNvSpPr>
                <p:nvPr/>
              </p:nvSpPr>
              <p:spPr bwMode="auto">
                <a:xfrm>
                  <a:off x="949" y="3264"/>
                  <a:ext cx="3192" cy="5"/>
                </a:xfrm>
                <a:prstGeom prst="rect">
                  <a:avLst/>
                </a:prstGeom>
                <a:solidFill>
                  <a:srgbClr val="C9FF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18" name="Rectangle 269"/>
                <p:cNvSpPr>
                  <a:spLocks noChangeArrowheads="1"/>
                </p:cNvSpPr>
                <p:nvPr/>
              </p:nvSpPr>
              <p:spPr bwMode="auto">
                <a:xfrm>
                  <a:off x="949" y="3269"/>
                  <a:ext cx="3192" cy="5"/>
                </a:xfrm>
                <a:prstGeom prst="rect">
                  <a:avLst/>
                </a:prstGeom>
                <a:solidFill>
                  <a:srgbClr val="CBFF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19" name="Rectangle 270"/>
                <p:cNvSpPr>
                  <a:spLocks noChangeArrowheads="1"/>
                </p:cNvSpPr>
                <p:nvPr/>
              </p:nvSpPr>
              <p:spPr bwMode="auto">
                <a:xfrm>
                  <a:off x="949" y="3274"/>
                  <a:ext cx="3192" cy="4"/>
                </a:xfrm>
                <a:prstGeom prst="rect">
                  <a:avLst/>
                </a:prstGeom>
                <a:solidFill>
                  <a:srgbClr val="CDFF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20" name="Rectangle 271"/>
                <p:cNvSpPr>
                  <a:spLocks noChangeArrowheads="1"/>
                </p:cNvSpPr>
                <p:nvPr/>
              </p:nvSpPr>
              <p:spPr bwMode="auto">
                <a:xfrm>
                  <a:off x="949" y="3278"/>
                  <a:ext cx="3192" cy="4"/>
                </a:xfrm>
                <a:prstGeom prst="rect">
                  <a:avLst/>
                </a:prstGeom>
                <a:solidFill>
                  <a:srgbClr val="CFFF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21" name="Rectangle 272"/>
                <p:cNvSpPr>
                  <a:spLocks noChangeArrowheads="1"/>
                </p:cNvSpPr>
                <p:nvPr/>
              </p:nvSpPr>
              <p:spPr bwMode="auto">
                <a:xfrm>
                  <a:off x="949" y="3282"/>
                  <a:ext cx="3192" cy="5"/>
                </a:xfrm>
                <a:prstGeom prst="rect">
                  <a:avLst/>
                </a:prstGeom>
                <a:solidFill>
                  <a:srgbClr val="D2FF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22" name="Rectangle 273"/>
                <p:cNvSpPr>
                  <a:spLocks noChangeArrowheads="1"/>
                </p:cNvSpPr>
                <p:nvPr/>
              </p:nvSpPr>
              <p:spPr bwMode="auto">
                <a:xfrm>
                  <a:off x="949" y="3287"/>
                  <a:ext cx="3192" cy="5"/>
                </a:xfrm>
                <a:prstGeom prst="rect">
                  <a:avLst/>
                </a:prstGeom>
                <a:solidFill>
                  <a:srgbClr val="D5FF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23" name="Rectangle 274"/>
                <p:cNvSpPr>
                  <a:spLocks noChangeArrowheads="1"/>
                </p:cNvSpPr>
                <p:nvPr/>
              </p:nvSpPr>
              <p:spPr bwMode="auto">
                <a:xfrm>
                  <a:off x="949" y="3292"/>
                  <a:ext cx="3192" cy="5"/>
                </a:xfrm>
                <a:prstGeom prst="rect">
                  <a:avLst/>
                </a:prstGeom>
                <a:solidFill>
                  <a:srgbClr val="D8FF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24" name="Rectangle 275"/>
                <p:cNvSpPr>
                  <a:spLocks noChangeArrowheads="1"/>
                </p:cNvSpPr>
                <p:nvPr/>
              </p:nvSpPr>
              <p:spPr bwMode="auto">
                <a:xfrm>
                  <a:off x="949" y="3297"/>
                  <a:ext cx="3192" cy="4"/>
                </a:xfrm>
                <a:prstGeom prst="rect">
                  <a:avLst/>
                </a:prstGeom>
                <a:solidFill>
                  <a:srgbClr val="DBFF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25" name="Rectangle 276"/>
                <p:cNvSpPr>
                  <a:spLocks noChangeArrowheads="1"/>
                </p:cNvSpPr>
                <p:nvPr/>
              </p:nvSpPr>
              <p:spPr bwMode="auto">
                <a:xfrm>
                  <a:off x="949" y="3301"/>
                  <a:ext cx="3192" cy="4"/>
                </a:xfrm>
                <a:prstGeom prst="rect">
                  <a:avLst/>
                </a:prstGeom>
                <a:solidFill>
                  <a:srgbClr val="DEFF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26" name="Rectangle 277"/>
                <p:cNvSpPr>
                  <a:spLocks noChangeArrowheads="1"/>
                </p:cNvSpPr>
                <p:nvPr/>
              </p:nvSpPr>
              <p:spPr bwMode="auto">
                <a:xfrm>
                  <a:off x="949" y="3305"/>
                  <a:ext cx="3192" cy="5"/>
                </a:xfrm>
                <a:prstGeom prst="rect">
                  <a:avLst/>
                </a:prstGeom>
                <a:solidFill>
                  <a:srgbClr val="E1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27" name="Rectangle 278"/>
                <p:cNvSpPr>
                  <a:spLocks noChangeArrowheads="1"/>
                </p:cNvSpPr>
                <p:nvPr/>
              </p:nvSpPr>
              <p:spPr bwMode="auto">
                <a:xfrm>
                  <a:off x="949" y="3310"/>
                  <a:ext cx="3192" cy="5"/>
                </a:xfrm>
                <a:prstGeom prst="rect">
                  <a:avLst/>
                </a:prstGeom>
                <a:solidFill>
                  <a:srgbClr val="E4FF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28" name="Rectangle 279"/>
                <p:cNvSpPr>
                  <a:spLocks noChangeArrowheads="1"/>
                </p:cNvSpPr>
                <p:nvPr/>
              </p:nvSpPr>
              <p:spPr bwMode="auto">
                <a:xfrm>
                  <a:off x="949" y="3315"/>
                  <a:ext cx="3192" cy="4"/>
                </a:xfrm>
                <a:prstGeom prst="rect">
                  <a:avLst/>
                </a:prstGeom>
                <a:solidFill>
                  <a:srgbClr val="E7F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29" name="Rectangle 280"/>
                <p:cNvSpPr>
                  <a:spLocks noChangeArrowheads="1"/>
                </p:cNvSpPr>
                <p:nvPr/>
              </p:nvSpPr>
              <p:spPr bwMode="auto">
                <a:xfrm>
                  <a:off x="949" y="3319"/>
                  <a:ext cx="3192" cy="5"/>
                </a:xfrm>
                <a:prstGeom prst="rect">
                  <a:avLst/>
                </a:prstGeom>
                <a:solidFill>
                  <a:srgbClr val="EAFF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30" name="Rectangle 281"/>
                <p:cNvSpPr>
                  <a:spLocks noChangeArrowheads="1"/>
                </p:cNvSpPr>
                <p:nvPr/>
              </p:nvSpPr>
              <p:spPr bwMode="auto">
                <a:xfrm>
                  <a:off x="949" y="3324"/>
                  <a:ext cx="3192" cy="5"/>
                </a:xfrm>
                <a:prstGeom prst="rect">
                  <a:avLst/>
                </a:prstGeom>
                <a:solidFill>
                  <a:srgbClr val="EDF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31" name="Rectangle 282"/>
                <p:cNvSpPr>
                  <a:spLocks noChangeArrowheads="1"/>
                </p:cNvSpPr>
                <p:nvPr/>
              </p:nvSpPr>
              <p:spPr bwMode="auto">
                <a:xfrm>
                  <a:off x="949" y="3329"/>
                  <a:ext cx="3192" cy="4"/>
                </a:xfrm>
                <a:prstGeom prst="rect">
                  <a:avLst/>
                </a:prstGeom>
                <a:solidFill>
                  <a:srgbClr val="F0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32" name="Rectangle 283"/>
                <p:cNvSpPr>
                  <a:spLocks noChangeArrowheads="1"/>
                </p:cNvSpPr>
                <p:nvPr/>
              </p:nvSpPr>
              <p:spPr bwMode="auto">
                <a:xfrm>
                  <a:off x="949" y="3333"/>
                  <a:ext cx="3192" cy="5"/>
                </a:xfrm>
                <a:prstGeom prst="rect">
                  <a:avLst/>
                </a:prstGeom>
                <a:solidFill>
                  <a:srgbClr val="F2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33" name="Rectangle 284"/>
                <p:cNvSpPr>
                  <a:spLocks noChangeArrowheads="1"/>
                </p:cNvSpPr>
                <p:nvPr/>
              </p:nvSpPr>
              <p:spPr bwMode="auto">
                <a:xfrm>
                  <a:off x="949" y="3338"/>
                  <a:ext cx="3192" cy="4"/>
                </a:xfrm>
                <a:prstGeom prst="rect">
                  <a:avLst/>
                </a:prstGeom>
                <a:solidFill>
                  <a:srgbClr val="F4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34" name="Rectangle 285"/>
                <p:cNvSpPr>
                  <a:spLocks noChangeArrowheads="1"/>
                </p:cNvSpPr>
                <p:nvPr/>
              </p:nvSpPr>
              <p:spPr bwMode="auto">
                <a:xfrm>
                  <a:off x="949" y="3342"/>
                  <a:ext cx="3192" cy="5"/>
                </a:xfrm>
                <a:prstGeom prst="rect">
                  <a:avLst/>
                </a:prstGeom>
                <a:solidFill>
                  <a:srgbClr val="F6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35" name="Rectangle 286"/>
                <p:cNvSpPr>
                  <a:spLocks noChangeArrowheads="1"/>
                </p:cNvSpPr>
                <p:nvPr/>
              </p:nvSpPr>
              <p:spPr bwMode="auto">
                <a:xfrm>
                  <a:off x="949" y="3347"/>
                  <a:ext cx="3192" cy="5"/>
                </a:xfrm>
                <a:prstGeom prst="rect">
                  <a:avLst/>
                </a:prstGeom>
                <a:solidFill>
                  <a:srgbClr val="F8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36" name="Rectangle 287"/>
                <p:cNvSpPr>
                  <a:spLocks noChangeArrowheads="1"/>
                </p:cNvSpPr>
                <p:nvPr/>
              </p:nvSpPr>
              <p:spPr bwMode="auto">
                <a:xfrm>
                  <a:off x="949" y="3352"/>
                  <a:ext cx="3192" cy="5"/>
                </a:xfrm>
                <a:prstGeom prst="rect">
                  <a:avLst/>
                </a:prstGeom>
                <a:solidFill>
                  <a:srgbClr val="F9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37" name="Rectangle 288"/>
                <p:cNvSpPr>
                  <a:spLocks noChangeArrowheads="1"/>
                </p:cNvSpPr>
                <p:nvPr/>
              </p:nvSpPr>
              <p:spPr bwMode="auto">
                <a:xfrm>
                  <a:off x="949" y="3357"/>
                  <a:ext cx="3192" cy="3"/>
                </a:xfrm>
                <a:prstGeom prst="rect">
                  <a:avLst/>
                </a:prstGeom>
                <a:solidFill>
                  <a:srgbClr val="FB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38" name="Rectangle 289"/>
                <p:cNvSpPr>
                  <a:spLocks noChangeArrowheads="1"/>
                </p:cNvSpPr>
                <p:nvPr/>
              </p:nvSpPr>
              <p:spPr bwMode="auto">
                <a:xfrm>
                  <a:off x="949" y="3360"/>
                  <a:ext cx="3192" cy="5"/>
                </a:xfrm>
                <a:prstGeom prst="rect">
                  <a:avLst/>
                </a:prstGeom>
                <a:solidFill>
                  <a:srgbClr val="FC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39" name="Rectangle 290"/>
                <p:cNvSpPr>
                  <a:spLocks noChangeArrowheads="1"/>
                </p:cNvSpPr>
                <p:nvPr/>
              </p:nvSpPr>
              <p:spPr bwMode="auto">
                <a:xfrm>
                  <a:off x="949" y="3365"/>
                  <a:ext cx="3192" cy="5"/>
                </a:xfrm>
                <a:prstGeom prst="rect">
                  <a:avLst/>
                </a:prstGeom>
                <a:solidFill>
                  <a:srgbClr val="FC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40" name="Rectangle 291"/>
                <p:cNvSpPr>
                  <a:spLocks noChangeArrowheads="1"/>
                </p:cNvSpPr>
                <p:nvPr/>
              </p:nvSpPr>
              <p:spPr bwMode="auto">
                <a:xfrm>
                  <a:off x="949" y="3370"/>
                  <a:ext cx="3192" cy="5"/>
                </a:xfrm>
                <a:prstGeom prst="rect">
                  <a:avLst/>
                </a:prstGeom>
                <a:solidFill>
                  <a:srgbClr val="FD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41" name="Rectangle 292"/>
                <p:cNvSpPr>
                  <a:spLocks noChangeArrowheads="1"/>
                </p:cNvSpPr>
                <p:nvPr/>
              </p:nvSpPr>
              <p:spPr bwMode="auto">
                <a:xfrm>
                  <a:off x="949" y="3375"/>
                  <a:ext cx="3192" cy="4"/>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42" name="Rectangle 293"/>
                <p:cNvSpPr>
                  <a:spLocks noChangeArrowheads="1"/>
                </p:cNvSpPr>
                <p:nvPr/>
              </p:nvSpPr>
              <p:spPr bwMode="auto">
                <a:xfrm>
                  <a:off x="949" y="3379"/>
                  <a:ext cx="3192" cy="4"/>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43" name="Rectangle 294"/>
                <p:cNvSpPr>
                  <a:spLocks noChangeArrowheads="1"/>
                </p:cNvSpPr>
                <p:nvPr/>
              </p:nvSpPr>
              <p:spPr bwMode="auto">
                <a:xfrm>
                  <a:off x="949" y="3383"/>
                  <a:ext cx="3192" cy="5"/>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44" name="Rectangle 295"/>
                <p:cNvSpPr>
                  <a:spLocks noChangeArrowheads="1"/>
                </p:cNvSpPr>
                <p:nvPr/>
              </p:nvSpPr>
              <p:spPr bwMode="auto">
                <a:xfrm>
                  <a:off x="949" y="3388"/>
                  <a:ext cx="3192" cy="5"/>
                </a:xfrm>
                <a:prstGeom prst="rect">
                  <a:avLst/>
                </a:prstGeom>
                <a:solidFill>
                  <a:srgbClr val="FE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45" name="Rectangle 296"/>
                <p:cNvSpPr>
                  <a:spLocks noChangeArrowheads="1"/>
                </p:cNvSpPr>
                <p:nvPr/>
              </p:nvSpPr>
              <p:spPr bwMode="auto">
                <a:xfrm>
                  <a:off x="949" y="3393"/>
                  <a:ext cx="3192" cy="4"/>
                </a:xfrm>
                <a:prstGeom prst="rect">
                  <a:avLst/>
                </a:prstGeom>
                <a:solidFill>
                  <a:srgbClr val="FD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46" name="Rectangle 297"/>
                <p:cNvSpPr>
                  <a:spLocks noChangeArrowheads="1"/>
                </p:cNvSpPr>
                <p:nvPr/>
              </p:nvSpPr>
              <p:spPr bwMode="auto">
                <a:xfrm>
                  <a:off x="949" y="3397"/>
                  <a:ext cx="3192" cy="5"/>
                </a:xfrm>
                <a:prstGeom prst="rect">
                  <a:avLst/>
                </a:prstGeom>
                <a:solidFill>
                  <a:srgbClr val="FC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47" name="Rectangle 298"/>
                <p:cNvSpPr>
                  <a:spLocks noChangeArrowheads="1"/>
                </p:cNvSpPr>
                <p:nvPr/>
              </p:nvSpPr>
              <p:spPr bwMode="auto">
                <a:xfrm>
                  <a:off x="949" y="3402"/>
                  <a:ext cx="3192" cy="5"/>
                </a:xfrm>
                <a:prstGeom prst="rect">
                  <a:avLst/>
                </a:prstGeom>
                <a:solidFill>
                  <a:srgbClr val="FC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48" name="Rectangle 299"/>
                <p:cNvSpPr>
                  <a:spLocks noChangeArrowheads="1"/>
                </p:cNvSpPr>
                <p:nvPr/>
              </p:nvSpPr>
              <p:spPr bwMode="auto">
                <a:xfrm>
                  <a:off x="949" y="3407"/>
                  <a:ext cx="3192" cy="4"/>
                </a:xfrm>
                <a:prstGeom prst="rect">
                  <a:avLst/>
                </a:prstGeom>
                <a:solidFill>
                  <a:srgbClr val="FB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49" name="Rectangle 300"/>
                <p:cNvSpPr>
                  <a:spLocks noChangeArrowheads="1"/>
                </p:cNvSpPr>
                <p:nvPr/>
              </p:nvSpPr>
              <p:spPr bwMode="auto">
                <a:xfrm>
                  <a:off x="949" y="3411"/>
                  <a:ext cx="3192" cy="4"/>
                </a:xfrm>
                <a:prstGeom prst="rect">
                  <a:avLst/>
                </a:prstGeom>
                <a:solidFill>
                  <a:srgbClr val="F9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50" name="Rectangle 301"/>
                <p:cNvSpPr>
                  <a:spLocks noChangeArrowheads="1"/>
                </p:cNvSpPr>
                <p:nvPr/>
              </p:nvSpPr>
              <p:spPr bwMode="auto">
                <a:xfrm>
                  <a:off x="949" y="3415"/>
                  <a:ext cx="3192" cy="5"/>
                </a:xfrm>
                <a:prstGeom prst="rect">
                  <a:avLst/>
                </a:prstGeom>
                <a:solidFill>
                  <a:srgbClr val="F8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51" name="Rectangle 302"/>
                <p:cNvSpPr>
                  <a:spLocks noChangeArrowheads="1"/>
                </p:cNvSpPr>
                <p:nvPr/>
              </p:nvSpPr>
              <p:spPr bwMode="auto">
                <a:xfrm>
                  <a:off x="949" y="3420"/>
                  <a:ext cx="3192" cy="5"/>
                </a:xfrm>
                <a:prstGeom prst="rect">
                  <a:avLst/>
                </a:prstGeom>
                <a:solidFill>
                  <a:srgbClr val="F6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52" name="Rectangle 303"/>
                <p:cNvSpPr>
                  <a:spLocks noChangeArrowheads="1"/>
                </p:cNvSpPr>
                <p:nvPr/>
              </p:nvSpPr>
              <p:spPr bwMode="auto">
                <a:xfrm>
                  <a:off x="949" y="3425"/>
                  <a:ext cx="3192" cy="5"/>
                </a:xfrm>
                <a:prstGeom prst="rect">
                  <a:avLst/>
                </a:prstGeom>
                <a:solidFill>
                  <a:srgbClr val="F4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53" name="Rectangle 304"/>
                <p:cNvSpPr>
                  <a:spLocks noChangeArrowheads="1"/>
                </p:cNvSpPr>
                <p:nvPr/>
              </p:nvSpPr>
              <p:spPr bwMode="auto">
                <a:xfrm>
                  <a:off x="949" y="3430"/>
                  <a:ext cx="3192" cy="4"/>
                </a:xfrm>
                <a:prstGeom prst="rect">
                  <a:avLst/>
                </a:prstGeom>
                <a:solidFill>
                  <a:srgbClr val="F2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54" name="Rectangle 305"/>
                <p:cNvSpPr>
                  <a:spLocks noChangeArrowheads="1"/>
                </p:cNvSpPr>
                <p:nvPr/>
              </p:nvSpPr>
              <p:spPr bwMode="auto">
                <a:xfrm>
                  <a:off x="949" y="3434"/>
                  <a:ext cx="3192" cy="4"/>
                </a:xfrm>
                <a:prstGeom prst="rect">
                  <a:avLst/>
                </a:prstGeom>
                <a:solidFill>
                  <a:srgbClr val="F0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55" name="Rectangle 306"/>
                <p:cNvSpPr>
                  <a:spLocks noChangeArrowheads="1"/>
                </p:cNvSpPr>
                <p:nvPr/>
              </p:nvSpPr>
              <p:spPr bwMode="auto">
                <a:xfrm>
                  <a:off x="949" y="3438"/>
                  <a:ext cx="3192" cy="5"/>
                </a:xfrm>
                <a:prstGeom prst="rect">
                  <a:avLst/>
                </a:prstGeom>
                <a:solidFill>
                  <a:srgbClr val="EDF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56" name="Rectangle 307"/>
                <p:cNvSpPr>
                  <a:spLocks noChangeArrowheads="1"/>
                </p:cNvSpPr>
                <p:nvPr/>
              </p:nvSpPr>
              <p:spPr bwMode="auto">
                <a:xfrm>
                  <a:off x="949" y="3443"/>
                  <a:ext cx="3192" cy="5"/>
                </a:xfrm>
                <a:prstGeom prst="rect">
                  <a:avLst/>
                </a:prstGeom>
                <a:solidFill>
                  <a:srgbClr val="EAFF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57" name="Rectangle 308"/>
                <p:cNvSpPr>
                  <a:spLocks noChangeArrowheads="1"/>
                </p:cNvSpPr>
                <p:nvPr/>
              </p:nvSpPr>
              <p:spPr bwMode="auto">
                <a:xfrm>
                  <a:off x="949" y="3448"/>
                  <a:ext cx="3192" cy="5"/>
                </a:xfrm>
                <a:prstGeom prst="rect">
                  <a:avLst/>
                </a:prstGeom>
                <a:solidFill>
                  <a:srgbClr val="E7F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58" name="Rectangle 309"/>
                <p:cNvSpPr>
                  <a:spLocks noChangeArrowheads="1"/>
                </p:cNvSpPr>
                <p:nvPr/>
              </p:nvSpPr>
              <p:spPr bwMode="auto">
                <a:xfrm>
                  <a:off x="949" y="3453"/>
                  <a:ext cx="3192" cy="4"/>
                </a:xfrm>
                <a:prstGeom prst="rect">
                  <a:avLst/>
                </a:prstGeom>
                <a:solidFill>
                  <a:srgbClr val="E4FF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59" name="Rectangle 310"/>
                <p:cNvSpPr>
                  <a:spLocks noChangeArrowheads="1"/>
                </p:cNvSpPr>
                <p:nvPr/>
              </p:nvSpPr>
              <p:spPr bwMode="auto">
                <a:xfrm>
                  <a:off x="949" y="3457"/>
                  <a:ext cx="3192" cy="5"/>
                </a:xfrm>
                <a:prstGeom prst="rect">
                  <a:avLst/>
                </a:prstGeom>
                <a:solidFill>
                  <a:srgbClr val="E1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60" name="Rectangle 311"/>
                <p:cNvSpPr>
                  <a:spLocks noChangeArrowheads="1"/>
                </p:cNvSpPr>
                <p:nvPr/>
              </p:nvSpPr>
              <p:spPr bwMode="auto">
                <a:xfrm>
                  <a:off x="949" y="3462"/>
                  <a:ext cx="3192" cy="4"/>
                </a:xfrm>
                <a:prstGeom prst="rect">
                  <a:avLst/>
                </a:prstGeom>
                <a:solidFill>
                  <a:srgbClr val="DEFF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61" name="Rectangle 312"/>
                <p:cNvSpPr>
                  <a:spLocks noChangeArrowheads="1"/>
                </p:cNvSpPr>
                <p:nvPr/>
              </p:nvSpPr>
              <p:spPr bwMode="auto">
                <a:xfrm>
                  <a:off x="949" y="3466"/>
                  <a:ext cx="3192" cy="5"/>
                </a:xfrm>
                <a:prstGeom prst="rect">
                  <a:avLst/>
                </a:prstGeom>
                <a:solidFill>
                  <a:srgbClr val="DBFF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62" name="Rectangle 313"/>
                <p:cNvSpPr>
                  <a:spLocks noChangeArrowheads="1"/>
                </p:cNvSpPr>
                <p:nvPr/>
              </p:nvSpPr>
              <p:spPr bwMode="auto">
                <a:xfrm>
                  <a:off x="949" y="3471"/>
                  <a:ext cx="3192" cy="4"/>
                </a:xfrm>
                <a:prstGeom prst="rect">
                  <a:avLst/>
                </a:prstGeom>
                <a:solidFill>
                  <a:srgbClr val="D8FF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63" name="Rectangle 314"/>
                <p:cNvSpPr>
                  <a:spLocks noChangeArrowheads="1"/>
                </p:cNvSpPr>
                <p:nvPr/>
              </p:nvSpPr>
              <p:spPr bwMode="auto">
                <a:xfrm>
                  <a:off x="949" y="3475"/>
                  <a:ext cx="3192" cy="5"/>
                </a:xfrm>
                <a:prstGeom prst="rect">
                  <a:avLst/>
                </a:prstGeom>
                <a:solidFill>
                  <a:srgbClr val="D5FF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64" name="Rectangle 315"/>
                <p:cNvSpPr>
                  <a:spLocks noChangeArrowheads="1"/>
                </p:cNvSpPr>
                <p:nvPr/>
              </p:nvSpPr>
              <p:spPr bwMode="auto">
                <a:xfrm>
                  <a:off x="949" y="3480"/>
                  <a:ext cx="3192" cy="5"/>
                </a:xfrm>
                <a:prstGeom prst="rect">
                  <a:avLst/>
                </a:prstGeom>
                <a:solidFill>
                  <a:srgbClr val="D2FF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65" name="Rectangle 316"/>
                <p:cNvSpPr>
                  <a:spLocks noChangeArrowheads="1"/>
                </p:cNvSpPr>
                <p:nvPr/>
              </p:nvSpPr>
              <p:spPr bwMode="auto">
                <a:xfrm>
                  <a:off x="949" y="3485"/>
                  <a:ext cx="3192" cy="5"/>
                </a:xfrm>
                <a:prstGeom prst="rect">
                  <a:avLst/>
                </a:prstGeom>
                <a:solidFill>
                  <a:srgbClr val="CFFF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66" name="Rectangle 317"/>
                <p:cNvSpPr>
                  <a:spLocks noChangeArrowheads="1"/>
                </p:cNvSpPr>
                <p:nvPr/>
              </p:nvSpPr>
              <p:spPr bwMode="auto">
                <a:xfrm>
                  <a:off x="949" y="3490"/>
                  <a:ext cx="3192" cy="3"/>
                </a:xfrm>
                <a:prstGeom prst="rect">
                  <a:avLst/>
                </a:prstGeom>
                <a:solidFill>
                  <a:srgbClr val="CDFF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67" name="Rectangle 318"/>
                <p:cNvSpPr>
                  <a:spLocks noChangeArrowheads="1"/>
                </p:cNvSpPr>
                <p:nvPr/>
              </p:nvSpPr>
              <p:spPr bwMode="auto">
                <a:xfrm>
                  <a:off x="949" y="3493"/>
                  <a:ext cx="3192" cy="5"/>
                </a:xfrm>
                <a:prstGeom prst="rect">
                  <a:avLst/>
                </a:prstGeom>
                <a:solidFill>
                  <a:srgbClr val="CBFF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68" name="Rectangle 319"/>
                <p:cNvSpPr>
                  <a:spLocks noChangeArrowheads="1"/>
                </p:cNvSpPr>
                <p:nvPr/>
              </p:nvSpPr>
              <p:spPr bwMode="auto">
                <a:xfrm>
                  <a:off x="949" y="3498"/>
                  <a:ext cx="3192" cy="5"/>
                </a:xfrm>
                <a:prstGeom prst="rect">
                  <a:avLst/>
                </a:prstGeom>
                <a:solidFill>
                  <a:srgbClr val="C9FF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69" name="Rectangle 320"/>
                <p:cNvSpPr>
                  <a:spLocks noChangeArrowheads="1"/>
                </p:cNvSpPr>
                <p:nvPr/>
              </p:nvSpPr>
              <p:spPr bwMode="auto">
                <a:xfrm>
                  <a:off x="949" y="3503"/>
                  <a:ext cx="3192" cy="5"/>
                </a:xfrm>
                <a:prstGeom prst="rect">
                  <a:avLst/>
                </a:prstGeom>
                <a:solidFill>
                  <a:srgbClr val="C7FF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70" name="Rectangle 321"/>
                <p:cNvSpPr>
                  <a:spLocks noChangeArrowheads="1"/>
                </p:cNvSpPr>
                <p:nvPr/>
              </p:nvSpPr>
              <p:spPr bwMode="auto">
                <a:xfrm>
                  <a:off x="949" y="3508"/>
                  <a:ext cx="3192" cy="4"/>
                </a:xfrm>
                <a:prstGeom prst="rect">
                  <a:avLst/>
                </a:prstGeom>
                <a:solidFill>
                  <a:srgbClr val="C6FF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71" name="Rectangle 322"/>
                <p:cNvSpPr>
                  <a:spLocks noChangeArrowheads="1"/>
                </p:cNvSpPr>
                <p:nvPr/>
              </p:nvSpPr>
              <p:spPr bwMode="auto">
                <a:xfrm>
                  <a:off x="949" y="3512"/>
                  <a:ext cx="3192" cy="5"/>
                </a:xfrm>
                <a:prstGeom prst="rect">
                  <a:avLst/>
                </a:prstGeom>
                <a:solidFill>
                  <a:srgbClr val="C5FFD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72" name="Rectangle 323"/>
                <p:cNvSpPr>
                  <a:spLocks noChangeArrowheads="1"/>
                </p:cNvSpPr>
                <p:nvPr/>
              </p:nvSpPr>
              <p:spPr bwMode="auto">
                <a:xfrm>
                  <a:off x="949" y="3517"/>
                  <a:ext cx="3192" cy="4"/>
                </a:xfrm>
                <a:prstGeom prst="rect">
                  <a:avLst/>
                </a:prstGeom>
                <a:solidFill>
                  <a:srgbClr val="C4F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73" name="Rectangle 324"/>
                <p:cNvSpPr>
                  <a:spLocks noChangeArrowheads="1"/>
                </p:cNvSpPr>
                <p:nvPr/>
              </p:nvSpPr>
              <p:spPr bwMode="auto">
                <a:xfrm>
                  <a:off x="949" y="3521"/>
                  <a:ext cx="3192" cy="5"/>
                </a:xfrm>
                <a:prstGeom prst="rect">
                  <a:avLst/>
                </a:prstGeom>
                <a:solidFill>
                  <a:srgbClr val="C3F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74" name="Rectangle 325"/>
                <p:cNvSpPr>
                  <a:spLocks noChangeArrowheads="1"/>
                </p:cNvSpPr>
                <p:nvPr/>
              </p:nvSpPr>
              <p:spPr bwMode="auto">
                <a:xfrm>
                  <a:off x="949" y="3526"/>
                  <a:ext cx="3192" cy="4"/>
                </a:xfrm>
                <a:prstGeom prst="rect">
                  <a:avLst/>
                </a:prstGeom>
                <a:solidFill>
                  <a:srgbClr val="C3F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1210" name="Rectangle 327"/>
              <p:cNvSpPr>
                <a:spLocks noChangeArrowheads="1"/>
              </p:cNvSpPr>
              <p:nvPr/>
            </p:nvSpPr>
            <p:spPr bwMode="auto">
              <a:xfrm>
                <a:off x="949" y="3237"/>
                <a:ext cx="3193" cy="294"/>
              </a:xfrm>
              <a:prstGeom prst="rect">
                <a:avLst/>
              </a:prstGeom>
              <a:noFill/>
              <a:ln w="6350">
                <a:solidFill>
                  <a:srgbClr val="008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grpSp>
        <p:sp>
          <p:nvSpPr>
            <p:cNvPr id="20" name="Rectangle 329"/>
            <p:cNvSpPr>
              <a:spLocks noChangeArrowheads="1"/>
            </p:cNvSpPr>
            <p:nvPr/>
          </p:nvSpPr>
          <p:spPr bwMode="auto">
            <a:xfrm>
              <a:off x="1850" y="3242"/>
              <a:ext cx="1355"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a:solidFill>
                    <a:srgbClr val="008000"/>
                  </a:solidFill>
                  <a:latin typeface="Comic Sans MS" pitchFamily="66" charset="0"/>
                </a:rPr>
                <a:t>fattori DI VALUTAZIONE</a:t>
              </a:r>
              <a:endParaRPr lang="it-IT"/>
            </a:p>
          </p:txBody>
        </p:sp>
        <p:sp>
          <p:nvSpPr>
            <p:cNvPr id="21" name="Rectangle 330"/>
            <p:cNvSpPr>
              <a:spLocks noChangeArrowheads="1"/>
            </p:cNvSpPr>
            <p:nvPr/>
          </p:nvSpPr>
          <p:spPr bwMode="auto">
            <a:xfrm>
              <a:off x="1447" y="3370"/>
              <a:ext cx="2145"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a:solidFill>
                    <a:srgbClr val="008000"/>
                  </a:solidFill>
                  <a:latin typeface="Comic Sans MS" pitchFamily="66" charset="0"/>
                </a:rPr>
                <a:t>Importanza relativa delle categorie di danno</a:t>
              </a:r>
              <a:endParaRPr lang="it-IT"/>
            </a:p>
          </p:txBody>
        </p:sp>
        <p:grpSp>
          <p:nvGrpSpPr>
            <p:cNvPr id="22" name="Group 553"/>
            <p:cNvGrpSpPr>
              <a:grpSpLocks/>
            </p:cNvGrpSpPr>
            <p:nvPr/>
          </p:nvGrpSpPr>
          <p:grpSpPr bwMode="auto">
            <a:xfrm>
              <a:off x="949" y="637"/>
              <a:ext cx="3193" cy="1983"/>
              <a:chOff x="949" y="637"/>
              <a:chExt cx="3193" cy="1983"/>
            </a:xfrm>
          </p:grpSpPr>
          <p:sp>
            <p:nvSpPr>
              <p:cNvPr id="987" name="Rectangle 331"/>
              <p:cNvSpPr>
                <a:spLocks noChangeArrowheads="1"/>
              </p:cNvSpPr>
              <p:nvPr/>
            </p:nvSpPr>
            <p:spPr bwMode="auto">
              <a:xfrm>
                <a:off x="949" y="637"/>
                <a:ext cx="3193" cy="1983"/>
              </a:xfrm>
              <a:prstGeom prst="rect">
                <a:avLst/>
              </a:prstGeom>
              <a:solidFill>
                <a:srgbClr val="E1F4FF"/>
              </a:solidFill>
              <a:ln w="6350">
                <a:solidFill>
                  <a:srgbClr val="3333CC"/>
                </a:solidFill>
                <a:miter lim="800000"/>
                <a:headEnd/>
                <a:tailEnd/>
              </a:ln>
            </p:spPr>
            <p:txBody>
              <a:bodyPr/>
              <a:lstStyle/>
              <a:p>
                <a:endParaRPr lang="it-IT"/>
              </a:p>
            </p:txBody>
          </p:sp>
          <p:sp>
            <p:nvSpPr>
              <p:cNvPr id="988" name="Rectangle 332"/>
              <p:cNvSpPr>
                <a:spLocks noChangeArrowheads="1"/>
              </p:cNvSpPr>
              <p:nvPr/>
            </p:nvSpPr>
            <p:spPr bwMode="auto">
              <a:xfrm>
                <a:off x="1663" y="649"/>
                <a:ext cx="1721"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a:solidFill>
                      <a:srgbClr val="3333CC"/>
                    </a:solidFill>
                    <a:latin typeface="Comic Sans MS" pitchFamily="66" charset="0"/>
                  </a:rPr>
                  <a:t>fattori di CARATTERIZZAZIONE</a:t>
                </a:r>
                <a:endParaRPr lang="it-IT"/>
              </a:p>
            </p:txBody>
          </p:sp>
          <p:grpSp>
            <p:nvGrpSpPr>
              <p:cNvPr id="989" name="Group 424"/>
              <p:cNvGrpSpPr>
                <a:grpSpLocks/>
              </p:cNvGrpSpPr>
              <p:nvPr/>
            </p:nvGrpSpPr>
            <p:grpSpPr bwMode="auto">
              <a:xfrm>
                <a:off x="1131" y="817"/>
                <a:ext cx="2828" cy="710"/>
                <a:chOff x="1131" y="817"/>
                <a:chExt cx="2828" cy="710"/>
              </a:xfrm>
            </p:grpSpPr>
            <p:grpSp>
              <p:nvGrpSpPr>
                <p:cNvPr id="1118" name="Group 399"/>
                <p:cNvGrpSpPr>
                  <a:grpSpLocks/>
                </p:cNvGrpSpPr>
                <p:nvPr/>
              </p:nvGrpSpPr>
              <p:grpSpPr bwMode="auto">
                <a:xfrm>
                  <a:off x="1131" y="817"/>
                  <a:ext cx="2828" cy="710"/>
                  <a:chOff x="1131" y="817"/>
                  <a:chExt cx="2828" cy="710"/>
                </a:xfrm>
              </p:grpSpPr>
              <p:grpSp>
                <p:nvGrpSpPr>
                  <p:cNvPr id="1143" name="Group 397"/>
                  <p:cNvGrpSpPr>
                    <a:grpSpLocks/>
                  </p:cNvGrpSpPr>
                  <p:nvPr/>
                </p:nvGrpSpPr>
                <p:grpSpPr bwMode="auto">
                  <a:xfrm>
                    <a:off x="1131" y="817"/>
                    <a:ext cx="2827" cy="709"/>
                    <a:chOff x="1131" y="817"/>
                    <a:chExt cx="2827" cy="709"/>
                  </a:xfrm>
                </p:grpSpPr>
                <p:sp>
                  <p:nvSpPr>
                    <p:cNvPr id="1145" name="Rectangle 333"/>
                    <p:cNvSpPr>
                      <a:spLocks noChangeArrowheads="1"/>
                    </p:cNvSpPr>
                    <p:nvPr/>
                  </p:nvSpPr>
                  <p:spPr bwMode="auto">
                    <a:xfrm>
                      <a:off x="1131" y="817"/>
                      <a:ext cx="2827" cy="12"/>
                    </a:xfrm>
                    <a:prstGeom prst="rect">
                      <a:avLst/>
                    </a:prstGeom>
                    <a:solidFill>
                      <a:srgbClr val="D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46" name="Rectangle 334"/>
                    <p:cNvSpPr>
                      <a:spLocks noChangeArrowheads="1"/>
                    </p:cNvSpPr>
                    <p:nvPr/>
                  </p:nvSpPr>
                  <p:spPr bwMode="auto">
                    <a:xfrm>
                      <a:off x="1131" y="829"/>
                      <a:ext cx="2827" cy="10"/>
                    </a:xfrm>
                    <a:prstGeom prst="rect">
                      <a:avLst/>
                    </a:prstGeom>
                    <a:solidFill>
                      <a:srgbClr val="D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47" name="Rectangle 335"/>
                    <p:cNvSpPr>
                      <a:spLocks noChangeArrowheads="1"/>
                    </p:cNvSpPr>
                    <p:nvPr/>
                  </p:nvSpPr>
                  <p:spPr bwMode="auto">
                    <a:xfrm>
                      <a:off x="1131" y="839"/>
                      <a:ext cx="2827" cy="12"/>
                    </a:xfrm>
                    <a:prstGeom prst="rect">
                      <a:avLst/>
                    </a:prstGeom>
                    <a:solidFill>
                      <a:srgbClr val="D2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48" name="Rectangle 336"/>
                    <p:cNvSpPr>
                      <a:spLocks noChangeArrowheads="1"/>
                    </p:cNvSpPr>
                    <p:nvPr/>
                  </p:nvSpPr>
                  <p:spPr bwMode="auto">
                    <a:xfrm>
                      <a:off x="1131" y="851"/>
                      <a:ext cx="2827" cy="11"/>
                    </a:xfrm>
                    <a:prstGeom prst="rect">
                      <a:avLst/>
                    </a:prstGeom>
                    <a:solidFill>
                      <a:srgbClr val="D2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49" name="Rectangle 337"/>
                    <p:cNvSpPr>
                      <a:spLocks noChangeArrowheads="1"/>
                    </p:cNvSpPr>
                    <p:nvPr/>
                  </p:nvSpPr>
                  <p:spPr bwMode="auto">
                    <a:xfrm>
                      <a:off x="1131" y="862"/>
                      <a:ext cx="2827" cy="10"/>
                    </a:xfrm>
                    <a:prstGeom prst="rect">
                      <a:avLst/>
                    </a:prstGeom>
                    <a:solidFill>
                      <a:srgbClr val="D3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50" name="Rectangle 338"/>
                    <p:cNvSpPr>
                      <a:spLocks noChangeArrowheads="1"/>
                    </p:cNvSpPr>
                    <p:nvPr/>
                  </p:nvSpPr>
                  <p:spPr bwMode="auto">
                    <a:xfrm>
                      <a:off x="1131" y="872"/>
                      <a:ext cx="2827" cy="12"/>
                    </a:xfrm>
                    <a:prstGeom prst="rect">
                      <a:avLst/>
                    </a:prstGeom>
                    <a:solidFill>
                      <a:srgbClr val="D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51" name="Rectangle 339"/>
                    <p:cNvSpPr>
                      <a:spLocks noChangeArrowheads="1"/>
                    </p:cNvSpPr>
                    <p:nvPr/>
                  </p:nvSpPr>
                  <p:spPr bwMode="auto">
                    <a:xfrm>
                      <a:off x="1131" y="884"/>
                      <a:ext cx="2827" cy="11"/>
                    </a:xfrm>
                    <a:prstGeom prst="rect">
                      <a:avLst/>
                    </a:prstGeom>
                    <a:solidFill>
                      <a:srgbClr val="D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52" name="Rectangle 340"/>
                    <p:cNvSpPr>
                      <a:spLocks noChangeArrowheads="1"/>
                    </p:cNvSpPr>
                    <p:nvPr/>
                  </p:nvSpPr>
                  <p:spPr bwMode="auto">
                    <a:xfrm>
                      <a:off x="1131" y="895"/>
                      <a:ext cx="2827" cy="11"/>
                    </a:xfrm>
                    <a:prstGeom prst="rect">
                      <a:avLst/>
                    </a:prstGeom>
                    <a:solidFill>
                      <a:srgbClr val="D7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53" name="Rectangle 341"/>
                    <p:cNvSpPr>
                      <a:spLocks noChangeArrowheads="1"/>
                    </p:cNvSpPr>
                    <p:nvPr/>
                  </p:nvSpPr>
                  <p:spPr bwMode="auto">
                    <a:xfrm>
                      <a:off x="1131" y="906"/>
                      <a:ext cx="2827" cy="11"/>
                    </a:xfrm>
                    <a:prstGeom prst="rect">
                      <a:avLst/>
                    </a:prstGeom>
                    <a:solidFill>
                      <a:srgbClr val="D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54" name="Rectangle 342"/>
                    <p:cNvSpPr>
                      <a:spLocks noChangeArrowheads="1"/>
                    </p:cNvSpPr>
                    <p:nvPr/>
                  </p:nvSpPr>
                  <p:spPr bwMode="auto">
                    <a:xfrm>
                      <a:off x="1131" y="917"/>
                      <a:ext cx="2827" cy="12"/>
                    </a:xfrm>
                    <a:prstGeom prst="rect">
                      <a:avLst/>
                    </a:prstGeom>
                    <a:solidFill>
                      <a:srgbClr val="DA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55" name="Rectangle 343"/>
                    <p:cNvSpPr>
                      <a:spLocks noChangeArrowheads="1"/>
                    </p:cNvSpPr>
                    <p:nvPr/>
                  </p:nvSpPr>
                  <p:spPr bwMode="auto">
                    <a:xfrm>
                      <a:off x="1131" y="929"/>
                      <a:ext cx="2827" cy="10"/>
                    </a:xfrm>
                    <a:prstGeom prst="rect">
                      <a:avLst/>
                    </a:prstGeom>
                    <a:solidFill>
                      <a:srgbClr val="D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56" name="Rectangle 344"/>
                    <p:cNvSpPr>
                      <a:spLocks noChangeArrowheads="1"/>
                    </p:cNvSpPr>
                    <p:nvPr/>
                  </p:nvSpPr>
                  <p:spPr bwMode="auto">
                    <a:xfrm>
                      <a:off x="1131" y="939"/>
                      <a:ext cx="2827" cy="11"/>
                    </a:xfrm>
                    <a:prstGeom prst="rect">
                      <a:avLst/>
                    </a:prstGeom>
                    <a:solidFill>
                      <a:srgbClr val="D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57" name="Rectangle 345"/>
                    <p:cNvSpPr>
                      <a:spLocks noChangeArrowheads="1"/>
                    </p:cNvSpPr>
                    <p:nvPr/>
                  </p:nvSpPr>
                  <p:spPr bwMode="auto">
                    <a:xfrm>
                      <a:off x="1131" y="950"/>
                      <a:ext cx="2827" cy="12"/>
                    </a:xfrm>
                    <a:prstGeom prst="rect">
                      <a:avLst/>
                    </a:prstGeom>
                    <a:solidFill>
                      <a:srgbClr val="E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58" name="Rectangle 346"/>
                    <p:cNvSpPr>
                      <a:spLocks noChangeArrowheads="1"/>
                    </p:cNvSpPr>
                    <p:nvPr/>
                  </p:nvSpPr>
                  <p:spPr bwMode="auto">
                    <a:xfrm>
                      <a:off x="1131" y="962"/>
                      <a:ext cx="2827" cy="10"/>
                    </a:xfrm>
                    <a:prstGeom prst="rect">
                      <a:avLst/>
                    </a:prstGeom>
                    <a:solidFill>
                      <a:srgbClr val="E3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59" name="Rectangle 347"/>
                    <p:cNvSpPr>
                      <a:spLocks noChangeArrowheads="1"/>
                    </p:cNvSpPr>
                    <p:nvPr/>
                  </p:nvSpPr>
                  <p:spPr bwMode="auto">
                    <a:xfrm>
                      <a:off x="1131" y="972"/>
                      <a:ext cx="2827" cy="12"/>
                    </a:xfrm>
                    <a:prstGeom prst="rect">
                      <a:avLst/>
                    </a:prstGeom>
                    <a:solidFill>
                      <a:srgbClr val="E5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60" name="Rectangle 348"/>
                    <p:cNvSpPr>
                      <a:spLocks noChangeArrowheads="1"/>
                    </p:cNvSpPr>
                    <p:nvPr/>
                  </p:nvSpPr>
                  <p:spPr bwMode="auto">
                    <a:xfrm>
                      <a:off x="1131" y="984"/>
                      <a:ext cx="2827" cy="10"/>
                    </a:xfrm>
                    <a:prstGeom prst="rect">
                      <a:avLst/>
                    </a:prstGeom>
                    <a:solidFill>
                      <a:srgbClr val="E7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61" name="Rectangle 349"/>
                    <p:cNvSpPr>
                      <a:spLocks noChangeArrowheads="1"/>
                    </p:cNvSpPr>
                    <p:nvPr/>
                  </p:nvSpPr>
                  <p:spPr bwMode="auto">
                    <a:xfrm>
                      <a:off x="1131" y="994"/>
                      <a:ext cx="2827" cy="12"/>
                    </a:xfrm>
                    <a:prstGeom prst="rect">
                      <a:avLst/>
                    </a:prstGeom>
                    <a:solidFill>
                      <a:srgbClr val="EA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62" name="Rectangle 350"/>
                    <p:cNvSpPr>
                      <a:spLocks noChangeArrowheads="1"/>
                    </p:cNvSpPr>
                    <p:nvPr/>
                  </p:nvSpPr>
                  <p:spPr bwMode="auto">
                    <a:xfrm>
                      <a:off x="1131" y="1006"/>
                      <a:ext cx="2827" cy="11"/>
                    </a:xfrm>
                    <a:prstGeom prst="rect">
                      <a:avLst/>
                    </a:prstGeom>
                    <a:solidFill>
                      <a:srgbClr val="E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63" name="Rectangle 351"/>
                    <p:cNvSpPr>
                      <a:spLocks noChangeArrowheads="1"/>
                    </p:cNvSpPr>
                    <p:nvPr/>
                  </p:nvSpPr>
                  <p:spPr bwMode="auto">
                    <a:xfrm>
                      <a:off x="1131" y="1017"/>
                      <a:ext cx="2827" cy="10"/>
                    </a:xfrm>
                    <a:prstGeom prst="rect">
                      <a:avLst/>
                    </a:prstGeom>
                    <a:solidFill>
                      <a:srgbClr val="E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64" name="Rectangle 352"/>
                    <p:cNvSpPr>
                      <a:spLocks noChangeArrowheads="1"/>
                    </p:cNvSpPr>
                    <p:nvPr/>
                  </p:nvSpPr>
                  <p:spPr bwMode="auto">
                    <a:xfrm>
                      <a:off x="1131" y="1027"/>
                      <a:ext cx="2827" cy="12"/>
                    </a:xfrm>
                    <a:prstGeom prst="rect">
                      <a:avLst/>
                    </a:prstGeom>
                    <a:solidFill>
                      <a:srgbClr val="F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65" name="Rectangle 353"/>
                    <p:cNvSpPr>
                      <a:spLocks noChangeArrowheads="1"/>
                    </p:cNvSpPr>
                    <p:nvPr/>
                  </p:nvSpPr>
                  <p:spPr bwMode="auto">
                    <a:xfrm>
                      <a:off x="1131" y="1039"/>
                      <a:ext cx="2827" cy="11"/>
                    </a:xfrm>
                    <a:prstGeom prst="rect">
                      <a:avLst/>
                    </a:prstGeom>
                    <a:solidFill>
                      <a:srgbClr val="F3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66" name="Rectangle 354"/>
                    <p:cNvSpPr>
                      <a:spLocks noChangeArrowheads="1"/>
                    </p:cNvSpPr>
                    <p:nvPr/>
                  </p:nvSpPr>
                  <p:spPr bwMode="auto">
                    <a:xfrm>
                      <a:off x="1131" y="1050"/>
                      <a:ext cx="2827" cy="11"/>
                    </a:xfrm>
                    <a:prstGeom prst="rect">
                      <a:avLst/>
                    </a:prstGeom>
                    <a:solidFill>
                      <a:srgbClr val="F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67" name="Rectangle 355"/>
                    <p:cNvSpPr>
                      <a:spLocks noChangeArrowheads="1"/>
                    </p:cNvSpPr>
                    <p:nvPr/>
                  </p:nvSpPr>
                  <p:spPr bwMode="auto">
                    <a:xfrm>
                      <a:off x="1131" y="1061"/>
                      <a:ext cx="2827" cy="11"/>
                    </a:xfrm>
                    <a:prstGeom prst="rect">
                      <a:avLst/>
                    </a:prstGeom>
                    <a:solidFill>
                      <a:srgbClr val="F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68" name="Rectangle 356"/>
                    <p:cNvSpPr>
                      <a:spLocks noChangeArrowheads="1"/>
                    </p:cNvSpPr>
                    <p:nvPr/>
                  </p:nvSpPr>
                  <p:spPr bwMode="auto">
                    <a:xfrm>
                      <a:off x="1131" y="1072"/>
                      <a:ext cx="2827" cy="11"/>
                    </a:xfrm>
                    <a:prstGeom prst="rect">
                      <a:avLst/>
                    </a:prstGeom>
                    <a:solidFill>
                      <a:srgbClr val="F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69" name="Rectangle 357"/>
                    <p:cNvSpPr>
                      <a:spLocks noChangeArrowheads="1"/>
                    </p:cNvSpPr>
                    <p:nvPr/>
                  </p:nvSpPr>
                  <p:spPr bwMode="auto">
                    <a:xfrm>
                      <a:off x="1131" y="1083"/>
                      <a:ext cx="2827" cy="11"/>
                    </a:xfrm>
                    <a:prstGeom prst="rect">
                      <a:avLst/>
                    </a:prstGeom>
                    <a:solidFill>
                      <a:srgbClr val="F9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70" name="Rectangle 358"/>
                    <p:cNvSpPr>
                      <a:spLocks noChangeArrowheads="1"/>
                    </p:cNvSpPr>
                    <p:nvPr/>
                  </p:nvSpPr>
                  <p:spPr bwMode="auto">
                    <a:xfrm>
                      <a:off x="1131" y="1094"/>
                      <a:ext cx="2827" cy="11"/>
                    </a:xfrm>
                    <a:prstGeom prst="rect">
                      <a:avLst/>
                    </a:prstGeom>
                    <a:solidFill>
                      <a:srgbClr val="FA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71" name="Rectangle 359"/>
                    <p:cNvSpPr>
                      <a:spLocks noChangeArrowheads="1"/>
                    </p:cNvSpPr>
                    <p:nvPr/>
                  </p:nvSpPr>
                  <p:spPr bwMode="auto">
                    <a:xfrm>
                      <a:off x="1131" y="1105"/>
                      <a:ext cx="2827" cy="12"/>
                    </a:xfrm>
                    <a:prstGeom prst="rect">
                      <a:avLst/>
                    </a:prstGeom>
                    <a:solidFill>
                      <a:srgbClr val="FB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72" name="Rectangle 360"/>
                    <p:cNvSpPr>
                      <a:spLocks noChangeArrowheads="1"/>
                    </p:cNvSpPr>
                    <p:nvPr/>
                  </p:nvSpPr>
                  <p:spPr bwMode="auto">
                    <a:xfrm>
                      <a:off x="1131" y="1117"/>
                      <a:ext cx="2827" cy="10"/>
                    </a:xfrm>
                    <a:prstGeom prst="rect">
                      <a:avLst/>
                    </a:prstGeom>
                    <a:solidFill>
                      <a:srgbClr val="F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73" name="Rectangle 361"/>
                    <p:cNvSpPr>
                      <a:spLocks noChangeArrowheads="1"/>
                    </p:cNvSpPr>
                    <p:nvPr/>
                  </p:nvSpPr>
                  <p:spPr bwMode="auto">
                    <a:xfrm>
                      <a:off x="1131" y="1127"/>
                      <a:ext cx="2827" cy="12"/>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74" name="Rectangle 362"/>
                    <p:cNvSpPr>
                      <a:spLocks noChangeArrowheads="1"/>
                    </p:cNvSpPr>
                    <p:nvPr/>
                  </p:nvSpPr>
                  <p:spPr bwMode="auto">
                    <a:xfrm>
                      <a:off x="1131" y="1139"/>
                      <a:ext cx="2827" cy="11"/>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75" name="Rectangle 363"/>
                    <p:cNvSpPr>
                      <a:spLocks noChangeArrowheads="1"/>
                    </p:cNvSpPr>
                    <p:nvPr/>
                  </p:nvSpPr>
                  <p:spPr bwMode="auto">
                    <a:xfrm>
                      <a:off x="1131" y="1150"/>
                      <a:ext cx="2827" cy="10"/>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76" name="Rectangle 364"/>
                    <p:cNvSpPr>
                      <a:spLocks noChangeArrowheads="1"/>
                    </p:cNvSpPr>
                    <p:nvPr/>
                  </p:nvSpPr>
                  <p:spPr bwMode="auto">
                    <a:xfrm>
                      <a:off x="1131" y="1160"/>
                      <a:ext cx="2827" cy="12"/>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77" name="Rectangle 365"/>
                    <p:cNvSpPr>
                      <a:spLocks noChangeArrowheads="1"/>
                    </p:cNvSpPr>
                    <p:nvPr/>
                  </p:nvSpPr>
                  <p:spPr bwMode="auto">
                    <a:xfrm>
                      <a:off x="1131" y="1172"/>
                      <a:ext cx="2827" cy="11"/>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78" name="Rectangle 366"/>
                    <p:cNvSpPr>
                      <a:spLocks noChangeArrowheads="1"/>
                    </p:cNvSpPr>
                    <p:nvPr/>
                  </p:nvSpPr>
                  <p:spPr bwMode="auto">
                    <a:xfrm>
                      <a:off x="1131" y="1183"/>
                      <a:ext cx="2827" cy="11"/>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79" name="Rectangle 367"/>
                    <p:cNvSpPr>
                      <a:spLocks noChangeArrowheads="1"/>
                    </p:cNvSpPr>
                    <p:nvPr/>
                  </p:nvSpPr>
                  <p:spPr bwMode="auto">
                    <a:xfrm>
                      <a:off x="1131" y="1194"/>
                      <a:ext cx="2827" cy="11"/>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80" name="Rectangle 368"/>
                    <p:cNvSpPr>
                      <a:spLocks noChangeArrowheads="1"/>
                    </p:cNvSpPr>
                    <p:nvPr/>
                  </p:nvSpPr>
                  <p:spPr bwMode="auto">
                    <a:xfrm>
                      <a:off x="1131" y="1205"/>
                      <a:ext cx="2827" cy="11"/>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81" name="Rectangle 369"/>
                    <p:cNvSpPr>
                      <a:spLocks noChangeArrowheads="1"/>
                    </p:cNvSpPr>
                    <p:nvPr/>
                  </p:nvSpPr>
                  <p:spPr bwMode="auto">
                    <a:xfrm>
                      <a:off x="1131" y="1216"/>
                      <a:ext cx="2827" cy="11"/>
                    </a:xfrm>
                    <a:prstGeom prst="rect">
                      <a:avLst/>
                    </a:prstGeom>
                    <a:solidFill>
                      <a:srgbClr val="F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82" name="Rectangle 370"/>
                    <p:cNvSpPr>
                      <a:spLocks noChangeArrowheads="1"/>
                    </p:cNvSpPr>
                    <p:nvPr/>
                  </p:nvSpPr>
                  <p:spPr bwMode="auto">
                    <a:xfrm>
                      <a:off x="1131" y="1227"/>
                      <a:ext cx="2827" cy="11"/>
                    </a:xfrm>
                    <a:prstGeom prst="rect">
                      <a:avLst/>
                    </a:prstGeom>
                    <a:solidFill>
                      <a:srgbClr val="FB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83" name="Rectangle 371"/>
                    <p:cNvSpPr>
                      <a:spLocks noChangeArrowheads="1"/>
                    </p:cNvSpPr>
                    <p:nvPr/>
                  </p:nvSpPr>
                  <p:spPr bwMode="auto">
                    <a:xfrm>
                      <a:off x="1131" y="1238"/>
                      <a:ext cx="2827" cy="12"/>
                    </a:xfrm>
                    <a:prstGeom prst="rect">
                      <a:avLst/>
                    </a:prstGeom>
                    <a:solidFill>
                      <a:srgbClr val="FA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84" name="Rectangle 372"/>
                    <p:cNvSpPr>
                      <a:spLocks noChangeArrowheads="1"/>
                    </p:cNvSpPr>
                    <p:nvPr/>
                  </p:nvSpPr>
                  <p:spPr bwMode="auto">
                    <a:xfrm>
                      <a:off x="1131" y="1250"/>
                      <a:ext cx="2827" cy="10"/>
                    </a:xfrm>
                    <a:prstGeom prst="rect">
                      <a:avLst/>
                    </a:prstGeom>
                    <a:solidFill>
                      <a:srgbClr val="F9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85" name="Rectangle 373"/>
                    <p:cNvSpPr>
                      <a:spLocks noChangeArrowheads="1"/>
                    </p:cNvSpPr>
                    <p:nvPr/>
                  </p:nvSpPr>
                  <p:spPr bwMode="auto">
                    <a:xfrm>
                      <a:off x="1131" y="1260"/>
                      <a:ext cx="2827" cy="12"/>
                    </a:xfrm>
                    <a:prstGeom prst="rect">
                      <a:avLst/>
                    </a:prstGeom>
                    <a:solidFill>
                      <a:srgbClr val="F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86" name="Rectangle 374"/>
                    <p:cNvSpPr>
                      <a:spLocks noChangeArrowheads="1"/>
                    </p:cNvSpPr>
                    <p:nvPr/>
                  </p:nvSpPr>
                  <p:spPr bwMode="auto">
                    <a:xfrm>
                      <a:off x="1131" y="1272"/>
                      <a:ext cx="2827" cy="11"/>
                    </a:xfrm>
                    <a:prstGeom prst="rect">
                      <a:avLst/>
                    </a:prstGeom>
                    <a:solidFill>
                      <a:srgbClr val="F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87" name="Rectangle 375"/>
                    <p:cNvSpPr>
                      <a:spLocks noChangeArrowheads="1"/>
                    </p:cNvSpPr>
                    <p:nvPr/>
                  </p:nvSpPr>
                  <p:spPr bwMode="auto">
                    <a:xfrm>
                      <a:off x="1131" y="1283"/>
                      <a:ext cx="2827" cy="10"/>
                    </a:xfrm>
                    <a:prstGeom prst="rect">
                      <a:avLst/>
                    </a:prstGeom>
                    <a:solidFill>
                      <a:srgbClr val="F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88" name="Rectangle 376"/>
                    <p:cNvSpPr>
                      <a:spLocks noChangeArrowheads="1"/>
                    </p:cNvSpPr>
                    <p:nvPr/>
                  </p:nvSpPr>
                  <p:spPr bwMode="auto">
                    <a:xfrm>
                      <a:off x="1131" y="1293"/>
                      <a:ext cx="2827" cy="12"/>
                    </a:xfrm>
                    <a:prstGeom prst="rect">
                      <a:avLst/>
                    </a:prstGeom>
                    <a:solidFill>
                      <a:srgbClr val="F3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89" name="Rectangle 377"/>
                    <p:cNvSpPr>
                      <a:spLocks noChangeArrowheads="1"/>
                    </p:cNvSpPr>
                    <p:nvPr/>
                  </p:nvSpPr>
                  <p:spPr bwMode="auto">
                    <a:xfrm>
                      <a:off x="1131" y="1305"/>
                      <a:ext cx="2827" cy="11"/>
                    </a:xfrm>
                    <a:prstGeom prst="rect">
                      <a:avLst/>
                    </a:prstGeom>
                    <a:solidFill>
                      <a:srgbClr val="F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90" name="Rectangle 378"/>
                    <p:cNvSpPr>
                      <a:spLocks noChangeArrowheads="1"/>
                    </p:cNvSpPr>
                    <p:nvPr/>
                  </p:nvSpPr>
                  <p:spPr bwMode="auto">
                    <a:xfrm>
                      <a:off x="1131" y="1316"/>
                      <a:ext cx="2827" cy="11"/>
                    </a:xfrm>
                    <a:prstGeom prst="rect">
                      <a:avLst/>
                    </a:prstGeom>
                    <a:solidFill>
                      <a:srgbClr val="E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91" name="Rectangle 379"/>
                    <p:cNvSpPr>
                      <a:spLocks noChangeArrowheads="1"/>
                    </p:cNvSpPr>
                    <p:nvPr/>
                  </p:nvSpPr>
                  <p:spPr bwMode="auto">
                    <a:xfrm>
                      <a:off x="1131" y="1327"/>
                      <a:ext cx="2827" cy="11"/>
                    </a:xfrm>
                    <a:prstGeom prst="rect">
                      <a:avLst/>
                    </a:prstGeom>
                    <a:solidFill>
                      <a:srgbClr val="E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92" name="Rectangle 380"/>
                    <p:cNvSpPr>
                      <a:spLocks noChangeArrowheads="1"/>
                    </p:cNvSpPr>
                    <p:nvPr/>
                  </p:nvSpPr>
                  <p:spPr bwMode="auto">
                    <a:xfrm>
                      <a:off x="1131" y="1338"/>
                      <a:ext cx="2827" cy="11"/>
                    </a:xfrm>
                    <a:prstGeom prst="rect">
                      <a:avLst/>
                    </a:prstGeom>
                    <a:solidFill>
                      <a:srgbClr val="EA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93" name="Rectangle 381"/>
                    <p:cNvSpPr>
                      <a:spLocks noChangeArrowheads="1"/>
                    </p:cNvSpPr>
                    <p:nvPr/>
                  </p:nvSpPr>
                  <p:spPr bwMode="auto">
                    <a:xfrm>
                      <a:off x="1131" y="1349"/>
                      <a:ext cx="2827" cy="11"/>
                    </a:xfrm>
                    <a:prstGeom prst="rect">
                      <a:avLst/>
                    </a:prstGeom>
                    <a:solidFill>
                      <a:srgbClr val="E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94" name="Rectangle 382"/>
                    <p:cNvSpPr>
                      <a:spLocks noChangeArrowheads="1"/>
                    </p:cNvSpPr>
                    <p:nvPr/>
                  </p:nvSpPr>
                  <p:spPr bwMode="auto">
                    <a:xfrm>
                      <a:off x="1131" y="1360"/>
                      <a:ext cx="2827" cy="11"/>
                    </a:xfrm>
                    <a:prstGeom prst="rect">
                      <a:avLst/>
                    </a:prstGeom>
                    <a:solidFill>
                      <a:srgbClr val="E5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95" name="Rectangle 383"/>
                    <p:cNvSpPr>
                      <a:spLocks noChangeArrowheads="1"/>
                    </p:cNvSpPr>
                    <p:nvPr/>
                  </p:nvSpPr>
                  <p:spPr bwMode="auto">
                    <a:xfrm>
                      <a:off x="1131" y="1371"/>
                      <a:ext cx="2827" cy="11"/>
                    </a:xfrm>
                    <a:prstGeom prst="rect">
                      <a:avLst/>
                    </a:prstGeom>
                    <a:solidFill>
                      <a:srgbClr val="E3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96" name="Rectangle 384"/>
                    <p:cNvSpPr>
                      <a:spLocks noChangeArrowheads="1"/>
                    </p:cNvSpPr>
                    <p:nvPr/>
                  </p:nvSpPr>
                  <p:spPr bwMode="auto">
                    <a:xfrm>
                      <a:off x="1131" y="1382"/>
                      <a:ext cx="2827" cy="11"/>
                    </a:xfrm>
                    <a:prstGeom prst="rect">
                      <a:avLst/>
                    </a:prstGeom>
                    <a:solidFill>
                      <a:srgbClr val="E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97" name="Rectangle 385"/>
                    <p:cNvSpPr>
                      <a:spLocks noChangeArrowheads="1"/>
                    </p:cNvSpPr>
                    <p:nvPr/>
                  </p:nvSpPr>
                  <p:spPr bwMode="auto">
                    <a:xfrm>
                      <a:off x="1131" y="1393"/>
                      <a:ext cx="2827" cy="12"/>
                    </a:xfrm>
                    <a:prstGeom prst="rect">
                      <a:avLst/>
                    </a:prstGeom>
                    <a:solidFill>
                      <a:srgbClr val="D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98" name="Rectangle 386"/>
                    <p:cNvSpPr>
                      <a:spLocks noChangeArrowheads="1"/>
                    </p:cNvSpPr>
                    <p:nvPr/>
                  </p:nvSpPr>
                  <p:spPr bwMode="auto">
                    <a:xfrm>
                      <a:off x="1131" y="1405"/>
                      <a:ext cx="2827" cy="10"/>
                    </a:xfrm>
                    <a:prstGeom prst="rect">
                      <a:avLst/>
                    </a:prstGeom>
                    <a:solidFill>
                      <a:srgbClr val="D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99" name="Rectangle 387"/>
                    <p:cNvSpPr>
                      <a:spLocks noChangeArrowheads="1"/>
                    </p:cNvSpPr>
                    <p:nvPr/>
                  </p:nvSpPr>
                  <p:spPr bwMode="auto">
                    <a:xfrm>
                      <a:off x="1131" y="1415"/>
                      <a:ext cx="2827" cy="11"/>
                    </a:xfrm>
                    <a:prstGeom prst="rect">
                      <a:avLst/>
                    </a:prstGeom>
                    <a:solidFill>
                      <a:srgbClr val="DA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00" name="Rectangle 388"/>
                    <p:cNvSpPr>
                      <a:spLocks noChangeArrowheads="1"/>
                    </p:cNvSpPr>
                    <p:nvPr/>
                  </p:nvSpPr>
                  <p:spPr bwMode="auto">
                    <a:xfrm>
                      <a:off x="1131" y="1426"/>
                      <a:ext cx="2827" cy="12"/>
                    </a:xfrm>
                    <a:prstGeom prst="rect">
                      <a:avLst/>
                    </a:prstGeom>
                    <a:solidFill>
                      <a:srgbClr val="D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01" name="Rectangle 389"/>
                    <p:cNvSpPr>
                      <a:spLocks noChangeArrowheads="1"/>
                    </p:cNvSpPr>
                    <p:nvPr/>
                  </p:nvSpPr>
                  <p:spPr bwMode="auto">
                    <a:xfrm>
                      <a:off x="1131" y="1438"/>
                      <a:ext cx="2827" cy="10"/>
                    </a:xfrm>
                    <a:prstGeom prst="rect">
                      <a:avLst/>
                    </a:prstGeom>
                    <a:solidFill>
                      <a:srgbClr val="D7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02" name="Rectangle 390"/>
                    <p:cNvSpPr>
                      <a:spLocks noChangeArrowheads="1"/>
                    </p:cNvSpPr>
                    <p:nvPr/>
                  </p:nvSpPr>
                  <p:spPr bwMode="auto">
                    <a:xfrm>
                      <a:off x="1131" y="1448"/>
                      <a:ext cx="2827" cy="12"/>
                    </a:xfrm>
                    <a:prstGeom prst="rect">
                      <a:avLst/>
                    </a:prstGeom>
                    <a:solidFill>
                      <a:srgbClr val="D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03" name="Rectangle 391"/>
                    <p:cNvSpPr>
                      <a:spLocks noChangeArrowheads="1"/>
                    </p:cNvSpPr>
                    <p:nvPr/>
                  </p:nvSpPr>
                  <p:spPr bwMode="auto">
                    <a:xfrm>
                      <a:off x="1131" y="1460"/>
                      <a:ext cx="2827" cy="11"/>
                    </a:xfrm>
                    <a:prstGeom prst="rect">
                      <a:avLst/>
                    </a:prstGeom>
                    <a:solidFill>
                      <a:srgbClr val="D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04" name="Rectangle 392"/>
                    <p:cNvSpPr>
                      <a:spLocks noChangeArrowheads="1"/>
                    </p:cNvSpPr>
                    <p:nvPr/>
                  </p:nvSpPr>
                  <p:spPr bwMode="auto">
                    <a:xfrm>
                      <a:off x="1131" y="1471"/>
                      <a:ext cx="2827" cy="11"/>
                    </a:xfrm>
                    <a:prstGeom prst="rect">
                      <a:avLst/>
                    </a:prstGeom>
                    <a:solidFill>
                      <a:srgbClr val="D3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05" name="Rectangle 393"/>
                    <p:cNvSpPr>
                      <a:spLocks noChangeArrowheads="1"/>
                    </p:cNvSpPr>
                    <p:nvPr/>
                  </p:nvSpPr>
                  <p:spPr bwMode="auto">
                    <a:xfrm>
                      <a:off x="1131" y="1482"/>
                      <a:ext cx="2827" cy="11"/>
                    </a:xfrm>
                    <a:prstGeom prst="rect">
                      <a:avLst/>
                    </a:prstGeom>
                    <a:solidFill>
                      <a:srgbClr val="D2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06" name="Rectangle 394"/>
                    <p:cNvSpPr>
                      <a:spLocks noChangeArrowheads="1"/>
                    </p:cNvSpPr>
                    <p:nvPr/>
                  </p:nvSpPr>
                  <p:spPr bwMode="auto">
                    <a:xfrm>
                      <a:off x="1131" y="1493"/>
                      <a:ext cx="2827" cy="11"/>
                    </a:xfrm>
                    <a:prstGeom prst="rect">
                      <a:avLst/>
                    </a:prstGeom>
                    <a:solidFill>
                      <a:srgbClr val="D2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07" name="Rectangle 395"/>
                    <p:cNvSpPr>
                      <a:spLocks noChangeArrowheads="1"/>
                    </p:cNvSpPr>
                    <p:nvPr/>
                  </p:nvSpPr>
                  <p:spPr bwMode="auto">
                    <a:xfrm>
                      <a:off x="1131" y="1504"/>
                      <a:ext cx="2827" cy="11"/>
                    </a:xfrm>
                    <a:prstGeom prst="rect">
                      <a:avLst/>
                    </a:prstGeom>
                    <a:solidFill>
                      <a:srgbClr val="D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208" name="Rectangle 396"/>
                    <p:cNvSpPr>
                      <a:spLocks noChangeArrowheads="1"/>
                    </p:cNvSpPr>
                    <p:nvPr/>
                  </p:nvSpPr>
                  <p:spPr bwMode="auto">
                    <a:xfrm>
                      <a:off x="1131" y="1515"/>
                      <a:ext cx="2827" cy="11"/>
                    </a:xfrm>
                    <a:prstGeom prst="rect">
                      <a:avLst/>
                    </a:prstGeom>
                    <a:solidFill>
                      <a:srgbClr val="D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1144" name="Rectangle 398"/>
                  <p:cNvSpPr>
                    <a:spLocks noChangeArrowheads="1"/>
                  </p:cNvSpPr>
                  <p:nvPr/>
                </p:nvSpPr>
                <p:spPr bwMode="auto">
                  <a:xfrm>
                    <a:off x="1131" y="817"/>
                    <a:ext cx="2828" cy="710"/>
                  </a:xfrm>
                  <a:prstGeom prst="rect">
                    <a:avLst/>
                  </a:prstGeom>
                  <a:noFill/>
                  <a:ln w="6350">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grpSp>
            <p:sp>
              <p:nvSpPr>
                <p:cNvPr id="1119" name="Rectangle 400"/>
                <p:cNvSpPr>
                  <a:spLocks noChangeArrowheads="1"/>
                </p:cNvSpPr>
                <p:nvPr/>
              </p:nvSpPr>
              <p:spPr bwMode="auto">
                <a:xfrm>
                  <a:off x="2282" y="852"/>
                  <a:ext cx="70"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Wingdings" pitchFamily="2" charset="2"/>
                    </a:rPr>
                    <a:t>Ø</a:t>
                  </a:r>
                  <a:endParaRPr lang="it-IT"/>
                </a:p>
              </p:txBody>
            </p:sp>
            <p:sp>
              <p:nvSpPr>
                <p:cNvPr id="1120" name="Rectangle 401"/>
                <p:cNvSpPr>
                  <a:spLocks noChangeArrowheads="1"/>
                </p:cNvSpPr>
                <p:nvPr/>
              </p:nvSpPr>
              <p:spPr bwMode="auto">
                <a:xfrm>
                  <a:off x="2355" y="832"/>
                  <a:ext cx="917"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 sostanze cancerogene</a:t>
                  </a:r>
                  <a:endParaRPr lang="it-IT"/>
                </a:p>
              </p:txBody>
            </p:sp>
            <p:sp>
              <p:nvSpPr>
                <p:cNvPr id="1121" name="Rectangle 402"/>
                <p:cNvSpPr>
                  <a:spLocks noChangeArrowheads="1"/>
                </p:cNvSpPr>
                <p:nvPr/>
              </p:nvSpPr>
              <p:spPr bwMode="auto">
                <a:xfrm>
                  <a:off x="2282" y="962"/>
                  <a:ext cx="70"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Wingdings" pitchFamily="2" charset="2"/>
                    </a:rPr>
                    <a:t>Ø</a:t>
                  </a:r>
                  <a:endParaRPr lang="it-IT"/>
                </a:p>
              </p:txBody>
            </p:sp>
            <p:sp>
              <p:nvSpPr>
                <p:cNvPr id="1122" name="Rectangle 403"/>
                <p:cNvSpPr>
                  <a:spLocks noChangeArrowheads="1"/>
                </p:cNvSpPr>
                <p:nvPr/>
              </p:nvSpPr>
              <p:spPr bwMode="auto">
                <a:xfrm>
                  <a:off x="2355" y="942"/>
                  <a:ext cx="1136"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 malattie respiratorie (sost.</a:t>
                  </a:r>
                  <a:endParaRPr lang="it-IT"/>
                </a:p>
              </p:txBody>
            </p:sp>
            <p:sp>
              <p:nvSpPr>
                <p:cNvPr id="1123" name="Rectangle 404"/>
                <p:cNvSpPr>
                  <a:spLocks noChangeArrowheads="1"/>
                </p:cNvSpPr>
                <p:nvPr/>
              </p:nvSpPr>
              <p:spPr bwMode="auto">
                <a:xfrm>
                  <a:off x="3537" y="942"/>
                  <a:ext cx="161"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 org</a:t>
                  </a:r>
                  <a:endParaRPr lang="it-IT"/>
                </a:p>
              </p:txBody>
            </p:sp>
            <p:sp>
              <p:nvSpPr>
                <p:cNvPr id="1124" name="Rectangle 405"/>
                <p:cNvSpPr>
                  <a:spLocks noChangeArrowheads="1"/>
                </p:cNvSpPr>
                <p:nvPr/>
              </p:nvSpPr>
              <p:spPr bwMode="auto">
                <a:xfrm>
                  <a:off x="3704" y="942"/>
                  <a:ext cx="5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a:t>
                  </a:r>
                  <a:endParaRPr lang="it-IT"/>
                </a:p>
              </p:txBody>
            </p:sp>
            <p:sp>
              <p:nvSpPr>
                <p:cNvPr id="1125" name="Rectangle 406"/>
                <p:cNvSpPr>
                  <a:spLocks noChangeArrowheads="1"/>
                </p:cNvSpPr>
                <p:nvPr/>
              </p:nvSpPr>
              <p:spPr bwMode="auto">
                <a:xfrm>
                  <a:off x="2282" y="1073"/>
                  <a:ext cx="70"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Wingdings" pitchFamily="2" charset="2"/>
                    </a:rPr>
                    <a:t>Ø</a:t>
                  </a:r>
                  <a:endParaRPr lang="it-IT"/>
                </a:p>
              </p:txBody>
            </p:sp>
            <p:sp>
              <p:nvSpPr>
                <p:cNvPr id="1126" name="Rectangle 407"/>
                <p:cNvSpPr>
                  <a:spLocks noChangeArrowheads="1"/>
                </p:cNvSpPr>
                <p:nvPr/>
              </p:nvSpPr>
              <p:spPr bwMode="auto">
                <a:xfrm>
                  <a:off x="2355" y="1053"/>
                  <a:ext cx="1136"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 malattie respiratorie (sost.</a:t>
                  </a:r>
                  <a:endParaRPr lang="it-IT"/>
                </a:p>
              </p:txBody>
            </p:sp>
            <p:sp>
              <p:nvSpPr>
                <p:cNvPr id="1127" name="Rectangle 408"/>
                <p:cNvSpPr>
                  <a:spLocks noChangeArrowheads="1"/>
                </p:cNvSpPr>
                <p:nvPr/>
              </p:nvSpPr>
              <p:spPr bwMode="auto">
                <a:xfrm>
                  <a:off x="3537" y="1053"/>
                  <a:ext cx="232"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 inorg</a:t>
                  </a:r>
                  <a:endParaRPr lang="it-IT"/>
                </a:p>
              </p:txBody>
            </p:sp>
            <p:sp>
              <p:nvSpPr>
                <p:cNvPr id="1128" name="Rectangle 409"/>
                <p:cNvSpPr>
                  <a:spLocks noChangeArrowheads="1"/>
                </p:cNvSpPr>
                <p:nvPr/>
              </p:nvSpPr>
              <p:spPr bwMode="auto">
                <a:xfrm>
                  <a:off x="3777" y="1053"/>
                  <a:ext cx="54"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a:t>
                  </a:r>
                  <a:endParaRPr lang="it-IT"/>
                </a:p>
              </p:txBody>
            </p:sp>
            <p:sp>
              <p:nvSpPr>
                <p:cNvPr id="1129" name="Rectangle 410"/>
                <p:cNvSpPr>
                  <a:spLocks noChangeArrowheads="1"/>
                </p:cNvSpPr>
                <p:nvPr/>
              </p:nvSpPr>
              <p:spPr bwMode="auto">
                <a:xfrm>
                  <a:off x="2282" y="1183"/>
                  <a:ext cx="70"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Wingdings" pitchFamily="2" charset="2"/>
                    </a:rPr>
                    <a:t>Ø</a:t>
                  </a:r>
                  <a:endParaRPr lang="it-IT"/>
                </a:p>
              </p:txBody>
            </p:sp>
            <p:sp>
              <p:nvSpPr>
                <p:cNvPr id="1130" name="Rectangle 411"/>
                <p:cNvSpPr>
                  <a:spLocks noChangeArrowheads="1"/>
                </p:cNvSpPr>
                <p:nvPr/>
              </p:nvSpPr>
              <p:spPr bwMode="auto">
                <a:xfrm>
                  <a:off x="2355" y="1163"/>
                  <a:ext cx="937"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dirty="0">
                      <a:solidFill>
                        <a:srgbClr val="3333CC"/>
                      </a:solidFill>
                      <a:latin typeface="Comic Sans MS" pitchFamily="66" charset="0"/>
                    </a:rPr>
                    <a:t> </a:t>
                  </a:r>
                  <a:r>
                    <a:rPr lang="it-IT" sz="1100" b="1" dirty="0">
                      <a:solidFill>
                        <a:srgbClr val="3333CC"/>
                      </a:solidFill>
                      <a:latin typeface="Comic Sans MS" pitchFamily="66" charset="0"/>
                    </a:rPr>
                    <a:t>cambiamenti climatici</a:t>
                  </a:r>
                  <a:endParaRPr lang="it-IT" b="1" dirty="0"/>
                </a:p>
              </p:txBody>
            </p:sp>
            <p:sp>
              <p:nvSpPr>
                <p:cNvPr id="1131" name="Rectangle 412"/>
                <p:cNvSpPr>
                  <a:spLocks noChangeArrowheads="1"/>
                </p:cNvSpPr>
                <p:nvPr/>
              </p:nvSpPr>
              <p:spPr bwMode="auto">
                <a:xfrm>
                  <a:off x="2282" y="1293"/>
                  <a:ext cx="70"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Wingdings" pitchFamily="2" charset="2"/>
                    </a:rPr>
                    <a:t>Ø</a:t>
                  </a:r>
                  <a:endParaRPr lang="it-IT"/>
                </a:p>
              </p:txBody>
            </p:sp>
            <p:sp>
              <p:nvSpPr>
                <p:cNvPr id="1132" name="Rectangle 413"/>
                <p:cNvSpPr>
                  <a:spLocks noChangeArrowheads="1"/>
                </p:cNvSpPr>
                <p:nvPr/>
              </p:nvSpPr>
              <p:spPr bwMode="auto">
                <a:xfrm>
                  <a:off x="2355" y="1273"/>
                  <a:ext cx="1483"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 impoverimento dello strato di ozono</a:t>
                  </a:r>
                  <a:endParaRPr lang="it-IT"/>
                </a:p>
              </p:txBody>
            </p:sp>
            <p:sp>
              <p:nvSpPr>
                <p:cNvPr id="1133" name="Rectangle 414"/>
                <p:cNvSpPr>
                  <a:spLocks noChangeArrowheads="1"/>
                </p:cNvSpPr>
                <p:nvPr/>
              </p:nvSpPr>
              <p:spPr bwMode="auto">
                <a:xfrm>
                  <a:off x="2282" y="1403"/>
                  <a:ext cx="70"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Wingdings" pitchFamily="2" charset="2"/>
                    </a:rPr>
                    <a:t>Ø</a:t>
                  </a:r>
                  <a:endParaRPr lang="it-IT"/>
                </a:p>
              </p:txBody>
            </p:sp>
            <p:sp>
              <p:nvSpPr>
                <p:cNvPr id="1134" name="Rectangle 415"/>
                <p:cNvSpPr>
                  <a:spLocks noChangeArrowheads="1"/>
                </p:cNvSpPr>
                <p:nvPr/>
              </p:nvSpPr>
              <p:spPr bwMode="auto">
                <a:xfrm>
                  <a:off x="2355" y="1383"/>
                  <a:ext cx="843"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 radiazioni ionizzanti</a:t>
                  </a:r>
                  <a:endParaRPr lang="it-IT"/>
                </a:p>
              </p:txBody>
            </p:sp>
            <p:sp>
              <p:nvSpPr>
                <p:cNvPr id="1135" name="Rectangle 416"/>
                <p:cNvSpPr>
                  <a:spLocks noChangeArrowheads="1"/>
                </p:cNvSpPr>
                <p:nvPr/>
              </p:nvSpPr>
              <p:spPr bwMode="auto">
                <a:xfrm>
                  <a:off x="1222" y="828"/>
                  <a:ext cx="1050" cy="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36" name="Rectangle 417"/>
                <p:cNvSpPr>
                  <a:spLocks noChangeArrowheads="1"/>
                </p:cNvSpPr>
                <p:nvPr/>
              </p:nvSpPr>
              <p:spPr bwMode="auto">
                <a:xfrm>
                  <a:off x="1345" y="840"/>
                  <a:ext cx="773"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b="1">
                      <a:solidFill>
                        <a:srgbClr val="3333CC"/>
                      </a:solidFill>
                      <a:latin typeface="Comic Sans MS" pitchFamily="66" charset="0"/>
                    </a:rPr>
                    <a:t>SALUTE UMANA:</a:t>
                  </a:r>
                  <a:endParaRPr lang="it-IT"/>
                </a:p>
              </p:txBody>
            </p:sp>
            <p:sp>
              <p:nvSpPr>
                <p:cNvPr id="1137" name="Rectangle 418"/>
                <p:cNvSpPr>
                  <a:spLocks noChangeArrowheads="1"/>
                </p:cNvSpPr>
                <p:nvPr/>
              </p:nvSpPr>
              <p:spPr bwMode="auto">
                <a:xfrm>
                  <a:off x="1442" y="961"/>
                  <a:ext cx="289"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000">
                      <a:solidFill>
                        <a:srgbClr val="3333CC"/>
                      </a:solidFill>
                      <a:latin typeface="Comic Sans MS" pitchFamily="66" charset="0"/>
                    </a:rPr>
                    <a:t>(DALY: </a:t>
                  </a:r>
                  <a:endParaRPr lang="it-IT"/>
                </a:p>
              </p:txBody>
            </p:sp>
            <p:sp>
              <p:nvSpPr>
                <p:cNvPr id="1138" name="Rectangle 419"/>
                <p:cNvSpPr>
                  <a:spLocks noChangeArrowheads="1"/>
                </p:cNvSpPr>
                <p:nvPr/>
              </p:nvSpPr>
              <p:spPr bwMode="auto">
                <a:xfrm>
                  <a:off x="1716" y="961"/>
                  <a:ext cx="353"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000">
                      <a:solidFill>
                        <a:srgbClr val="3333CC"/>
                      </a:solidFill>
                      <a:latin typeface="Comic Sans MS" pitchFamily="66" charset="0"/>
                    </a:rPr>
                    <a:t>Disability</a:t>
                  </a:r>
                  <a:endParaRPr lang="it-IT"/>
                </a:p>
              </p:txBody>
            </p:sp>
            <p:sp>
              <p:nvSpPr>
                <p:cNvPr id="1139" name="Rectangle 420"/>
                <p:cNvSpPr>
                  <a:spLocks noChangeArrowheads="1"/>
                </p:cNvSpPr>
                <p:nvPr/>
              </p:nvSpPr>
              <p:spPr bwMode="auto">
                <a:xfrm>
                  <a:off x="1371" y="1053"/>
                  <a:ext cx="372"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000">
                      <a:solidFill>
                        <a:srgbClr val="3333CC"/>
                      </a:solidFill>
                      <a:latin typeface="Comic Sans MS" pitchFamily="66" charset="0"/>
                    </a:rPr>
                    <a:t>Adjusted </a:t>
                  </a:r>
                  <a:endParaRPr lang="it-IT"/>
                </a:p>
              </p:txBody>
            </p:sp>
            <p:sp>
              <p:nvSpPr>
                <p:cNvPr id="1140" name="Rectangle 421"/>
                <p:cNvSpPr>
                  <a:spLocks noChangeArrowheads="1"/>
                </p:cNvSpPr>
                <p:nvPr/>
              </p:nvSpPr>
              <p:spPr bwMode="auto">
                <a:xfrm>
                  <a:off x="1725" y="1053"/>
                  <a:ext cx="175"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000">
                      <a:solidFill>
                        <a:srgbClr val="3333CC"/>
                      </a:solidFill>
                      <a:latin typeface="Comic Sans MS" pitchFamily="66" charset="0"/>
                    </a:rPr>
                    <a:t>Life </a:t>
                  </a:r>
                  <a:endParaRPr lang="it-IT"/>
                </a:p>
              </p:txBody>
            </p:sp>
            <p:sp>
              <p:nvSpPr>
                <p:cNvPr id="1141" name="Rectangle 422"/>
                <p:cNvSpPr>
                  <a:spLocks noChangeArrowheads="1"/>
                </p:cNvSpPr>
                <p:nvPr/>
              </p:nvSpPr>
              <p:spPr bwMode="auto">
                <a:xfrm>
                  <a:off x="1891" y="1053"/>
                  <a:ext cx="213"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000">
                      <a:solidFill>
                        <a:srgbClr val="3333CC"/>
                      </a:solidFill>
                      <a:latin typeface="Comic Sans MS" pitchFamily="66" charset="0"/>
                    </a:rPr>
                    <a:t>Years</a:t>
                  </a:r>
                  <a:endParaRPr lang="it-IT"/>
                </a:p>
              </p:txBody>
            </p:sp>
            <p:sp>
              <p:nvSpPr>
                <p:cNvPr id="1142" name="Rectangle 423"/>
                <p:cNvSpPr>
                  <a:spLocks noChangeArrowheads="1"/>
                </p:cNvSpPr>
                <p:nvPr/>
              </p:nvSpPr>
              <p:spPr bwMode="auto">
                <a:xfrm>
                  <a:off x="2093" y="1053"/>
                  <a:ext cx="29"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000">
                      <a:solidFill>
                        <a:srgbClr val="3333CC"/>
                      </a:solidFill>
                      <a:latin typeface="Comic Sans MS" pitchFamily="66" charset="0"/>
                    </a:rPr>
                    <a:t>)</a:t>
                  </a:r>
                  <a:endParaRPr lang="it-IT"/>
                </a:p>
              </p:txBody>
            </p:sp>
          </p:grpSp>
          <p:grpSp>
            <p:nvGrpSpPr>
              <p:cNvPr id="990" name="Group 492"/>
              <p:cNvGrpSpPr>
                <a:grpSpLocks/>
              </p:cNvGrpSpPr>
              <p:nvPr/>
            </p:nvGrpSpPr>
            <p:grpSpPr bwMode="auto">
              <a:xfrm>
                <a:off x="1131" y="1593"/>
                <a:ext cx="2828" cy="502"/>
                <a:chOff x="1131" y="1593"/>
                <a:chExt cx="2828" cy="502"/>
              </a:xfrm>
            </p:grpSpPr>
            <p:grpSp>
              <p:nvGrpSpPr>
                <p:cNvPr id="1051" name="Group 475"/>
                <p:cNvGrpSpPr>
                  <a:grpSpLocks/>
                </p:cNvGrpSpPr>
                <p:nvPr/>
              </p:nvGrpSpPr>
              <p:grpSpPr bwMode="auto">
                <a:xfrm>
                  <a:off x="1131" y="1593"/>
                  <a:ext cx="2828" cy="502"/>
                  <a:chOff x="1131" y="1593"/>
                  <a:chExt cx="2828" cy="502"/>
                </a:xfrm>
              </p:grpSpPr>
              <p:grpSp>
                <p:nvGrpSpPr>
                  <p:cNvPr id="1068" name="Group 473"/>
                  <p:cNvGrpSpPr>
                    <a:grpSpLocks/>
                  </p:cNvGrpSpPr>
                  <p:nvPr/>
                </p:nvGrpSpPr>
                <p:grpSpPr bwMode="auto">
                  <a:xfrm>
                    <a:off x="1131" y="1593"/>
                    <a:ext cx="2827" cy="502"/>
                    <a:chOff x="1131" y="1593"/>
                    <a:chExt cx="2827" cy="502"/>
                  </a:xfrm>
                </p:grpSpPr>
                <p:sp>
                  <p:nvSpPr>
                    <p:cNvPr id="1070" name="Rectangle 425"/>
                    <p:cNvSpPr>
                      <a:spLocks noChangeArrowheads="1"/>
                    </p:cNvSpPr>
                    <p:nvPr/>
                  </p:nvSpPr>
                  <p:spPr bwMode="auto">
                    <a:xfrm>
                      <a:off x="1131" y="1593"/>
                      <a:ext cx="2827" cy="10"/>
                    </a:xfrm>
                    <a:prstGeom prst="rect">
                      <a:avLst/>
                    </a:prstGeom>
                    <a:solidFill>
                      <a:srgbClr val="D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71" name="Rectangle 426"/>
                    <p:cNvSpPr>
                      <a:spLocks noChangeArrowheads="1"/>
                    </p:cNvSpPr>
                    <p:nvPr/>
                  </p:nvSpPr>
                  <p:spPr bwMode="auto">
                    <a:xfrm>
                      <a:off x="1131" y="1603"/>
                      <a:ext cx="2827" cy="11"/>
                    </a:xfrm>
                    <a:prstGeom prst="rect">
                      <a:avLst/>
                    </a:prstGeom>
                    <a:solidFill>
                      <a:srgbClr val="D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72" name="Rectangle 427"/>
                    <p:cNvSpPr>
                      <a:spLocks noChangeArrowheads="1"/>
                    </p:cNvSpPr>
                    <p:nvPr/>
                  </p:nvSpPr>
                  <p:spPr bwMode="auto">
                    <a:xfrm>
                      <a:off x="1131" y="1614"/>
                      <a:ext cx="2827" cy="10"/>
                    </a:xfrm>
                    <a:prstGeom prst="rect">
                      <a:avLst/>
                    </a:prstGeom>
                    <a:solidFill>
                      <a:srgbClr val="D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73" name="Rectangle 428"/>
                    <p:cNvSpPr>
                      <a:spLocks noChangeArrowheads="1"/>
                    </p:cNvSpPr>
                    <p:nvPr/>
                  </p:nvSpPr>
                  <p:spPr bwMode="auto">
                    <a:xfrm>
                      <a:off x="1131" y="1624"/>
                      <a:ext cx="2827" cy="11"/>
                    </a:xfrm>
                    <a:prstGeom prst="rect">
                      <a:avLst/>
                    </a:prstGeom>
                    <a:solidFill>
                      <a:srgbClr val="D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74" name="Rectangle 429"/>
                    <p:cNvSpPr>
                      <a:spLocks noChangeArrowheads="1"/>
                    </p:cNvSpPr>
                    <p:nvPr/>
                  </p:nvSpPr>
                  <p:spPr bwMode="auto">
                    <a:xfrm>
                      <a:off x="1131" y="1635"/>
                      <a:ext cx="2827" cy="10"/>
                    </a:xfrm>
                    <a:prstGeom prst="rect">
                      <a:avLst/>
                    </a:prstGeom>
                    <a:solidFill>
                      <a:srgbClr val="E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75" name="Rectangle 430"/>
                    <p:cNvSpPr>
                      <a:spLocks noChangeArrowheads="1"/>
                    </p:cNvSpPr>
                    <p:nvPr/>
                  </p:nvSpPr>
                  <p:spPr bwMode="auto">
                    <a:xfrm>
                      <a:off x="1131" y="1645"/>
                      <a:ext cx="2827" cy="11"/>
                    </a:xfrm>
                    <a:prstGeom prst="rect">
                      <a:avLst/>
                    </a:prstGeom>
                    <a:solidFill>
                      <a:srgbClr val="E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76" name="Rectangle 431"/>
                    <p:cNvSpPr>
                      <a:spLocks noChangeArrowheads="1"/>
                    </p:cNvSpPr>
                    <p:nvPr/>
                  </p:nvSpPr>
                  <p:spPr bwMode="auto">
                    <a:xfrm>
                      <a:off x="1131" y="1656"/>
                      <a:ext cx="2827" cy="10"/>
                    </a:xfrm>
                    <a:prstGeom prst="rect">
                      <a:avLst/>
                    </a:prstGeom>
                    <a:solidFill>
                      <a:srgbClr val="E2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77" name="Rectangle 432"/>
                    <p:cNvSpPr>
                      <a:spLocks noChangeArrowheads="1"/>
                    </p:cNvSpPr>
                    <p:nvPr/>
                  </p:nvSpPr>
                  <p:spPr bwMode="auto">
                    <a:xfrm>
                      <a:off x="1131" y="1666"/>
                      <a:ext cx="2827" cy="10"/>
                    </a:xfrm>
                    <a:prstGeom prst="rect">
                      <a:avLst/>
                    </a:prstGeom>
                    <a:solidFill>
                      <a:srgbClr val="E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78" name="Rectangle 433"/>
                    <p:cNvSpPr>
                      <a:spLocks noChangeArrowheads="1"/>
                    </p:cNvSpPr>
                    <p:nvPr/>
                  </p:nvSpPr>
                  <p:spPr bwMode="auto">
                    <a:xfrm>
                      <a:off x="1131" y="1676"/>
                      <a:ext cx="2827" cy="11"/>
                    </a:xfrm>
                    <a:prstGeom prst="rect">
                      <a:avLst/>
                    </a:prstGeom>
                    <a:solidFill>
                      <a:srgbClr val="E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79" name="Rectangle 434"/>
                    <p:cNvSpPr>
                      <a:spLocks noChangeArrowheads="1"/>
                    </p:cNvSpPr>
                    <p:nvPr/>
                  </p:nvSpPr>
                  <p:spPr bwMode="auto">
                    <a:xfrm>
                      <a:off x="1131" y="1687"/>
                      <a:ext cx="2827" cy="10"/>
                    </a:xfrm>
                    <a:prstGeom prst="rect">
                      <a:avLst/>
                    </a:prstGeom>
                    <a:solidFill>
                      <a:srgbClr val="E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80" name="Rectangle 435"/>
                    <p:cNvSpPr>
                      <a:spLocks noChangeArrowheads="1"/>
                    </p:cNvSpPr>
                    <p:nvPr/>
                  </p:nvSpPr>
                  <p:spPr bwMode="auto">
                    <a:xfrm>
                      <a:off x="1131" y="1697"/>
                      <a:ext cx="2827" cy="11"/>
                    </a:xfrm>
                    <a:prstGeom prst="rect">
                      <a:avLst/>
                    </a:prstGeom>
                    <a:solidFill>
                      <a:srgbClr val="EB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81" name="Rectangle 436"/>
                    <p:cNvSpPr>
                      <a:spLocks noChangeArrowheads="1"/>
                    </p:cNvSpPr>
                    <p:nvPr/>
                  </p:nvSpPr>
                  <p:spPr bwMode="auto">
                    <a:xfrm>
                      <a:off x="1131" y="1708"/>
                      <a:ext cx="2827" cy="10"/>
                    </a:xfrm>
                    <a:prstGeom prst="rect">
                      <a:avLst/>
                    </a:prstGeom>
                    <a:solidFill>
                      <a:srgbClr val="E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82" name="Rectangle 437"/>
                    <p:cNvSpPr>
                      <a:spLocks noChangeArrowheads="1"/>
                    </p:cNvSpPr>
                    <p:nvPr/>
                  </p:nvSpPr>
                  <p:spPr bwMode="auto">
                    <a:xfrm>
                      <a:off x="1131" y="1718"/>
                      <a:ext cx="2827" cy="11"/>
                    </a:xfrm>
                    <a:prstGeom prst="rect">
                      <a:avLst/>
                    </a:prstGeom>
                    <a:solidFill>
                      <a:srgbClr val="E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83" name="Rectangle 438"/>
                    <p:cNvSpPr>
                      <a:spLocks noChangeArrowheads="1"/>
                    </p:cNvSpPr>
                    <p:nvPr/>
                  </p:nvSpPr>
                  <p:spPr bwMode="auto">
                    <a:xfrm>
                      <a:off x="1131" y="1729"/>
                      <a:ext cx="2827" cy="10"/>
                    </a:xfrm>
                    <a:prstGeom prst="rect">
                      <a:avLst/>
                    </a:prstGeom>
                    <a:solidFill>
                      <a:srgbClr val="F2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84" name="Rectangle 439"/>
                    <p:cNvSpPr>
                      <a:spLocks noChangeArrowheads="1"/>
                    </p:cNvSpPr>
                    <p:nvPr/>
                  </p:nvSpPr>
                  <p:spPr bwMode="auto">
                    <a:xfrm>
                      <a:off x="1131" y="1739"/>
                      <a:ext cx="2827" cy="11"/>
                    </a:xfrm>
                    <a:prstGeom prst="rect">
                      <a:avLst/>
                    </a:prstGeom>
                    <a:solidFill>
                      <a:srgbClr val="F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85" name="Rectangle 440"/>
                    <p:cNvSpPr>
                      <a:spLocks noChangeArrowheads="1"/>
                    </p:cNvSpPr>
                    <p:nvPr/>
                  </p:nvSpPr>
                  <p:spPr bwMode="auto">
                    <a:xfrm>
                      <a:off x="1131" y="1750"/>
                      <a:ext cx="2827" cy="10"/>
                    </a:xfrm>
                    <a:prstGeom prst="rect">
                      <a:avLst/>
                    </a:prstGeom>
                    <a:solidFill>
                      <a:srgbClr val="F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86" name="Rectangle 441"/>
                    <p:cNvSpPr>
                      <a:spLocks noChangeArrowheads="1"/>
                    </p:cNvSpPr>
                    <p:nvPr/>
                  </p:nvSpPr>
                  <p:spPr bwMode="auto">
                    <a:xfrm>
                      <a:off x="1131" y="1760"/>
                      <a:ext cx="2827" cy="10"/>
                    </a:xfrm>
                    <a:prstGeom prst="rect">
                      <a:avLst/>
                    </a:prstGeom>
                    <a:solidFill>
                      <a:srgbClr val="F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87" name="Rectangle 442"/>
                    <p:cNvSpPr>
                      <a:spLocks noChangeArrowheads="1"/>
                    </p:cNvSpPr>
                    <p:nvPr/>
                  </p:nvSpPr>
                  <p:spPr bwMode="auto">
                    <a:xfrm>
                      <a:off x="1131" y="1770"/>
                      <a:ext cx="2827" cy="11"/>
                    </a:xfrm>
                    <a:prstGeom prst="rect">
                      <a:avLst/>
                    </a:prstGeom>
                    <a:solidFill>
                      <a:srgbClr val="F9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88" name="Rectangle 443"/>
                    <p:cNvSpPr>
                      <a:spLocks noChangeArrowheads="1"/>
                    </p:cNvSpPr>
                    <p:nvPr/>
                  </p:nvSpPr>
                  <p:spPr bwMode="auto">
                    <a:xfrm>
                      <a:off x="1131" y="1781"/>
                      <a:ext cx="2827" cy="10"/>
                    </a:xfrm>
                    <a:prstGeom prst="rect">
                      <a:avLst/>
                    </a:prstGeom>
                    <a:solidFill>
                      <a:srgbClr val="FB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89" name="Rectangle 444"/>
                    <p:cNvSpPr>
                      <a:spLocks noChangeArrowheads="1"/>
                    </p:cNvSpPr>
                    <p:nvPr/>
                  </p:nvSpPr>
                  <p:spPr bwMode="auto">
                    <a:xfrm>
                      <a:off x="1131" y="1791"/>
                      <a:ext cx="2827" cy="11"/>
                    </a:xfrm>
                    <a:prstGeom prst="rect">
                      <a:avLst/>
                    </a:prstGeom>
                    <a:solidFill>
                      <a:srgbClr val="F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90" name="Rectangle 445"/>
                    <p:cNvSpPr>
                      <a:spLocks noChangeArrowheads="1"/>
                    </p:cNvSpPr>
                    <p:nvPr/>
                  </p:nvSpPr>
                  <p:spPr bwMode="auto">
                    <a:xfrm>
                      <a:off x="1131" y="1802"/>
                      <a:ext cx="2827" cy="10"/>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91" name="Rectangle 446"/>
                    <p:cNvSpPr>
                      <a:spLocks noChangeArrowheads="1"/>
                    </p:cNvSpPr>
                    <p:nvPr/>
                  </p:nvSpPr>
                  <p:spPr bwMode="auto">
                    <a:xfrm>
                      <a:off x="1131" y="1812"/>
                      <a:ext cx="2827" cy="11"/>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92" name="Rectangle 447"/>
                    <p:cNvSpPr>
                      <a:spLocks noChangeArrowheads="1"/>
                    </p:cNvSpPr>
                    <p:nvPr/>
                  </p:nvSpPr>
                  <p:spPr bwMode="auto">
                    <a:xfrm>
                      <a:off x="1131" y="1823"/>
                      <a:ext cx="2827" cy="10"/>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93" name="Rectangle 448"/>
                    <p:cNvSpPr>
                      <a:spLocks noChangeArrowheads="1"/>
                    </p:cNvSpPr>
                    <p:nvPr/>
                  </p:nvSpPr>
                  <p:spPr bwMode="auto">
                    <a:xfrm>
                      <a:off x="1131" y="1833"/>
                      <a:ext cx="2827" cy="11"/>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94" name="Rectangle 449"/>
                    <p:cNvSpPr>
                      <a:spLocks noChangeArrowheads="1"/>
                    </p:cNvSpPr>
                    <p:nvPr/>
                  </p:nvSpPr>
                  <p:spPr bwMode="auto">
                    <a:xfrm>
                      <a:off x="1131" y="1844"/>
                      <a:ext cx="2827" cy="10"/>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95" name="Rectangle 450"/>
                    <p:cNvSpPr>
                      <a:spLocks noChangeArrowheads="1"/>
                    </p:cNvSpPr>
                    <p:nvPr/>
                  </p:nvSpPr>
                  <p:spPr bwMode="auto">
                    <a:xfrm>
                      <a:off x="1131" y="1854"/>
                      <a:ext cx="2827" cy="11"/>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96" name="Rectangle 451"/>
                    <p:cNvSpPr>
                      <a:spLocks noChangeArrowheads="1"/>
                    </p:cNvSpPr>
                    <p:nvPr/>
                  </p:nvSpPr>
                  <p:spPr bwMode="auto">
                    <a:xfrm>
                      <a:off x="1131" y="1865"/>
                      <a:ext cx="2827" cy="10"/>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97" name="Rectangle 452"/>
                    <p:cNvSpPr>
                      <a:spLocks noChangeArrowheads="1"/>
                    </p:cNvSpPr>
                    <p:nvPr/>
                  </p:nvSpPr>
                  <p:spPr bwMode="auto">
                    <a:xfrm>
                      <a:off x="1131" y="1875"/>
                      <a:ext cx="2827" cy="10"/>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98" name="Rectangle 453"/>
                    <p:cNvSpPr>
                      <a:spLocks noChangeArrowheads="1"/>
                    </p:cNvSpPr>
                    <p:nvPr/>
                  </p:nvSpPr>
                  <p:spPr bwMode="auto">
                    <a:xfrm>
                      <a:off x="1131" y="1885"/>
                      <a:ext cx="2827" cy="11"/>
                    </a:xfrm>
                    <a:prstGeom prst="rect">
                      <a:avLst/>
                    </a:prstGeom>
                    <a:solidFill>
                      <a:srgbClr val="F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99" name="Rectangle 454"/>
                    <p:cNvSpPr>
                      <a:spLocks noChangeArrowheads="1"/>
                    </p:cNvSpPr>
                    <p:nvPr/>
                  </p:nvSpPr>
                  <p:spPr bwMode="auto">
                    <a:xfrm>
                      <a:off x="1131" y="1896"/>
                      <a:ext cx="2827" cy="10"/>
                    </a:xfrm>
                    <a:prstGeom prst="rect">
                      <a:avLst/>
                    </a:prstGeom>
                    <a:solidFill>
                      <a:srgbClr val="FB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00" name="Rectangle 455"/>
                    <p:cNvSpPr>
                      <a:spLocks noChangeArrowheads="1"/>
                    </p:cNvSpPr>
                    <p:nvPr/>
                  </p:nvSpPr>
                  <p:spPr bwMode="auto">
                    <a:xfrm>
                      <a:off x="1131" y="1906"/>
                      <a:ext cx="2827" cy="11"/>
                    </a:xfrm>
                    <a:prstGeom prst="rect">
                      <a:avLst/>
                    </a:prstGeom>
                    <a:solidFill>
                      <a:srgbClr val="F9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01" name="Rectangle 456"/>
                    <p:cNvSpPr>
                      <a:spLocks noChangeArrowheads="1"/>
                    </p:cNvSpPr>
                    <p:nvPr/>
                  </p:nvSpPr>
                  <p:spPr bwMode="auto">
                    <a:xfrm>
                      <a:off x="1131" y="1917"/>
                      <a:ext cx="2827" cy="10"/>
                    </a:xfrm>
                    <a:prstGeom prst="rect">
                      <a:avLst/>
                    </a:prstGeom>
                    <a:solidFill>
                      <a:srgbClr val="F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02" name="Rectangle 457"/>
                    <p:cNvSpPr>
                      <a:spLocks noChangeArrowheads="1"/>
                    </p:cNvSpPr>
                    <p:nvPr/>
                  </p:nvSpPr>
                  <p:spPr bwMode="auto">
                    <a:xfrm>
                      <a:off x="1131" y="1927"/>
                      <a:ext cx="2827" cy="11"/>
                    </a:xfrm>
                    <a:prstGeom prst="rect">
                      <a:avLst/>
                    </a:prstGeom>
                    <a:solidFill>
                      <a:srgbClr val="F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03" name="Rectangle 458"/>
                    <p:cNvSpPr>
                      <a:spLocks noChangeArrowheads="1"/>
                    </p:cNvSpPr>
                    <p:nvPr/>
                  </p:nvSpPr>
                  <p:spPr bwMode="auto">
                    <a:xfrm>
                      <a:off x="1131" y="1938"/>
                      <a:ext cx="2827" cy="10"/>
                    </a:xfrm>
                    <a:prstGeom prst="rect">
                      <a:avLst/>
                    </a:prstGeom>
                    <a:solidFill>
                      <a:srgbClr val="F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04" name="Rectangle 459"/>
                    <p:cNvSpPr>
                      <a:spLocks noChangeArrowheads="1"/>
                    </p:cNvSpPr>
                    <p:nvPr/>
                  </p:nvSpPr>
                  <p:spPr bwMode="auto">
                    <a:xfrm>
                      <a:off x="1131" y="1948"/>
                      <a:ext cx="2827" cy="11"/>
                    </a:xfrm>
                    <a:prstGeom prst="rect">
                      <a:avLst/>
                    </a:prstGeom>
                    <a:solidFill>
                      <a:srgbClr val="F2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05" name="Rectangle 460"/>
                    <p:cNvSpPr>
                      <a:spLocks noChangeArrowheads="1"/>
                    </p:cNvSpPr>
                    <p:nvPr/>
                  </p:nvSpPr>
                  <p:spPr bwMode="auto">
                    <a:xfrm>
                      <a:off x="1131" y="1959"/>
                      <a:ext cx="2827" cy="10"/>
                    </a:xfrm>
                    <a:prstGeom prst="rect">
                      <a:avLst/>
                    </a:prstGeom>
                    <a:solidFill>
                      <a:srgbClr val="E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06" name="Rectangle 461"/>
                    <p:cNvSpPr>
                      <a:spLocks noChangeArrowheads="1"/>
                    </p:cNvSpPr>
                    <p:nvPr/>
                  </p:nvSpPr>
                  <p:spPr bwMode="auto">
                    <a:xfrm>
                      <a:off x="1131" y="1969"/>
                      <a:ext cx="2827" cy="11"/>
                    </a:xfrm>
                    <a:prstGeom prst="rect">
                      <a:avLst/>
                    </a:prstGeom>
                    <a:solidFill>
                      <a:srgbClr val="E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07" name="Rectangle 462"/>
                    <p:cNvSpPr>
                      <a:spLocks noChangeArrowheads="1"/>
                    </p:cNvSpPr>
                    <p:nvPr/>
                  </p:nvSpPr>
                  <p:spPr bwMode="auto">
                    <a:xfrm>
                      <a:off x="1131" y="1980"/>
                      <a:ext cx="2827" cy="10"/>
                    </a:xfrm>
                    <a:prstGeom prst="rect">
                      <a:avLst/>
                    </a:prstGeom>
                    <a:solidFill>
                      <a:srgbClr val="EB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08" name="Rectangle 463"/>
                    <p:cNvSpPr>
                      <a:spLocks noChangeArrowheads="1"/>
                    </p:cNvSpPr>
                    <p:nvPr/>
                  </p:nvSpPr>
                  <p:spPr bwMode="auto">
                    <a:xfrm>
                      <a:off x="1131" y="1990"/>
                      <a:ext cx="2827" cy="10"/>
                    </a:xfrm>
                    <a:prstGeom prst="rect">
                      <a:avLst/>
                    </a:prstGeom>
                    <a:solidFill>
                      <a:srgbClr val="E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09" name="Rectangle 464"/>
                    <p:cNvSpPr>
                      <a:spLocks noChangeArrowheads="1"/>
                    </p:cNvSpPr>
                    <p:nvPr/>
                  </p:nvSpPr>
                  <p:spPr bwMode="auto">
                    <a:xfrm>
                      <a:off x="1131" y="2000"/>
                      <a:ext cx="2827" cy="11"/>
                    </a:xfrm>
                    <a:prstGeom prst="rect">
                      <a:avLst/>
                    </a:prstGeom>
                    <a:solidFill>
                      <a:srgbClr val="E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10" name="Rectangle 465"/>
                    <p:cNvSpPr>
                      <a:spLocks noChangeArrowheads="1"/>
                    </p:cNvSpPr>
                    <p:nvPr/>
                  </p:nvSpPr>
                  <p:spPr bwMode="auto">
                    <a:xfrm>
                      <a:off x="1131" y="2011"/>
                      <a:ext cx="2827" cy="10"/>
                    </a:xfrm>
                    <a:prstGeom prst="rect">
                      <a:avLst/>
                    </a:prstGeom>
                    <a:solidFill>
                      <a:srgbClr val="E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11" name="Rectangle 466"/>
                    <p:cNvSpPr>
                      <a:spLocks noChangeArrowheads="1"/>
                    </p:cNvSpPr>
                    <p:nvPr/>
                  </p:nvSpPr>
                  <p:spPr bwMode="auto">
                    <a:xfrm>
                      <a:off x="1131" y="2021"/>
                      <a:ext cx="2827" cy="11"/>
                    </a:xfrm>
                    <a:prstGeom prst="rect">
                      <a:avLst/>
                    </a:prstGeom>
                    <a:solidFill>
                      <a:srgbClr val="E2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12" name="Rectangle 467"/>
                    <p:cNvSpPr>
                      <a:spLocks noChangeArrowheads="1"/>
                    </p:cNvSpPr>
                    <p:nvPr/>
                  </p:nvSpPr>
                  <p:spPr bwMode="auto">
                    <a:xfrm>
                      <a:off x="1131" y="2032"/>
                      <a:ext cx="2827" cy="10"/>
                    </a:xfrm>
                    <a:prstGeom prst="rect">
                      <a:avLst/>
                    </a:prstGeom>
                    <a:solidFill>
                      <a:srgbClr val="E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13" name="Rectangle 468"/>
                    <p:cNvSpPr>
                      <a:spLocks noChangeArrowheads="1"/>
                    </p:cNvSpPr>
                    <p:nvPr/>
                  </p:nvSpPr>
                  <p:spPr bwMode="auto">
                    <a:xfrm>
                      <a:off x="1131" y="2042"/>
                      <a:ext cx="2827" cy="11"/>
                    </a:xfrm>
                    <a:prstGeom prst="rect">
                      <a:avLst/>
                    </a:prstGeom>
                    <a:solidFill>
                      <a:srgbClr val="E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14" name="Rectangle 469"/>
                    <p:cNvSpPr>
                      <a:spLocks noChangeArrowheads="1"/>
                    </p:cNvSpPr>
                    <p:nvPr/>
                  </p:nvSpPr>
                  <p:spPr bwMode="auto">
                    <a:xfrm>
                      <a:off x="1131" y="2053"/>
                      <a:ext cx="2827" cy="10"/>
                    </a:xfrm>
                    <a:prstGeom prst="rect">
                      <a:avLst/>
                    </a:prstGeom>
                    <a:solidFill>
                      <a:srgbClr val="D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15" name="Rectangle 470"/>
                    <p:cNvSpPr>
                      <a:spLocks noChangeArrowheads="1"/>
                    </p:cNvSpPr>
                    <p:nvPr/>
                  </p:nvSpPr>
                  <p:spPr bwMode="auto">
                    <a:xfrm>
                      <a:off x="1131" y="2063"/>
                      <a:ext cx="2827" cy="11"/>
                    </a:xfrm>
                    <a:prstGeom prst="rect">
                      <a:avLst/>
                    </a:prstGeom>
                    <a:solidFill>
                      <a:srgbClr val="D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16" name="Rectangle 471"/>
                    <p:cNvSpPr>
                      <a:spLocks noChangeArrowheads="1"/>
                    </p:cNvSpPr>
                    <p:nvPr/>
                  </p:nvSpPr>
                  <p:spPr bwMode="auto">
                    <a:xfrm>
                      <a:off x="1131" y="2074"/>
                      <a:ext cx="2827" cy="10"/>
                    </a:xfrm>
                    <a:prstGeom prst="rect">
                      <a:avLst/>
                    </a:prstGeom>
                    <a:solidFill>
                      <a:srgbClr val="D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117" name="Rectangle 472"/>
                    <p:cNvSpPr>
                      <a:spLocks noChangeArrowheads="1"/>
                    </p:cNvSpPr>
                    <p:nvPr/>
                  </p:nvSpPr>
                  <p:spPr bwMode="auto">
                    <a:xfrm>
                      <a:off x="1131" y="2084"/>
                      <a:ext cx="2827" cy="11"/>
                    </a:xfrm>
                    <a:prstGeom prst="rect">
                      <a:avLst/>
                    </a:prstGeom>
                    <a:solidFill>
                      <a:srgbClr val="D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1069" name="Rectangle 474"/>
                  <p:cNvSpPr>
                    <a:spLocks noChangeArrowheads="1"/>
                  </p:cNvSpPr>
                  <p:nvPr/>
                </p:nvSpPr>
                <p:spPr bwMode="auto">
                  <a:xfrm>
                    <a:off x="1131" y="1593"/>
                    <a:ext cx="2828" cy="502"/>
                  </a:xfrm>
                  <a:prstGeom prst="rect">
                    <a:avLst/>
                  </a:prstGeom>
                  <a:noFill/>
                  <a:ln w="6350">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grpSp>
            <p:sp>
              <p:nvSpPr>
                <p:cNvPr id="1052" name="Rectangle 476"/>
                <p:cNvSpPr>
                  <a:spLocks noChangeArrowheads="1"/>
                </p:cNvSpPr>
                <p:nvPr/>
              </p:nvSpPr>
              <p:spPr bwMode="auto">
                <a:xfrm>
                  <a:off x="2282" y="1636"/>
                  <a:ext cx="70"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Wingdings" pitchFamily="2" charset="2"/>
                    </a:rPr>
                    <a:t>Ø</a:t>
                  </a:r>
                  <a:endParaRPr lang="it-IT"/>
                </a:p>
              </p:txBody>
            </p:sp>
            <p:sp>
              <p:nvSpPr>
                <p:cNvPr id="1053" name="Rectangle 477"/>
                <p:cNvSpPr>
                  <a:spLocks noChangeArrowheads="1"/>
                </p:cNvSpPr>
                <p:nvPr/>
              </p:nvSpPr>
              <p:spPr bwMode="auto">
                <a:xfrm>
                  <a:off x="2355" y="1616"/>
                  <a:ext cx="127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 acidificazione/eutrofizzazione</a:t>
                  </a:r>
                  <a:endParaRPr lang="it-IT"/>
                </a:p>
              </p:txBody>
            </p:sp>
            <p:sp>
              <p:nvSpPr>
                <p:cNvPr id="1054" name="Rectangle 478"/>
                <p:cNvSpPr>
                  <a:spLocks noChangeArrowheads="1"/>
                </p:cNvSpPr>
                <p:nvPr/>
              </p:nvSpPr>
              <p:spPr bwMode="auto">
                <a:xfrm>
                  <a:off x="2282" y="1748"/>
                  <a:ext cx="70"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Wingdings" pitchFamily="2" charset="2"/>
                    </a:rPr>
                    <a:t>Ø</a:t>
                  </a:r>
                  <a:endParaRPr lang="it-IT"/>
                </a:p>
              </p:txBody>
            </p:sp>
            <p:sp>
              <p:nvSpPr>
                <p:cNvPr id="1055" name="Rectangle 479"/>
                <p:cNvSpPr>
                  <a:spLocks noChangeArrowheads="1"/>
                </p:cNvSpPr>
                <p:nvPr/>
              </p:nvSpPr>
              <p:spPr bwMode="auto">
                <a:xfrm>
                  <a:off x="2355" y="1728"/>
                  <a:ext cx="535"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 ecotossicita’</a:t>
                  </a:r>
                  <a:endParaRPr lang="it-IT"/>
                </a:p>
              </p:txBody>
            </p:sp>
            <p:sp>
              <p:nvSpPr>
                <p:cNvPr id="1056" name="Rectangle 480"/>
                <p:cNvSpPr>
                  <a:spLocks noChangeArrowheads="1"/>
                </p:cNvSpPr>
                <p:nvPr/>
              </p:nvSpPr>
              <p:spPr bwMode="auto">
                <a:xfrm>
                  <a:off x="2282" y="1859"/>
                  <a:ext cx="70"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Wingdings" pitchFamily="2" charset="2"/>
                    </a:rPr>
                    <a:t>Ø</a:t>
                  </a:r>
                  <a:endParaRPr lang="it-IT"/>
                </a:p>
              </p:txBody>
            </p:sp>
            <p:sp>
              <p:nvSpPr>
                <p:cNvPr id="1057" name="Rectangle 481"/>
                <p:cNvSpPr>
                  <a:spLocks noChangeArrowheads="1"/>
                </p:cNvSpPr>
                <p:nvPr/>
              </p:nvSpPr>
              <p:spPr bwMode="auto">
                <a:xfrm>
                  <a:off x="2355" y="1839"/>
                  <a:ext cx="735"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 uso del territorio</a:t>
                  </a:r>
                  <a:endParaRPr lang="it-IT"/>
                </a:p>
              </p:txBody>
            </p:sp>
            <p:sp>
              <p:nvSpPr>
                <p:cNvPr id="1058" name="Rectangle 482"/>
                <p:cNvSpPr>
                  <a:spLocks noChangeArrowheads="1"/>
                </p:cNvSpPr>
                <p:nvPr/>
              </p:nvSpPr>
              <p:spPr bwMode="auto">
                <a:xfrm>
                  <a:off x="1131" y="1638"/>
                  <a:ext cx="1141" cy="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59" name="Rectangle 483"/>
                <p:cNvSpPr>
                  <a:spLocks noChangeArrowheads="1"/>
                </p:cNvSpPr>
                <p:nvPr/>
              </p:nvSpPr>
              <p:spPr bwMode="auto">
                <a:xfrm>
                  <a:off x="1255" y="1598"/>
                  <a:ext cx="180"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a:solidFill>
                        <a:srgbClr val="3333CC"/>
                      </a:solidFill>
                      <a:latin typeface="Comic Sans MS" pitchFamily="66" charset="0"/>
                    </a:rPr>
                    <a:t>    </a:t>
                  </a:r>
                  <a:endParaRPr lang="it-IT"/>
                </a:p>
              </p:txBody>
            </p:sp>
            <p:sp>
              <p:nvSpPr>
                <p:cNvPr id="1060" name="Rectangle 484"/>
                <p:cNvSpPr>
                  <a:spLocks noChangeArrowheads="1"/>
                </p:cNvSpPr>
                <p:nvPr/>
              </p:nvSpPr>
              <p:spPr bwMode="auto">
                <a:xfrm>
                  <a:off x="1442" y="1614"/>
                  <a:ext cx="523"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b="1">
                      <a:solidFill>
                        <a:srgbClr val="3333CC"/>
                      </a:solidFill>
                      <a:latin typeface="Comic Sans MS" pitchFamily="66" charset="0"/>
                    </a:rPr>
                    <a:t>QUALITA’  </a:t>
                  </a:r>
                  <a:endParaRPr lang="it-IT"/>
                </a:p>
              </p:txBody>
            </p:sp>
            <p:sp>
              <p:nvSpPr>
                <p:cNvPr id="1061" name="Rectangle 485"/>
                <p:cNvSpPr>
                  <a:spLocks noChangeArrowheads="1"/>
                </p:cNvSpPr>
                <p:nvPr/>
              </p:nvSpPr>
              <p:spPr bwMode="auto">
                <a:xfrm>
                  <a:off x="1986" y="1614"/>
                  <a:ext cx="76"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b="1">
                      <a:solidFill>
                        <a:srgbClr val="3333CC"/>
                      </a:solidFill>
                      <a:latin typeface="Comic Sans MS" pitchFamily="66" charset="0"/>
                    </a:rPr>
                    <a:t>  </a:t>
                  </a:r>
                  <a:endParaRPr lang="it-IT"/>
                </a:p>
              </p:txBody>
            </p:sp>
            <p:sp>
              <p:nvSpPr>
                <p:cNvPr id="1062" name="Rectangle 486"/>
                <p:cNvSpPr>
                  <a:spLocks noChangeArrowheads="1"/>
                </p:cNvSpPr>
                <p:nvPr/>
              </p:nvSpPr>
              <p:spPr bwMode="auto">
                <a:xfrm>
                  <a:off x="2066" y="1614"/>
                  <a:ext cx="76"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b="1">
                      <a:solidFill>
                        <a:srgbClr val="3333CC"/>
                      </a:solidFill>
                      <a:latin typeface="Comic Sans MS" pitchFamily="66" charset="0"/>
                    </a:rPr>
                    <a:t> :</a:t>
                  </a:r>
                  <a:endParaRPr lang="it-IT"/>
                </a:p>
              </p:txBody>
            </p:sp>
            <p:sp>
              <p:nvSpPr>
                <p:cNvPr id="1063" name="Rectangle 487"/>
                <p:cNvSpPr>
                  <a:spLocks noChangeArrowheads="1"/>
                </p:cNvSpPr>
                <p:nvPr/>
              </p:nvSpPr>
              <p:spPr bwMode="auto">
                <a:xfrm>
                  <a:off x="1298" y="1726"/>
                  <a:ext cx="776"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b="1">
                      <a:solidFill>
                        <a:srgbClr val="3333CC"/>
                      </a:solidFill>
                      <a:latin typeface="Comic Sans MS" pitchFamily="66" charset="0"/>
                    </a:rPr>
                    <a:t>dell’ECOSISTEMA</a:t>
                  </a:r>
                  <a:endParaRPr lang="it-IT"/>
                </a:p>
              </p:txBody>
            </p:sp>
            <p:sp>
              <p:nvSpPr>
                <p:cNvPr id="1064" name="Rectangle 488"/>
                <p:cNvSpPr>
                  <a:spLocks noChangeArrowheads="1"/>
                </p:cNvSpPr>
                <p:nvPr/>
              </p:nvSpPr>
              <p:spPr bwMode="auto">
                <a:xfrm>
                  <a:off x="1234" y="1837"/>
                  <a:ext cx="58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000">
                      <a:solidFill>
                        <a:srgbClr val="3333CC"/>
                      </a:solidFill>
                      <a:latin typeface="Comic Sans MS" pitchFamily="66" charset="0"/>
                    </a:rPr>
                    <a:t>(PDF*m2*anno: </a:t>
                  </a:r>
                  <a:endParaRPr lang="it-IT"/>
                </a:p>
              </p:txBody>
            </p:sp>
            <p:sp>
              <p:nvSpPr>
                <p:cNvPr id="1065" name="Rectangle 489"/>
                <p:cNvSpPr>
                  <a:spLocks noChangeArrowheads="1"/>
                </p:cNvSpPr>
                <p:nvPr/>
              </p:nvSpPr>
              <p:spPr bwMode="auto">
                <a:xfrm>
                  <a:off x="1792" y="1837"/>
                  <a:ext cx="395"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000">
                      <a:solidFill>
                        <a:srgbClr val="3333CC"/>
                      </a:solidFill>
                      <a:latin typeface="Comic Sans MS" pitchFamily="66" charset="0"/>
                    </a:rPr>
                    <a:t>Potentially</a:t>
                  </a:r>
                  <a:endParaRPr lang="it-IT"/>
                </a:p>
              </p:txBody>
            </p:sp>
            <p:sp>
              <p:nvSpPr>
                <p:cNvPr id="1066" name="Rectangle 490"/>
                <p:cNvSpPr>
                  <a:spLocks noChangeArrowheads="1"/>
                </p:cNvSpPr>
                <p:nvPr/>
              </p:nvSpPr>
              <p:spPr bwMode="auto">
                <a:xfrm>
                  <a:off x="1297" y="1928"/>
                  <a:ext cx="821"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000">
                      <a:solidFill>
                        <a:srgbClr val="3333CC"/>
                      </a:solidFill>
                      <a:latin typeface="Comic Sans MS" pitchFamily="66" charset="0"/>
                    </a:rPr>
                    <a:t> Disappeared Fraction</a:t>
                  </a:r>
                  <a:endParaRPr lang="it-IT"/>
                </a:p>
              </p:txBody>
            </p:sp>
            <p:sp>
              <p:nvSpPr>
                <p:cNvPr id="1067" name="Rectangle 491"/>
                <p:cNvSpPr>
                  <a:spLocks noChangeArrowheads="1"/>
                </p:cNvSpPr>
                <p:nvPr/>
              </p:nvSpPr>
              <p:spPr bwMode="auto">
                <a:xfrm>
                  <a:off x="2077" y="1928"/>
                  <a:ext cx="29"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000">
                      <a:solidFill>
                        <a:srgbClr val="3333CC"/>
                      </a:solidFill>
                      <a:latin typeface="Comic Sans MS" pitchFamily="66" charset="0"/>
                    </a:rPr>
                    <a:t>)</a:t>
                  </a:r>
                  <a:endParaRPr lang="it-IT"/>
                </a:p>
              </p:txBody>
            </p:sp>
          </p:grpSp>
          <p:grpSp>
            <p:nvGrpSpPr>
              <p:cNvPr id="991" name="Group 552"/>
              <p:cNvGrpSpPr>
                <a:grpSpLocks/>
              </p:cNvGrpSpPr>
              <p:nvPr/>
            </p:nvGrpSpPr>
            <p:grpSpPr bwMode="auto">
              <a:xfrm>
                <a:off x="1127" y="2175"/>
                <a:ext cx="2829" cy="366"/>
                <a:chOff x="1127" y="2175"/>
                <a:chExt cx="2829" cy="366"/>
              </a:xfrm>
            </p:grpSpPr>
            <p:grpSp>
              <p:nvGrpSpPr>
                <p:cNvPr id="992" name="Group 543"/>
                <p:cNvGrpSpPr>
                  <a:grpSpLocks/>
                </p:cNvGrpSpPr>
                <p:nvPr/>
              </p:nvGrpSpPr>
              <p:grpSpPr bwMode="auto">
                <a:xfrm>
                  <a:off x="1127" y="2175"/>
                  <a:ext cx="2829" cy="366"/>
                  <a:chOff x="1127" y="2175"/>
                  <a:chExt cx="2829" cy="366"/>
                </a:xfrm>
              </p:grpSpPr>
              <p:grpSp>
                <p:nvGrpSpPr>
                  <p:cNvPr id="1001" name="Group 541"/>
                  <p:cNvGrpSpPr>
                    <a:grpSpLocks/>
                  </p:cNvGrpSpPr>
                  <p:nvPr/>
                </p:nvGrpSpPr>
                <p:grpSpPr bwMode="auto">
                  <a:xfrm>
                    <a:off x="1127" y="2175"/>
                    <a:ext cx="2828" cy="365"/>
                    <a:chOff x="1127" y="2175"/>
                    <a:chExt cx="2828" cy="365"/>
                  </a:xfrm>
                </p:grpSpPr>
                <p:sp>
                  <p:nvSpPr>
                    <p:cNvPr id="1003" name="Rectangle 493"/>
                    <p:cNvSpPr>
                      <a:spLocks noChangeArrowheads="1"/>
                    </p:cNvSpPr>
                    <p:nvPr/>
                  </p:nvSpPr>
                  <p:spPr bwMode="auto">
                    <a:xfrm>
                      <a:off x="1127" y="2175"/>
                      <a:ext cx="2828" cy="8"/>
                    </a:xfrm>
                    <a:prstGeom prst="rect">
                      <a:avLst/>
                    </a:prstGeom>
                    <a:solidFill>
                      <a:srgbClr val="D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04" name="Rectangle 494"/>
                    <p:cNvSpPr>
                      <a:spLocks noChangeArrowheads="1"/>
                    </p:cNvSpPr>
                    <p:nvPr/>
                  </p:nvSpPr>
                  <p:spPr bwMode="auto">
                    <a:xfrm>
                      <a:off x="1127" y="2183"/>
                      <a:ext cx="2828" cy="8"/>
                    </a:xfrm>
                    <a:prstGeom prst="rect">
                      <a:avLst/>
                    </a:prstGeom>
                    <a:solidFill>
                      <a:srgbClr val="D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05" name="Rectangle 495"/>
                    <p:cNvSpPr>
                      <a:spLocks noChangeArrowheads="1"/>
                    </p:cNvSpPr>
                    <p:nvPr/>
                  </p:nvSpPr>
                  <p:spPr bwMode="auto">
                    <a:xfrm>
                      <a:off x="1127" y="2191"/>
                      <a:ext cx="2828" cy="7"/>
                    </a:xfrm>
                    <a:prstGeom prst="rect">
                      <a:avLst/>
                    </a:prstGeom>
                    <a:solidFill>
                      <a:srgbClr val="D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06" name="Rectangle 496"/>
                    <p:cNvSpPr>
                      <a:spLocks noChangeArrowheads="1"/>
                    </p:cNvSpPr>
                    <p:nvPr/>
                  </p:nvSpPr>
                  <p:spPr bwMode="auto">
                    <a:xfrm>
                      <a:off x="1127" y="2198"/>
                      <a:ext cx="2828" cy="8"/>
                    </a:xfrm>
                    <a:prstGeom prst="rect">
                      <a:avLst/>
                    </a:prstGeom>
                    <a:solidFill>
                      <a:srgbClr val="D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07" name="Rectangle 497"/>
                    <p:cNvSpPr>
                      <a:spLocks noChangeArrowheads="1"/>
                    </p:cNvSpPr>
                    <p:nvPr/>
                  </p:nvSpPr>
                  <p:spPr bwMode="auto">
                    <a:xfrm>
                      <a:off x="1127" y="2206"/>
                      <a:ext cx="2828" cy="7"/>
                    </a:xfrm>
                    <a:prstGeom prst="rect">
                      <a:avLst/>
                    </a:prstGeom>
                    <a:solidFill>
                      <a:srgbClr val="E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08" name="Rectangle 498"/>
                    <p:cNvSpPr>
                      <a:spLocks noChangeArrowheads="1"/>
                    </p:cNvSpPr>
                    <p:nvPr/>
                  </p:nvSpPr>
                  <p:spPr bwMode="auto">
                    <a:xfrm>
                      <a:off x="1127" y="2213"/>
                      <a:ext cx="2828" cy="8"/>
                    </a:xfrm>
                    <a:prstGeom prst="rect">
                      <a:avLst/>
                    </a:prstGeom>
                    <a:solidFill>
                      <a:srgbClr val="E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09" name="Rectangle 499"/>
                    <p:cNvSpPr>
                      <a:spLocks noChangeArrowheads="1"/>
                    </p:cNvSpPr>
                    <p:nvPr/>
                  </p:nvSpPr>
                  <p:spPr bwMode="auto">
                    <a:xfrm>
                      <a:off x="1127" y="2221"/>
                      <a:ext cx="2828" cy="8"/>
                    </a:xfrm>
                    <a:prstGeom prst="rect">
                      <a:avLst/>
                    </a:prstGeom>
                    <a:solidFill>
                      <a:srgbClr val="E2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10" name="Rectangle 500"/>
                    <p:cNvSpPr>
                      <a:spLocks noChangeArrowheads="1"/>
                    </p:cNvSpPr>
                    <p:nvPr/>
                  </p:nvSpPr>
                  <p:spPr bwMode="auto">
                    <a:xfrm>
                      <a:off x="1127" y="2229"/>
                      <a:ext cx="2828" cy="7"/>
                    </a:xfrm>
                    <a:prstGeom prst="rect">
                      <a:avLst/>
                    </a:prstGeom>
                    <a:solidFill>
                      <a:srgbClr val="E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11" name="Rectangle 501"/>
                    <p:cNvSpPr>
                      <a:spLocks noChangeArrowheads="1"/>
                    </p:cNvSpPr>
                    <p:nvPr/>
                  </p:nvSpPr>
                  <p:spPr bwMode="auto">
                    <a:xfrm>
                      <a:off x="1127" y="2236"/>
                      <a:ext cx="2828" cy="8"/>
                    </a:xfrm>
                    <a:prstGeom prst="rect">
                      <a:avLst/>
                    </a:prstGeom>
                    <a:solidFill>
                      <a:srgbClr val="E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12" name="Rectangle 502"/>
                    <p:cNvSpPr>
                      <a:spLocks noChangeArrowheads="1"/>
                    </p:cNvSpPr>
                    <p:nvPr/>
                  </p:nvSpPr>
                  <p:spPr bwMode="auto">
                    <a:xfrm>
                      <a:off x="1127" y="2244"/>
                      <a:ext cx="2828" cy="7"/>
                    </a:xfrm>
                    <a:prstGeom prst="rect">
                      <a:avLst/>
                    </a:prstGeom>
                    <a:solidFill>
                      <a:srgbClr val="E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13" name="Rectangle 503"/>
                    <p:cNvSpPr>
                      <a:spLocks noChangeArrowheads="1"/>
                    </p:cNvSpPr>
                    <p:nvPr/>
                  </p:nvSpPr>
                  <p:spPr bwMode="auto">
                    <a:xfrm>
                      <a:off x="1127" y="2251"/>
                      <a:ext cx="2828" cy="8"/>
                    </a:xfrm>
                    <a:prstGeom prst="rect">
                      <a:avLst/>
                    </a:prstGeom>
                    <a:solidFill>
                      <a:srgbClr val="EB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14" name="Rectangle 504"/>
                    <p:cNvSpPr>
                      <a:spLocks noChangeArrowheads="1"/>
                    </p:cNvSpPr>
                    <p:nvPr/>
                  </p:nvSpPr>
                  <p:spPr bwMode="auto">
                    <a:xfrm>
                      <a:off x="1127" y="2259"/>
                      <a:ext cx="2828" cy="8"/>
                    </a:xfrm>
                    <a:prstGeom prst="rect">
                      <a:avLst/>
                    </a:prstGeom>
                    <a:solidFill>
                      <a:srgbClr val="E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15" name="Rectangle 505"/>
                    <p:cNvSpPr>
                      <a:spLocks noChangeArrowheads="1"/>
                    </p:cNvSpPr>
                    <p:nvPr/>
                  </p:nvSpPr>
                  <p:spPr bwMode="auto">
                    <a:xfrm>
                      <a:off x="1127" y="2267"/>
                      <a:ext cx="2828" cy="7"/>
                    </a:xfrm>
                    <a:prstGeom prst="rect">
                      <a:avLst/>
                    </a:prstGeom>
                    <a:solidFill>
                      <a:srgbClr val="E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16" name="Rectangle 506"/>
                    <p:cNvSpPr>
                      <a:spLocks noChangeArrowheads="1"/>
                    </p:cNvSpPr>
                    <p:nvPr/>
                  </p:nvSpPr>
                  <p:spPr bwMode="auto">
                    <a:xfrm>
                      <a:off x="1127" y="2274"/>
                      <a:ext cx="2828" cy="8"/>
                    </a:xfrm>
                    <a:prstGeom prst="rect">
                      <a:avLst/>
                    </a:prstGeom>
                    <a:solidFill>
                      <a:srgbClr val="F2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17" name="Rectangle 507"/>
                    <p:cNvSpPr>
                      <a:spLocks noChangeArrowheads="1"/>
                    </p:cNvSpPr>
                    <p:nvPr/>
                  </p:nvSpPr>
                  <p:spPr bwMode="auto">
                    <a:xfrm>
                      <a:off x="1127" y="2282"/>
                      <a:ext cx="2828" cy="7"/>
                    </a:xfrm>
                    <a:prstGeom prst="rect">
                      <a:avLst/>
                    </a:prstGeom>
                    <a:solidFill>
                      <a:srgbClr val="F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18" name="Rectangle 508"/>
                    <p:cNvSpPr>
                      <a:spLocks noChangeArrowheads="1"/>
                    </p:cNvSpPr>
                    <p:nvPr/>
                  </p:nvSpPr>
                  <p:spPr bwMode="auto">
                    <a:xfrm>
                      <a:off x="1127" y="2289"/>
                      <a:ext cx="2828" cy="8"/>
                    </a:xfrm>
                    <a:prstGeom prst="rect">
                      <a:avLst/>
                    </a:prstGeom>
                    <a:solidFill>
                      <a:srgbClr val="F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19" name="Rectangle 509"/>
                    <p:cNvSpPr>
                      <a:spLocks noChangeArrowheads="1"/>
                    </p:cNvSpPr>
                    <p:nvPr/>
                  </p:nvSpPr>
                  <p:spPr bwMode="auto">
                    <a:xfrm>
                      <a:off x="1127" y="2297"/>
                      <a:ext cx="2828" cy="8"/>
                    </a:xfrm>
                    <a:prstGeom prst="rect">
                      <a:avLst/>
                    </a:prstGeom>
                    <a:solidFill>
                      <a:srgbClr val="F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20" name="Rectangle 510"/>
                    <p:cNvSpPr>
                      <a:spLocks noChangeArrowheads="1"/>
                    </p:cNvSpPr>
                    <p:nvPr/>
                  </p:nvSpPr>
                  <p:spPr bwMode="auto">
                    <a:xfrm>
                      <a:off x="1127" y="2305"/>
                      <a:ext cx="2828" cy="7"/>
                    </a:xfrm>
                    <a:prstGeom prst="rect">
                      <a:avLst/>
                    </a:prstGeom>
                    <a:solidFill>
                      <a:srgbClr val="F9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21" name="Rectangle 511"/>
                    <p:cNvSpPr>
                      <a:spLocks noChangeArrowheads="1"/>
                    </p:cNvSpPr>
                    <p:nvPr/>
                  </p:nvSpPr>
                  <p:spPr bwMode="auto">
                    <a:xfrm>
                      <a:off x="1127" y="2312"/>
                      <a:ext cx="2828" cy="8"/>
                    </a:xfrm>
                    <a:prstGeom prst="rect">
                      <a:avLst/>
                    </a:prstGeom>
                    <a:solidFill>
                      <a:srgbClr val="FB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22" name="Rectangle 512"/>
                    <p:cNvSpPr>
                      <a:spLocks noChangeArrowheads="1"/>
                    </p:cNvSpPr>
                    <p:nvPr/>
                  </p:nvSpPr>
                  <p:spPr bwMode="auto">
                    <a:xfrm>
                      <a:off x="1127" y="2320"/>
                      <a:ext cx="2828" cy="7"/>
                    </a:xfrm>
                    <a:prstGeom prst="rect">
                      <a:avLst/>
                    </a:prstGeom>
                    <a:solidFill>
                      <a:srgbClr val="F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23" name="Rectangle 513"/>
                    <p:cNvSpPr>
                      <a:spLocks noChangeArrowheads="1"/>
                    </p:cNvSpPr>
                    <p:nvPr/>
                  </p:nvSpPr>
                  <p:spPr bwMode="auto">
                    <a:xfrm>
                      <a:off x="1127" y="2327"/>
                      <a:ext cx="2828" cy="8"/>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24" name="Rectangle 514"/>
                    <p:cNvSpPr>
                      <a:spLocks noChangeArrowheads="1"/>
                    </p:cNvSpPr>
                    <p:nvPr/>
                  </p:nvSpPr>
                  <p:spPr bwMode="auto">
                    <a:xfrm>
                      <a:off x="1127" y="2335"/>
                      <a:ext cx="2828" cy="8"/>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25" name="Rectangle 515"/>
                    <p:cNvSpPr>
                      <a:spLocks noChangeArrowheads="1"/>
                    </p:cNvSpPr>
                    <p:nvPr/>
                  </p:nvSpPr>
                  <p:spPr bwMode="auto">
                    <a:xfrm>
                      <a:off x="1127" y="2343"/>
                      <a:ext cx="2828" cy="7"/>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26" name="Rectangle 516"/>
                    <p:cNvSpPr>
                      <a:spLocks noChangeArrowheads="1"/>
                    </p:cNvSpPr>
                    <p:nvPr/>
                  </p:nvSpPr>
                  <p:spPr bwMode="auto">
                    <a:xfrm>
                      <a:off x="1127" y="2350"/>
                      <a:ext cx="2828" cy="8"/>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27" name="Rectangle 517"/>
                    <p:cNvSpPr>
                      <a:spLocks noChangeArrowheads="1"/>
                    </p:cNvSpPr>
                    <p:nvPr/>
                  </p:nvSpPr>
                  <p:spPr bwMode="auto">
                    <a:xfrm>
                      <a:off x="1127" y="2358"/>
                      <a:ext cx="2828" cy="7"/>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28" name="Rectangle 518"/>
                    <p:cNvSpPr>
                      <a:spLocks noChangeArrowheads="1"/>
                    </p:cNvSpPr>
                    <p:nvPr/>
                  </p:nvSpPr>
                  <p:spPr bwMode="auto">
                    <a:xfrm>
                      <a:off x="1127" y="2365"/>
                      <a:ext cx="2828" cy="8"/>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29" name="Rectangle 519"/>
                    <p:cNvSpPr>
                      <a:spLocks noChangeArrowheads="1"/>
                    </p:cNvSpPr>
                    <p:nvPr/>
                  </p:nvSpPr>
                  <p:spPr bwMode="auto">
                    <a:xfrm>
                      <a:off x="1127" y="2373"/>
                      <a:ext cx="2828" cy="8"/>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30" name="Rectangle 520"/>
                    <p:cNvSpPr>
                      <a:spLocks noChangeArrowheads="1"/>
                    </p:cNvSpPr>
                    <p:nvPr/>
                  </p:nvSpPr>
                  <p:spPr bwMode="auto">
                    <a:xfrm>
                      <a:off x="1127" y="2381"/>
                      <a:ext cx="2828" cy="7"/>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31" name="Rectangle 521"/>
                    <p:cNvSpPr>
                      <a:spLocks noChangeArrowheads="1"/>
                    </p:cNvSpPr>
                    <p:nvPr/>
                  </p:nvSpPr>
                  <p:spPr bwMode="auto">
                    <a:xfrm>
                      <a:off x="1127" y="2388"/>
                      <a:ext cx="2828" cy="8"/>
                    </a:xfrm>
                    <a:prstGeom prst="rect">
                      <a:avLst/>
                    </a:prstGeom>
                    <a:solidFill>
                      <a:srgbClr val="F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32" name="Rectangle 522"/>
                    <p:cNvSpPr>
                      <a:spLocks noChangeArrowheads="1"/>
                    </p:cNvSpPr>
                    <p:nvPr/>
                  </p:nvSpPr>
                  <p:spPr bwMode="auto">
                    <a:xfrm>
                      <a:off x="1127" y="2396"/>
                      <a:ext cx="2828" cy="7"/>
                    </a:xfrm>
                    <a:prstGeom prst="rect">
                      <a:avLst/>
                    </a:prstGeom>
                    <a:solidFill>
                      <a:srgbClr val="FB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33" name="Rectangle 523"/>
                    <p:cNvSpPr>
                      <a:spLocks noChangeArrowheads="1"/>
                    </p:cNvSpPr>
                    <p:nvPr/>
                  </p:nvSpPr>
                  <p:spPr bwMode="auto">
                    <a:xfrm>
                      <a:off x="1127" y="2403"/>
                      <a:ext cx="2828" cy="8"/>
                    </a:xfrm>
                    <a:prstGeom prst="rect">
                      <a:avLst/>
                    </a:prstGeom>
                    <a:solidFill>
                      <a:srgbClr val="F9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34" name="Rectangle 524"/>
                    <p:cNvSpPr>
                      <a:spLocks noChangeArrowheads="1"/>
                    </p:cNvSpPr>
                    <p:nvPr/>
                  </p:nvSpPr>
                  <p:spPr bwMode="auto">
                    <a:xfrm>
                      <a:off x="1127" y="2411"/>
                      <a:ext cx="2828" cy="8"/>
                    </a:xfrm>
                    <a:prstGeom prst="rect">
                      <a:avLst/>
                    </a:prstGeom>
                    <a:solidFill>
                      <a:srgbClr val="F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35" name="Rectangle 525"/>
                    <p:cNvSpPr>
                      <a:spLocks noChangeArrowheads="1"/>
                    </p:cNvSpPr>
                    <p:nvPr/>
                  </p:nvSpPr>
                  <p:spPr bwMode="auto">
                    <a:xfrm>
                      <a:off x="1127" y="2419"/>
                      <a:ext cx="2828" cy="7"/>
                    </a:xfrm>
                    <a:prstGeom prst="rect">
                      <a:avLst/>
                    </a:prstGeom>
                    <a:solidFill>
                      <a:srgbClr val="F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36" name="Rectangle 526"/>
                    <p:cNvSpPr>
                      <a:spLocks noChangeArrowheads="1"/>
                    </p:cNvSpPr>
                    <p:nvPr/>
                  </p:nvSpPr>
                  <p:spPr bwMode="auto">
                    <a:xfrm>
                      <a:off x="1127" y="2426"/>
                      <a:ext cx="2828" cy="8"/>
                    </a:xfrm>
                    <a:prstGeom prst="rect">
                      <a:avLst/>
                    </a:prstGeom>
                    <a:solidFill>
                      <a:srgbClr val="F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37" name="Rectangle 527"/>
                    <p:cNvSpPr>
                      <a:spLocks noChangeArrowheads="1"/>
                    </p:cNvSpPr>
                    <p:nvPr/>
                  </p:nvSpPr>
                  <p:spPr bwMode="auto">
                    <a:xfrm>
                      <a:off x="1127" y="2434"/>
                      <a:ext cx="2828" cy="7"/>
                    </a:xfrm>
                    <a:prstGeom prst="rect">
                      <a:avLst/>
                    </a:prstGeom>
                    <a:solidFill>
                      <a:srgbClr val="F2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38" name="Rectangle 528"/>
                    <p:cNvSpPr>
                      <a:spLocks noChangeArrowheads="1"/>
                    </p:cNvSpPr>
                    <p:nvPr/>
                  </p:nvSpPr>
                  <p:spPr bwMode="auto">
                    <a:xfrm>
                      <a:off x="1127" y="2441"/>
                      <a:ext cx="2828" cy="8"/>
                    </a:xfrm>
                    <a:prstGeom prst="rect">
                      <a:avLst/>
                    </a:prstGeom>
                    <a:solidFill>
                      <a:srgbClr val="E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39" name="Rectangle 529"/>
                    <p:cNvSpPr>
                      <a:spLocks noChangeArrowheads="1"/>
                    </p:cNvSpPr>
                    <p:nvPr/>
                  </p:nvSpPr>
                  <p:spPr bwMode="auto">
                    <a:xfrm>
                      <a:off x="1127" y="2449"/>
                      <a:ext cx="2828" cy="8"/>
                    </a:xfrm>
                    <a:prstGeom prst="rect">
                      <a:avLst/>
                    </a:prstGeom>
                    <a:solidFill>
                      <a:srgbClr val="E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40" name="Rectangle 530"/>
                    <p:cNvSpPr>
                      <a:spLocks noChangeArrowheads="1"/>
                    </p:cNvSpPr>
                    <p:nvPr/>
                  </p:nvSpPr>
                  <p:spPr bwMode="auto">
                    <a:xfrm>
                      <a:off x="1127" y="2457"/>
                      <a:ext cx="2828" cy="7"/>
                    </a:xfrm>
                    <a:prstGeom prst="rect">
                      <a:avLst/>
                    </a:prstGeom>
                    <a:solidFill>
                      <a:srgbClr val="EB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41" name="Rectangle 531"/>
                    <p:cNvSpPr>
                      <a:spLocks noChangeArrowheads="1"/>
                    </p:cNvSpPr>
                    <p:nvPr/>
                  </p:nvSpPr>
                  <p:spPr bwMode="auto">
                    <a:xfrm>
                      <a:off x="1127" y="2464"/>
                      <a:ext cx="2828" cy="8"/>
                    </a:xfrm>
                    <a:prstGeom prst="rect">
                      <a:avLst/>
                    </a:prstGeom>
                    <a:solidFill>
                      <a:srgbClr val="E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42" name="Rectangle 532"/>
                    <p:cNvSpPr>
                      <a:spLocks noChangeArrowheads="1"/>
                    </p:cNvSpPr>
                    <p:nvPr/>
                  </p:nvSpPr>
                  <p:spPr bwMode="auto">
                    <a:xfrm>
                      <a:off x="1127" y="2472"/>
                      <a:ext cx="2828" cy="7"/>
                    </a:xfrm>
                    <a:prstGeom prst="rect">
                      <a:avLst/>
                    </a:prstGeom>
                    <a:solidFill>
                      <a:srgbClr val="E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43" name="Rectangle 533"/>
                    <p:cNvSpPr>
                      <a:spLocks noChangeArrowheads="1"/>
                    </p:cNvSpPr>
                    <p:nvPr/>
                  </p:nvSpPr>
                  <p:spPr bwMode="auto">
                    <a:xfrm>
                      <a:off x="1127" y="2479"/>
                      <a:ext cx="2828" cy="8"/>
                    </a:xfrm>
                    <a:prstGeom prst="rect">
                      <a:avLst/>
                    </a:prstGeom>
                    <a:solidFill>
                      <a:srgbClr val="E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44" name="Rectangle 534"/>
                    <p:cNvSpPr>
                      <a:spLocks noChangeArrowheads="1"/>
                    </p:cNvSpPr>
                    <p:nvPr/>
                  </p:nvSpPr>
                  <p:spPr bwMode="auto">
                    <a:xfrm>
                      <a:off x="1127" y="2487"/>
                      <a:ext cx="2828" cy="8"/>
                    </a:xfrm>
                    <a:prstGeom prst="rect">
                      <a:avLst/>
                    </a:prstGeom>
                    <a:solidFill>
                      <a:srgbClr val="E2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45" name="Rectangle 535"/>
                    <p:cNvSpPr>
                      <a:spLocks noChangeArrowheads="1"/>
                    </p:cNvSpPr>
                    <p:nvPr/>
                  </p:nvSpPr>
                  <p:spPr bwMode="auto">
                    <a:xfrm>
                      <a:off x="1127" y="2495"/>
                      <a:ext cx="2828" cy="7"/>
                    </a:xfrm>
                    <a:prstGeom prst="rect">
                      <a:avLst/>
                    </a:prstGeom>
                    <a:solidFill>
                      <a:srgbClr val="E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46" name="Rectangle 536"/>
                    <p:cNvSpPr>
                      <a:spLocks noChangeArrowheads="1"/>
                    </p:cNvSpPr>
                    <p:nvPr/>
                  </p:nvSpPr>
                  <p:spPr bwMode="auto">
                    <a:xfrm>
                      <a:off x="1127" y="2502"/>
                      <a:ext cx="2828" cy="8"/>
                    </a:xfrm>
                    <a:prstGeom prst="rect">
                      <a:avLst/>
                    </a:prstGeom>
                    <a:solidFill>
                      <a:srgbClr val="E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47" name="Rectangle 537"/>
                    <p:cNvSpPr>
                      <a:spLocks noChangeArrowheads="1"/>
                    </p:cNvSpPr>
                    <p:nvPr/>
                  </p:nvSpPr>
                  <p:spPr bwMode="auto">
                    <a:xfrm>
                      <a:off x="1127" y="2510"/>
                      <a:ext cx="2828" cy="7"/>
                    </a:xfrm>
                    <a:prstGeom prst="rect">
                      <a:avLst/>
                    </a:prstGeom>
                    <a:solidFill>
                      <a:srgbClr val="D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48" name="Rectangle 538"/>
                    <p:cNvSpPr>
                      <a:spLocks noChangeArrowheads="1"/>
                    </p:cNvSpPr>
                    <p:nvPr/>
                  </p:nvSpPr>
                  <p:spPr bwMode="auto">
                    <a:xfrm>
                      <a:off x="1127" y="2517"/>
                      <a:ext cx="2828" cy="8"/>
                    </a:xfrm>
                    <a:prstGeom prst="rect">
                      <a:avLst/>
                    </a:prstGeom>
                    <a:solidFill>
                      <a:srgbClr val="D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49" name="Rectangle 539"/>
                    <p:cNvSpPr>
                      <a:spLocks noChangeArrowheads="1"/>
                    </p:cNvSpPr>
                    <p:nvPr/>
                  </p:nvSpPr>
                  <p:spPr bwMode="auto">
                    <a:xfrm>
                      <a:off x="1127" y="2525"/>
                      <a:ext cx="2828" cy="8"/>
                    </a:xfrm>
                    <a:prstGeom prst="rect">
                      <a:avLst/>
                    </a:prstGeom>
                    <a:solidFill>
                      <a:srgbClr val="D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1050" name="Rectangle 540"/>
                    <p:cNvSpPr>
                      <a:spLocks noChangeArrowheads="1"/>
                    </p:cNvSpPr>
                    <p:nvPr/>
                  </p:nvSpPr>
                  <p:spPr bwMode="auto">
                    <a:xfrm>
                      <a:off x="1127" y="2533"/>
                      <a:ext cx="2828" cy="7"/>
                    </a:xfrm>
                    <a:prstGeom prst="rect">
                      <a:avLst/>
                    </a:prstGeom>
                    <a:solidFill>
                      <a:srgbClr val="D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1002" name="Rectangle 542"/>
                  <p:cNvSpPr>
                    <a:spLocks noChangeArrowheads="1"/>
                  </p:cNvSpPr>
                  <p:nvPr/>
                </p:nvSpPr>
                <p:spPr bwMode="auto">
                  <a:xfrm>
                    <a:off x="1127" y="2175"/>
                    <a:ext cx="2829" cy="366"/>
                  </a:xfrm>
                  <a:prstGeom prst="rect">
                    <a:avLst/>
                  </a:prstGeom>
                  <a:noFill/>
                  <a:ln w="6350">
                    <a:solidFill>
                      <a:srgbClr val="3333CC"/>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grpSp>
            <p:sp>
              <p:nvSpPr>
                <p:cNvPr id="993" name="Rectangle 544"/>
                <p:cNvSpPr>
                  <a:spLocks noChangeArrowheads="1"/>
                </p:cNvSpPr>
                <p:nvPr/>
              </p:nvSpPr>
              <p:spPr bwMode="auto">
                <a:xfrm>
                  <a:off x="2279" y="2210"/>
                  <a:ext cx="70"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Wingdings" pitchFamily="2" charset="2"/>
                    </a:rPr>
                    <a:t>Ø</a:t>
                  </a:r>
                  <a:endParaRPr lang="it-IT"/>
                </a:p>
              </p:txBody>
            </p:sp>
            <p:sp>
              <p:nvSpPr>
                <p:cNvPr id="994" name="Rectangle 545"/>
                <p:cNvSpPr>
                  <a:spLocks noChangeArrowheads="1"/>
                </p:cNvSpPr>
                <p:nvPr/>
              </p:nvSpPr>
              <p:spPr bwMode="auto">
                <a:xfrm>
                  <a:off x="2351" y="2190"/>
                  <a:ext cx="349"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 minerali</a:t>
                  </a:r>
                  <a:endParaRPr lang="it-IT"/>
                </a:p>
              </p:txBody>
            </p:sp>
            <p:sp>
              <p:nvSpPr>
                <p:cNvPr id="995" name="Rectangle 546"/>
                <p:cNvSpPr>
                  <a:spLocks noChangeArrowheads="1"/>
                </p:cNvSpPr>
                <p:nvPr/>
              </p:nvSpPr>
              <p:spPr bwMode="auto">
                <a:xfrm>
                  <a:off x="2279" y="2320"/>
                  <a:ext cx="70"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Wingdings" pitchFamily="2" charset="2"/>
                    </a:rPr>
                    <a:t>Ø</a:t>
                  </a:r>
                  <a:endParaRPr lang="it-IT"/>
                </a:p>
              </p:txBody>
            </p:sp>
            <p:sp>
              <p:nvSpPr>
                <p:cNvPr id="996" name="Rectangle 547"/>
                <p:cNvSpPr>
                  <a:spLocks noChangeArrowheads="1"/>
                </p:cNvSpPr>
                <p:nvPr/>
              </p:nvSpPr>
              <p:spPr bwMode="auto">
                <a:xfrm>
                  <a:off x="2351" y="2300"/>
                  <a:ext cx="795"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a:solidFill>
                        <a:srgbClr val="3333CC"/>
                      </a:solidFill>
                      <a:latin typeface="Comic Sans MS" pitchFamily="66" charset="0"/>
                    </a:rPr>
                    <a:t> combustibili fossili</a:t>
                  </a:r>
                  <a:endParaRPr lang="it-IT"/>
                </a:p>
              </p:txBody>
            </p:sp>
            <p:sp>
              <p:nvSpPr>
                <p:cNvPr id="997" name="Rectangle 548"/>
                <p:cNvSpPr>
                  <a:spLocks noChangeArrowheads="1"/>
                </p:cNvSpPr>
                <p:nvPr/>
              </p:nvSpPr>
              <p:spPr bwMode="auto">
                <a:xfrm>
                  <a:off x="1173" y="2221"/>
                  <a:ext cx="1050" cy="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98" name="Rectangle 549"/>
                <p:cNvSpPr>
                  <a:spLocks noChangeArrowheads="1"/>
                </p:cNvSpPr>
                <p:nvPr/>
              </p:nvSpPr>
              <p:spPr bwMode="auto">
                <a:xfrm>
                  <a:off x="1244" y="2190"/>
                  <a:ext cx="873"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b="1">
                      <a:solidFill>
                        <a:srgbClr val="3333CC"/>
                      </a:solidFill>
                      <a:latin typeface="Comic Sans MS" pitchFamily="66" charset="0"/>
                    </a:rPr>
                    <a:t>IMPOVERIMENTO :</a:t>
                  </a:r>
                  <a:endParaRPr lang="it-IT"/>
                </a:p>
              </p:txBody>
            </p:sp>
            <p:sp>
              <p:nvSpPr>
                <p:cNvPr id="999" name="Rectangle 550"/>
                <p:cNvSpPr>
                  <a:spLocks noChangeArrowheads="1"/>
                </p:cNvSpPr>
                <p:nvPr/>
              </p:nvSpPr>
              <p:spPr bwMode="auto">
                <a:xfrm>
                  <a:off x="1363" y="2300"/>
                  <a:ext cx="643" cy="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100" b="1">
                      <a:solidFill>
                        <a:srgbClr val="3333CC"/>
                      </a:solidFill>
                      <a:latin typeface="Comic Sans MS" pitchFamily="66" charset="0"/>
                    </a:rPr>
                    <a:t>delle RISORSE</a:t>
                  </a:r>
                  <a:endParaRPr lang="it-IT"/>
                </a:p>
              </p:txBody>
            </p:sp>
            <p:sp>
              <p:nvSpPr>
                <p:cNvPr id="1000" name="Rectangle 551"/>
                <p:cNvSpPr>
                  <a:spLocks noChangeArrowheads="1"/>
                </p:cNvSpPr>
                <p:nvPr/>
              </p:nvSpPr>
              <p:spPr bwMode="auto">
                <a:xfrm>
                  <a:off x="1465" y="2411"/>
                  <a:ext cx="487"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000">
                      <a:solidFill>
                        <a:srgbClr val="3333CC"/>
                      </a:solidFill>
                      <a:latin typeface="Comic Sans MS" pitchFamily="66" charset="0"/>
                    </a:rPr>
                    <a:t>(MJ Surplus)</a:t>
                  </a:r>
                  <a:endParaRPr lang="it-IT"/>
                </a:p>
              </p:txBody>
            </p:sp>
          </p:grpSp>
        </p:grpSp>
        <p:grpSp>
          <p:nvGrpSpPr>
            <p:cNvPr id="23" name="Group 604"/>
            <p:cNvGrpSpPr>
              <a:grpSpLocks/>
            </p:cNvGrpSpPr>
            <p:nvPr/>
          </p:nvGrpSpPr>
          <p:grpSpPr bwMode="auto">
            <a:xfrm>
              <a:off x="4278" y="3693"/>
              <a:ext cx="867" cy="187"/>
              <a:chOff x="4278" y="3693"/>
              <a:chExt cx="867" cy="187"/>
            </a:xfrm>
          </p:grpSpPr>
          <p:grpSp>
            <p:nvGrpSpPr>
              <p:cNvPr id="937" name="Group 602"/>
              <p:cNvGrpSpPr>
                <a:grpSpLocks/>
              </p:cNvGrpSpPr>
              <p:nvPr/>
            </p:nvGrpSpPr>
            <p:grpSpPr bwMode="auto">
              <a:xfrm>
                <a:off x="4278" y="3693"/>
                <a:ext cx="866" cy="186"/>
                <a:chOff x="4278" y="3693"/>
                <a:chExt cx="866" cy="186"/>
              </a:xfrm>
            </p:grpSpPr>
            <p:sp>
              <p:nvSpPr>
                <p:cNvPr id="939" name="Rectangle 554"/>
                <p:cNvSpPr>
                  <a:spLocks noChangeArrowheads="1"/>
                </p:cNvSpPr>
                <p:nvPr/>
              </p:nvSpPr>
              <p:spPr bwMode="auto">
                <a:xfrm>
                  <a:off x="4278" y="3693"/>
                  <a:ext cx="866" cy="4"/>
                </a:xfrm>
                <a:prstGeom prst="rect">
                  <a:avLst/>
                </a:prstGeom>
                <a:solidFill>
                  <a:srgbClr val="FFFF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40" name="Rectangle 555"/>
                <p:cNvSpPr>
                  <a:spLocks noChangeArrowheads="1"/>
                </p:cNvSpPr>
                <p:nvPr/>
              </p:nvSpPr>
              <p:spPr bwMode="auto">
                <a:xfrm>
                  <a:off x="4278" y="3697"/>
                  <a:ext cx="866" cy="4"/>
                </a:xfrm>
                <a:prstGeom prst="rect">
                  <a:avLst/>
                </a:prstGeom>
                <a:solidFill>
                  <a:srgbClr val="FFFF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41" name="Rectangle 556"/>
                <p:cNvSpPr>
                  <a:spLocks noChangeArrowheads="1"/>
                </p:cNvSpPr>
                <p:nvPr/>
              </p:nvSpPr>
              <p:spPr bwMode="auto">
                <a:xfrm>
                  <a:off x="4278" y="3701"/>
                  <a:ext cx="866" cy="3"/>
                </a:xfrm>
                <a:prstGeom prst="rect">
                  <a:avLst/>
                </a:prstGeom>
                <a:solidFill>
                  <a:srgbClr val="FFFF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42" name="Rectangle 557"/>
                <p:cNvSpPr>
                  <a:spLocks noChangeArrowheads="1"/>
                </p:cNvSpPr>
                <p:nvPr/>
              </p:nvSpPr>
              <p:spPr bwMode="auto">
                <a:xfrm>
                  <a:off x="4278" y="3704"/>
                  <a:ext cx="866" cy="4"/>
                </a:xfrm>
                <a:prstGeom prst="rect">
                  <a:avLst/>
                </a:prstGeom>
                <a:solidFill>
                  <a:srgbClr val="FFFF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43" name="Rectangle 558"/>
                <p:cNvSpPr>
                  <a:spLocks noChangeArrowheads="1"/>
                </p:cNvSpPr>
                <p:nvPr/>
              </p:nvSpPr>
              <p:spPr bwMode="auto">
                <a:xfrm>
                  <a:off x="4278" y="3708"/>
                  <a:ext cx="866" cy="4"/>
                </a:xfrm>
                <a:prstGeom prst="rect">
                  <a:avLst/>
                </a:prstGeom>
                <a:solidFill>
                  <a:srgbClr val="FFFF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44" name="Rectangle 559"/>
                <p:cNvSpPr>
                  <a:spLocks noChangeArrowheads="1"/>
                </p:cNvSpPr>
                <p:nvPr/>
              </p:nvSpPr>
              <p:spPr bwMode="auto">
                <a:xfrm>
                  <a:off x="4278" y="3712"/>
                  <a:ext cx="866" cy="4"/>
                </a:xfrm>
                <a:prstGeom prst="rect">
                  <a:avLst/>
                </a:prstGeom>
                <a:solidFill>
                  <a:srgbClr val="FFFF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45" name="Rectangle 560"/>
                <p:cNvSpPr>
                  <a:spLocks noChangeArrowheads="1"/>
                </p:cNvSpPr>
                <p:nvPr/>
              </p:nvSpPr>
              <p:spPr bwMode="auto">
                <a:xfrm>
                  <a:off x="4278" y="3716"/>
                  <a:ext cx="866" cy="4"/>
                </a:xfrm>
                <a:prstGeom prst="rect">
                  <a:avLst/>
                </a:prstGeom>
                <a:solidFill>
                  <a:srgbClr val="FFFF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46" name="Rectangle 561"/>
                <p:cNvSpPr>
                  <a:spLocks noChangeArrowheads="1"/>
                </p:cNvSpPr>
                <p:nvPr/>
              </p:nvSpPr>
              <p:spPr bwMode="auto">
                <a:xfrm>
                  <a:off x="4278" y="3720"/>
                  <a:ext cx="866" cy="4"/>
                </a:xfrm>
                <a:prstGeom prst="rect">
                  <a:avLst/>
                </a:prstGeom>
                <a:solidFill>
                  <a:srgbClr val="FFFF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47" name="Rectangle 562"/>
                <p:cNvSpPr>
                  <a:spLocks noChangeArrowheads="1"/>
                </p:cNvSpPr>
                <p:nvPr/>
              </p:nvSpPr>
              <p:spPr bwMode="auto">
                <a:xfrm>
                  <a:off x="4278" y="3724"/>
                  <a:ext cx="866" cy="4"/>
                </a:xfrm>
                <a:prstGeom prst="rect">
                  <a:avLst/>
                </a:prstGeom>
                <a:solidFill>
                  <a:srgbClr val="FFFF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48" name="Rectangle 563"/>
                <p:cNvSpPr>
                  <a:spLocks noChangeArrowheads="1"/>
                </p:cNvSpPr>
                <p:nvPr/>
              </p:nvSpPr>
              <p:spPr bwMode="auto">
                <a:xfrm>
                  <a:off x="4278" y="3728"/>
                  <a:ext cx="866" cy="4"/>
                </a:xfrm>
                <a:prstGeom prst="rect">
                  <a:avLst/>
                </a:prstGeom>
                <a:solidFill>
                  <a:srgbClr val="FFFF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49" name="Rectangle 564"/>
                <p:cNvSpPr>
                  <a:spLocks noChangeArrowheads="1"/>
                </p:cNvSpPr>
                <p:nvPr/>
              </p:nvSpPr>
              <p:spPr bwMode="auto">
                <a:xfrm>
                  <a:off x="4278" y="3732"/>
                  <a:ext cx="866" cy="4"/>
                </a:xfrm>
                <a:prstGeom prst="rect">
                  <a:avLst/>
                </a:prstGeom>
                <a:solidFill>
                  <a:srgbClr val="FFFF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50" name="Rectangle 565"/>
                <p:cNvSpPr>
                  <a:spLocks noChangeArrowheads="1"/>
                </p:cNvSpPr>
                <p:nvPr/>
              </p:nvSpPr>
              <p:spPr bwMode="auto">
                <a:xfrm>
                  <a:off x="4278" y="3736"/>
                  <a:ext cx="866" cy="4"/>
                </a:xfrm>
                <a:prstGeom prst="rect">
                  <a:avLst/>
                </a:prstGeom>
                <a:solidFill>
                  <a:srgbClr val="FFFF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51" name="Rectangle 566"/>
                <p:cNvSpPr>
                  <a:spLocks noChangeArrowheads="1"/>
                </p:cNvSpPr>
                <p:nvPr/>
              </p:nvSpPr>
              <p:spPr bwMode="auto">
                <a:xfrm>
                  <a:off x="4278" y="3740"/>
                  <a:ext cx="866" cy="3"/>
                </a:xfrm>
                <a:prstGeom prst="rect">
                  <a:avLst/>
                </a:prstGeom>
                <a:solidFill>
                  <a:srgbClr val="FFFF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52" name="Rectangle 567"/>
                <p:cNvSpPr>
                  <a:spLocks noChangeArrowheads="1"/>
                </p:cNvSpPr>
                <p:nvPr/>
              </p:nvSpPr>
              <p:spPr bwMode="auto">
                <a:xfrm>
                  <a:off x="4278" y="3743"/>
                  <a:ext cx="866" cy="4"/>
                </a:xfrm>
                <a:prstGeom prst="rect">
                  <a:avLst/>
                </a:prstGeom>
                <a:solidFill>
                  <a:srgbClr val="FF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53" name="Rectangle 568"/>
                <p:cNvSpPr>
                  <a:spLocks noChangeArrowheads="1"/>
                </p:cNvSpPr>
                <p:nvPr/>
              </p:nvSpPr>
              <p:spPr bwMode="auto">
                <a:xfrm>
                  <a:off x="4278" y="3747"/>
                  <a:ext cx="866" cy="4"/>
                </a:xfrm>
                <a:prstGeom prst="rect">
                  <a:avLst/>
                </a:prstGeom>
                <a:solidFill>
                  <a:srgbClr val="FFFF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54" name="Rectangle 569"/>
                <p:cNvSpPr>
                  <a:spLocks noChangeArrowheads="1"/>
                </p:cNvSpPr>
                <p:nvPr/>
              </p:nvSpPr>
              <p:spPr bwMode="auto">
                <a:xfrm>
                  <a:off x="4278" y="3751"/>
                  <a:ext cx="866" cy="4"/>
                </a:xfrm>
                <a:prstGeom prst="rect">
                  <a:avLst/>
                </a:prstGeom>
                <a:solidFill>
                  <a:srgbClr val="FF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55" name="Rectangle 570"/>
                <p:cNvSpPr>
                  <a:spLocks noChangeArrowheads="1"/>
                </p:cNvSpPr>
                <p:nvPr/>
              </p:nvSpPr>
              <p:spPr bwMode="auto">
                <a:xfrm>
                  <a:off x="4278" y="3755"/>
                  <a:ext cx="866" cy="4"/>
                </a:xfrm>
                <a:prstGeom prst="rect">
                  <a:avLst/>
                </a:prstGeom>
                <a:solidFill>
                  <a:srgbClr val="FF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56" name="Rectangle 571"/>
                <p:cNvSpPr>
                  <a:spLocks noChangeArrowheads="1"/>
                </p:cNvSpPr>
                <p:nvPr/>
              </p:nvSpPr>
              <p:spPr bwMode="auto">
                <a:xfrm>
                  <a:off x="4278" y="3759"/>
                  <a:ext cx="866" cy="3"/>
                </a:xfrm>
                <a:prstGeom prst="rect">
                  <a:avLst/>
                </a:prstGeom>
                <a:solidFill>
                  <a:srgbClr val="FF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57" name="Rectangle 572"/>
                <p:cNvSpPr>
                  <a:spLocks noChangeArrowheads="1"/>
                </p:cNvSpPr>
                <p:nvPr/>
              </p:nvSpPr>
              <p:spPr bwMode="auto">
                <a:xfrm>
                  <a:off x="4278" y="3762"/>
                  <a:ext cx="866" cy="5"/>
                </a:xfrm>
                <a:prstGeom prst="rect">
                  <a:avLst/>
                </a:prstGeom>
                <a:solidFill>
                  <a:srgbClr val="FF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58" name="Rectangle 573"/>
                <p:cNvSpPr>
                  <a:spLocks noChangeArrowheads="1"/>
                </p:cNvSpPr>
                <p:nvPr/>
              </p:nvSpPr>
              <p:spPr bwMode="auto">
                <a:xfrm>
                  <a:off x="4278" y="3767"/>
                  <a:ext cx="866" cy="4"/>
                </a:xfrm>
                <a:prstGeom prst="rect">
                  <a:avLst/>
                </a:prstGeom>
                <a:solidFill>
                  <a:srgbClr val="FF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59" name="Rectangle 574"/>
                <p:cNvSpPr>
                  <a:spLocks noChangeArrowheads="1"/>
                </p:cNvSpPr>
                <p:nvPr/>
              </p:nvSpPr>
              <p:spPr bwMode="auto">
                <a:xfrm>
                  <a:off x="4278" y="3771"/>
                  <a:ext cx="866" cy="4"/>
                </a:xfrm>
                <a:prstGeom prst="rect">
                  <a:avLst/>
                </a:prstGeom>
                <a:solidFill>
                  <a:srgbClr val="FF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60" name="Rectangle 575"/>
                <p:cNvSpPr>
                  <a:spLocks noChangeArrowheads="1"/>
                </p:cNvSpPr>
                <p:nvPr/>
              </p:nvSpPr>
              <p:spPr bwMode="auto">
                <a:xfrm>
                  <a:off x="4278" y="3775"/>
                  <a:ext cx="866" cy="3"/>
                </a:xfrm>
                <a:prstGeom prst="rect">
                  <a:avLst/>
                </a:prstGeom>
                <a:solidFill>
                  <a:srgbClr val="FF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61" name="Rectangle 576"/>
                <p:cNvSpPr>
                  <a:spLocks noChangeArrowheads="1"/>
                </p:cNvSpPr>
                <p:nvPr/>
              </p:nvSpPr>
              <p:spPr bwMode="auto">
                <a:xfrm>
                  <a:off x="4278" y="3778"/>
                  <a:ext cx="866" cy="4"/>
                </a:xfrm>
                <a:prstGeom prst="rect">
                  <a:avLst/>
                </a:prstGeom>
                <a:solidFill>
                  <a:srgbClr val="FF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62" name="Rectangle 577"/>
                <p:cNvSpPr>
                  <a:spLocks noChangeArrowheads="1"/>
                </p:cNvSpPr>
                <p:nvPr/>
              </p:nvSpPr>
              <p:spPr bwMode="auto">
                <a:xfrm>
                  <a:off x="4278" y="3782"/>
                  <a:ext cx="866" cy="4"/>
                </a:xfrm>
                <a:prstGeom prst="rect">
                  <a:avLst/>
                </a:prstGeom>
                <a:solidFill>
                  <a:srgbClr val="FF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63" name="Rectangle 578"/>
                <p:cNvSpPr>
                  <a:spLocks noChangeArrowheads="1"/>
                </p:cNvSpPr>
                <p:nvPr/>
              </p:nvSpPr>
              <p:spPr bwMode="auto">
                <a:xfrm>
                  <a:off x="4278" y="3786"/>
                  <a:ext cx="866" cy="4"/>
                </a:xfrm>
                <a:prstGeom prst="rect">
                  <a:avLst/>
                </a:prstGeom>
                <a:solidFill>
                  <a:srgbClr val="FF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64" name="Rectangle 579"/>
                <p:cNvSpPr>
                  <a:spLocks noChangeArrowheads="1"/>
                </p:cNvSpPr>
                <p:nvPr/>
              </p:nvSpPr>
              <p:spPr bwMode="auto">
                <a:xfrm>
                  <a:off x="4278" y="3790"/>
                  <a:ext cx="866" cy="4"/>
                </a:xfrm>
                <a:prstGeom prst="rect">
                  <a:avLst/>
                </a:prstGeom>
                <a:solidFill>
                  <a:srgbClr val="FF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65" name="Rectangle 580"/>
                <p:cNvSpPr>
                  <a:spLocks noChangeArrowheads="1"/>
                </p:cNvSpPr>
                <p:nvPr/>
              </p:nvSpPr>
              <p:spPr bwMode="auto">
                <a:xfrm>
                  <a:off x="4278" y="3794"/>
                  <a:ext cx="866" cy="3"/>
                </a:xfrm>
                <a:prstGeom prst="rect">
                  <a:avLst/>
                </a:prstGeom>
                <a:solidFill>
                  <a:srgbClr val="FF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66" name="Rectangle 581"/>
                <p:cNvSpPr>
                  <a:spLocks noChangeArrowheads="1"/>
                </p:cNvSpPr>
                <p:nvPr/>
              </p:nvSpPr>
              <p:spPr bwMode="auto">
                <a:xfrm>
                  <a:off x="4278" y="3797"/>
                  <a:ext cx="866" cy="4"/>
                </a:xfrm>
                <a:prstGeom prst="rect">
                  <a:avLst/>
                </a:prstGeom>
                <a:solidFill>
                  <a:srgbClr val="FF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67" name="Rectangle 582"/>
                <p:cNvSpPr>
                  <a:spLocks noChangeArrowheads="1"/>
                </p:cNvSpPr>
                <p:nvPr/>
              </p:nvSpPr>
              <p:spPr bwMode="auto">
                <a:xfrm>
                  <a:off x="4278" y="3801"/>
                  <a:ext cx="866" cy="4"/>
                </a:xfrm>
                <a:prstGeom prst="rect">
                  <a:avLst/>
                </a:prstGeom>
                <a:solidFill>
                  <a:srgbClr val="FF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68" name="Rectangle 583"/>
                <p:cNvSpPr>
                  <a:spLocks noChangeArrowheads="1"/>
                </p:cNvSpPr>
                <p:nvPr/>
              </p:nvSpPr>
              <p:spPr bwMode="auto">
                <a:xfrm>
                  <a:off x="4278" y="3805"/>
                  <a:ext cx="866" cy="4"/>
                </a:xfrm>
                <a:prstGeom prst="rect">
                  <a:avLst/>
                </a:prstGeom>
                <a:solidFill>
                  <a:srgbClr val="FF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69" name="Rectangle 584"/>
                <p:cNvSpPr>
                  <a:spLocks noChangeArrowheads="1"/>
                </p:cNvSpPr>
                <p:nvPr/>
              </p:nvSpPr>
              <p:spPr bwMode="auto">
                <a:xfrm>
                  <a:off x="4278" y="3809"/>
                  <a:ext cx="866" cy="5"/>
                </a:xfrm>
                <a:prstGeom prst="rect">
                  <a:avLst/>
                </a:prstGeom>
                <a:solidFill>
                  <a:srgbClr val="FF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70" name="Rectangle 585"/>
                <p:cNvSpPr>
                  <a:spLocks noChangeArrowheads="1"/>
                </p:cNvSpPr>
                <p:nvPr/>
              </p:nvSpPr>
              <p:spPr bwMode="auto">
                <a:xfrm>
                  <a:off x="4278" y="3814"/>
                  <a:ext cx="866" cy="3"/>
                </a:xfrm>
                <a:prstGeom prst="rect">
                  <a:avLst/>
                </a:prstGeom>
                <a:solidFill>
                  <a:srgbClr val="FF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71" name="Rectangle 586"/>
                <p:cNvSpPr>
                  <a:spLocks noChangeArrowheads="1"/>
                </p:cNvSpPr>
                <p:nvPr/>
              </p:nvSpPr>
              <p:spPr bwMode="auto">
                <a:xfrm>
                  <a:off x="4278" y="3817"/>
                  <a:ext cx="866" cy="4"/>
                </a:xfrm>
                <a:prstGeom prst="rect">
                  <a:avLst/>
                </a:prstGeom>
                <a:solidFill>
                  <a:srgbClr val="FF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72" name="Rectangle 587"/>
                <p:cNvSpPr>
                  <a:spLocks noChangeArrowheads="1"/>
                </p:cNvSpPr>
                <p:nvPr/>
              </p:nvSpPr>
              <p:spPr bwMode="auto">
                <a:xfrm>
                  <a:off x="4278" y="3821"/>
                  <a:ext cx="866" cy="4"/>
                </a:xfrm>
                <a:prstGeom prst="rect">
                  <a:avLst/>
                </a:prstGeom>
                <a:solidFill>
                  <a:srgbClr val="FFFF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73" name="Rectangle 588"/>
                <p:cNvSpPr>
                  <a:spLocks noChangeArrowheads="1"/>
                </p:cNvSpPr>
                <p:nvPr/>
              </p:nvSpPr>
              <p:spPr bwMode="auto">
                <a:xfrm>
                  <a:off x="4278" y="3825"/>
                  <a:ext cx="866" cy="4"/>
                </a:xfrm>
                <a:prstGeom prst="rect">
                  <a:avLst/>
                </a:prstGeom>
                <a:solidFill>
                  <a:srgbClr val="FF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74" name="Rectangle 589"/>
                <p:cNvSpPr>
                  <a:spLocks noChangeArrowheads="1"/>
                </p:cNvSpPr>
                <p:nvPr/>
              </p:nvSpPr>
              <p:spPr bwMode="auto">
                <a:xfrm>
                  <a:off x="4278" y="3829"/>
                  <a:ext cx="866" cy="4"/>
                </a:xfrm>
                <a:prstGeom prst="rect">
                  <a:avLst/>
                </a:prstGeom>
                <a:solidFill>
                  <a:srgbClr val="FFFF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75" name="Rectangle 590"/>
                <p:cNvSpPr>
                  <a:spLocks noChangeArrowheads="1"/>
                </p:cNvSpPr>
                <p:nvPr/>
              </p:nvSpPr>
              <p:spPr bwMode="auto">
                <a:xfrm>
                  <a:off x="4278" y="3833"/>
                  <a:ext cx="866" cy="3"/>
                </a:xfrm>
                <a:prstGeom prst="rect">
                  <a:avLst/>
                </a:prstGeom>
                <a:solidFill>
                  <a:srgbClr val="FFFF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76" name="Rectangle 591"/>
                <p:cNvSpPr>
                  <a:spLocks noChangeArrowheads="1"/>
                </p:cNvSpPr>
                <p:nvPr/>
              </p:nvSpPr>
              <p:spPr bwMode="auto">
                <a:xfrm>
                  <a:off x="4278" y="3836"/>
                  <a:ext cx="866" cy="4"/>
                </a:xfrm>
                <a:prstGeom prst="rect">
                  <a:avLst/>
                </a:prstGeom>
                <a:solidFill>
                  <a:srgbClr val="FFFF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77" name="Rectangle 592"/>
                <p:cNvSpPr>
                  <a:spLocks noChangeArrowheads="1"/>
                </p:cNvSpPr>
                <p:nvPr/>
              </p:nvSpPr>
              <p:spPr bwMode="auto">
                <a:xfrm>
                  <a:off x="4278" y="3840"/>
                  <a:ext cx="866" cy="4"/>
                </a:xfrm>
                <a:prstGeom prst="rect">
                  <a:avLst/>
                </a:prstGeom>
                <a:solidFill>
                  <a:srgbClr val="FFFF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78" name="Rectangle 593"/>
                <p:cNvSpPr>
                  <a:spLocks noChangeArrowheads="1"/>
                </p:cNvSpPr>
                <p:nvPr/>
              </p:nvSpPr>
              <p:spPr bwMode="auto">
                <a:xfrm>
                  <a:off x="4278" y="3844"/>
                  <a:ext cx="866" cy="4"/>
                </a:xfrm>
                <a:prstGeom prst="rect">
                  <a:avLst/>
                </a:prstGeom>
                <a:solidFill>
                  <a:srgbClr val="FFFF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79" name="Rectangle 594"/>
                <p:cNvSpPr>
                  <a:spLocks noChangeArrowheads="1"/>
                </p:cNvSpPr>
                <p:nvPr/>
              </p:nvSpPr>
              <p:spPr bwMode="auto">
                <a:xfrm>
                  <a:off x="4278" y="3848"/>
                  <a:ext cx="866" cy="4"/>
                </a:xfrm>
                <a:prstGeom prst="rect">
                  <a:avLst/>
                </a:prstGeom>
                <a:solidFill>
                  <a:srgbClr val="FFFF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80" name="Rectangle 595"/>
                <p:cNvSpPr>
                  <a:spLocks noChangeArrowheads="1"/>
                </p:cNvSpPr>
                <p:nvPr/>
              </p:nvSpPr>
              <p:spPr bwMode="auto">
                <a:xfrm>
                  <a:off x="4278" y="3852"/>
                  <a:ext cx="866" cy="3"/>
                </a:xfrm>
                <a:prstGeom prst="rect">
                  <a:avLst/>
                </a:prstGeom>
                <a:solidFill>
                  <a:srgbClr val="FFFF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81" name="Rectangle 596"/>
                <p:cNvSpPr>
                  <a:spLocks noChangeArrowheads="1"/>
                </p:cNvSpPr>
                <p:nvPr/>
              </p:nvSpPr>
              <p:spPr bwMode="auto">
                <a:xfrm>
                  <a:off x="4278" y="3855"/>
                  <a:ext cx="866" cy="5"/>
                </a:xfrm>
                <a:prstGeom prst="rect">
                  <a:avLst/>
                </a:prstGeom>
                <a:solidFill>
                  <a:srgbClr val="FFFF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82" name="Rectangle 597"/>
                <p:cNvSpPr>
                  <a:spLocks noChangeArrowheads="1"/>
                </p:cNvSpPr>
                <p:nvPr/>
              </p:nvSpPr>
              <p:spPr bwMode="auto">
                <a:xfrm>
                  <a:off x="4278" y="3860"/>
                  <a:ext cx="866" cy="4"/>
                </a:xfrm>
                <a:prstGeom prst="rect">
                  <a:avLst/>
                </a:prstGeom>
                <a:solidFill>
                  <a:srgbClr val="FFFF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83" name="Rectangle 598"/>
                <p:cNvSpPr>
                  <a:spLocks noChangeArrowheads="1"/>
                </p:cNvSpPr>
                <p:nvPr/>
              </p:nvSpPr>
              <p:spPr bwMode="auto">
                <a:xfrm>
                  <a:off x="4278" y="3864"/>
                  <a:ext cx="866" cy="4"/>
                </a:xfrm>
                <a:prstGeom prst="rect">
                  <a:avLst/>
                </a:prstGeom>
                <a:solidFill>
                  <a:srgbClr val="FFFF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84" name="Rectangle 599"/>
                <p:cNvSpPr>
                  <a:spLocks noChangeArrowheads="1"/>
                </p:cNvSpPr>
                <p:nvPr/>
              </p:nvSpPr>
              <p:spPr bwMode="auto">
                <a:xfrm>
                  <a:off x="4278" y="3868"/>
                  <a:ext cx="866" cy="4"/>
                </a:xfrm>
                <a:prstGeom prst="rect">
                  <a:avLst/>
                </a:prstGeom>
                <a:solidFill>
                  <a:srgbClr val="FFFF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85" name="Rectangle 600"/>
                <p:cNvSpPr>
                  <a:spLocks noChangeArrowheads="1"/>
                </p:cNvSpPr>
                <p:nvPr/>
              </p:nvSpPr>
              <p:spPr bwMode="auto">
                <a:xfrm>
                  <a:off x="4278" y="3872"/>
                  <a:ext cx="866" cy="3"/>
                </a:xfrm>
                <a:prstGeom prst="rect">
                  <a:avLst/>
                </a:prstGeom>
                <a:solidFill>
                  <a:srgbClr val="FFFF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86" name="Rectangle 601"/>
                <p:cNvSpPr>
                  <a:spLocks noChangeArrowheads="1"/>
                </p:cNvSpPr>
                <p:nvPr/>
              </p:nvSpPr>
              <p:spPr bwMode="auto">
                <a:xfrm>
                  <a:off x="4278" y="3875"/>
                  <a:ext cx="866" cy="4"/>
                </a:xfrm>
                <a:prstGeom prst="rect">
                  <a:avLst/>
                </a:prstGeom>
                <a:solidFill>
                  <a:srgbClr val="FFFF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938" name="Rectangle 603"/>
              <p:cNvSpPr>
                <a:spLocks noChangeArrowheads="1"/>
              </p:cNvSpPr>
              <p:nvPr/>
            </p:nvSpPr>
            <p:spPr bwMode="auto">
              <a:xfrm>
                <a:off x="4278" y="3693"/>
                <a:ext cx="867" cy="187"/>
              </a:xfrm>
              <a:prstGeom prst="rect">
                <a:avLst/>
              </a:prstGeom>
              <a:noFill/>
              <a:ln w="6350">
                <a:solidFill>
                  <a:srgbClr val="9966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grpSp>
        <p:sp>
          <p:nvSpPr>
            <p:cNvPr id="24" name="Rectangle 605"/>
            <p:cNvSpPr>
              <a:spLocks noChangeArrowheads="1"/>
            </p:cNvSpPr>
            <p:nvPr/>
          </p:nvSpPr>
          <p:spPr bwMode="auto">
            <a:xfrm>
              <a:off x="4301" y="3705"/>
              <a:ext cx="531"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a:solidFill>
                    <a:srgbClr val="996600"/>
                  </a:solidFill>
                  <a:latin typeface="Comic Sans MS" pitchFamily="66" charset="0"/>
                </a:rPr>
                <a:t>0,004076 </a:t>
              </a:r>
              <a:endParaRPr lang="it-IT"/>
            </a:p>
          </p:txBody>
        </p:sp>
        <p:sp>
          <p:nvSpPr>
            <p:cNvPr id="25" name="Rectangle 606"/>
            <p:cNvSpPr>
              <a:spLocks noChangeArrowheads="1"/>
            </p:cNvSpPr>
            <p:nvPr/>
          </p:nvSpPr>
          <p:spPr bwMode="auto">
            <a:xfrm>
              <a:off x="4846" y="3705"/>
              <a:ext cx="104"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a:solidFill>
                    <a:srgbClr val="996600"/>
                  </a:solidFill>
                  <a:latin typeface="Comic Sans MS" pitchFamily="66" charset="0"/>
                </a:rPr>
                <a:t>Pt</a:t>
              </a:r>
              <a:endParaRPr lang="it-IT"/>
            </a:p>
          </p:txBody>
        </p:sp>
        <p:sp>
          <p:nvSpPr>
            <p:cNvPr id="26" name="Rectangle 607"/>
            <p:cNvSpPr>
              <a:spLocks noChangeArrowheads="1"/>
            </p:cNvSpPr>
            <p:nvPr/>
          </p:nvSpPr>
          <p:spPr bwMode="auto">
            <a:xfrm>
              <a:off x="4953" y="3705"/>
              <a:ext cx="164"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a:solidFill>
                    <a:srgbClr val="996600"/>
                  </a:solidFill>
                  <a:latin typeface="Comic Sans MS" pitchFamily="66" charset="0"/>
                </a:rPr>
                <a:t>/kg</a:t>
              </a:r>
              <a:endParaRPr lang="it-IT"/>
            </a:p>
          </p:txBody>
        </p:sp>
        <p:grpSp>
          <p:nvGrpSpPr>
            <p:cNvPr id="27" name="Group 745"/>
            <p:cNvGrpSpPr>
              <a:grpSpLocks/>
            </p:cNvGrpSpPr>
            <p:nvPr/>
          </p:nvGrpSpPr>
          <p:grpSpPr bwMode="auto">
            <a:xfrm>
              <a:off x="538" y="363"/>
              <a:ext cx="367" cy="449"/>
              <a:chOff x="538" y="363"/>
              <a:chExt cx="367" cy="449"/>
            </a:xfrm>
          </p:grpSpPr>
          <p:grpSp>
            <p:nvGrpSpPr>
              <p:cNvPr id="800" name="Group 742"/>
              <p:cNvGrpSpPr>
                <a:grpSpLocks/>
              </p:cNvGrpSpPr>
              <p:nvPr/>
            </p:nvGrpSpPr>
            <p:grpSpPr bwMode="auto">
              <a:xfrm>
                <a:off x="538" y="363"/>
                <a:ext cx="367" cy="449"/>
                <a:chOff x="538" y="363"/>
                <a:chExt cx="367" cy="449"/>
              </a:xfrm>
            </p:grpSpPr>
            <p:grpSp>
              <p:nvGrpSpPr>
                <p:cNvPr id="803" name="Group 738"/>
                <p:cNvGrpSpPr>
                  <a:grpSpLocks/>
                </p:cNvGrpSpPr>
                <p:nvPr/>
              </p:nvGrpSpPr>
              <p:grpSpPr bwMode="auto">
                <a:xfrm>
                  <a:off x="538" y="363"/>
                  <a:ext cx="367" cy="449"/>
                  <a:chOff x="538" y="363"/>
                  <a:chExt cx="367" cy="449"/>
                </a:xfrm>
              </p:grpSpPr>
              <p:sp>
                <p:nvSpPr>
                  <p:cNvPr id="807" name="Rectangle 608"/>
                  <p:cNvSpPr>
                    <a:spLocks noChangeArrowheads="1"/>
                  </p:cNvSpPr>
                  <p:nvPr/>
                </p:nvSpPr>
                <p:spPr bwMode="auto">
                  <a:xfrm>
                    <a:off x="538" y="363"/>
                    <a:ext cx="367" cy="7"/>
                  </a:xfrm>
                  <a:prstGeom prst="rect">
                    <a:avLst/>
                  </a:prstGeom>
                  <a:solidFill>
                    <a:srgbClr val="CB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08" name="Rectangle 609"/>
                  <p:cNvSpPr>
                    <a:spLocks noChangeArrowheads="1"/>
                  </p:cNvSpPr>
                  <p:nvPr/>
                </p:nvSpPr>
                <p:spPr bwMode="auto">
                  <a:xfrm>
                    <a:off x="538" y="370"/>
                    <a:ext cx="367" cy="7"/>
                  </a:xfrm>
                  <a:prstGeom prst="rect">
                    <a:avLst/>
                  </a:prstGeom>
                  <a:solidFill>
                    <a:srgbClr val="CB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09" name="Rectangle 610"/>
                  <p:cNvSpPr>
                    <a:spLocks noChangeArrowheads="1"/>
                  </p:cNvSpPr>
                  <p:nvPr/>
                </p:nvSpPr>
                <p:spPr bwMode="auto">
                  <a:xfrm>
                    <a:off x="538" y="377"/>
                    <a:ext cx="367" cy="7"/>
                  </a:xfrm>
                  <a:prstGeom prst="rect">
                    <a:avLst/>
                  </a:prstGeom>
                  <a:solidFill>
                    <a:srgbClr val="CB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10" name="Rectangle 611"/>
                  <p:cNvSpPr>
                    <a:spLocks noChangeArrowheads="1"/>
                  </p:cNvSpPr>
                  <p:nvPr/>
                </p:nvSpPr>
                <p:spPr bwMode="auto">
                  <a:xfrm>
                    <a:off x="538" y="384"/>
                    <a:ext cx="367" cy="7"/>
                  </a:xfrm>
                  <a:prstGeom prst="rect">
                    <a:avLst/>
                  </a:prstGeom>
                  <a:solidFill>
                    <a:srgbClr val="CA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11" name="Rectangle 612"/>
                  <p:cNvSpPr>
                    <a:spLocks noChangeArrowheads="1"/>
                  </p:cNvSpPr>
                  <p:nvPr/>
                </p:nvSpPr>
                <p:spPr bwMode="auto">
                  <a:xfrm>
                    <a:off x="538" y="391"/>
                    <a:ext cx="367" cy="7"/>
                  </a:xfrm>
                  <a:prstGeom prst="rect">
                    <a:avLst/>
                  </a:prstGeom>
                  <a:solidFill>
                    <a:srgbClr val="CA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12" name="Rectangle 613"/>
                  <p:cNvSpPr>
                    <a:spLocks noChangeArrowheads="1"/>
                  </p:cNvSpPr>
                  <p:nvPr/>
                </p:nvSpPr>
                <p:spPr bwMode="auto">
                  <a:xfrm>
                    <a:off x="538" y="398"/>
                    <a:ext cx="367" cy="7"/>
                  </a:xfrm>
                  <a:prstGeom prst="rect">
                    <a:avLst/>
                  </a:prstGeom>
                  <a:solidFill>
                    <a:srgbClr val="CA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13" name="Rectangle 614"/>
                  <p:cNvSpPr>
                    <a:spLocks noChangeArrowheads="1"/>
                  </p:cNvSpPr>
                  <p:nvPr/>
                </p:nvSpPr>
                <p:spPr bwMode="auto">
                  <a:xfrm>
                    <a:off x="538" y="405"/>
                    <a:ext cx="367" cy="8"/>
                  </a:xfrm>
                  <a:prstGeom prst="rect">
                    <a:avLst/>
                  </a:prstGeom>
                  <a:solidFill>
                    <a:srgbClr val="C9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14" name="Rectangle 615"/>
                  <p:cNvSpPr>
                    <a:spLocks noChangeArrowheads="1"/>
                  </p:cNvSpPr>
                  <p:nvPr/>
                </p:nvSpPr>
                <p:spPr bwMode="auto">
                  <a:xfrm>
                    <a:off x="538" y="413"/>
                    <a:ext cx="367" cy="6"/>
                  </a:xfrm>
                  <a:prstGeom prst="rect">
                    <a:avLst/>
                  </a:prstGeom>
                  <a:solidFill>
                    <a:srgbClr val="C8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15" name="Rectangle 616"/>
                  <p:cNvSpPr>
                    <a:spLocks noChangeArrowheads="1"/>
                  </p:cNvSpPr>
                  <p:nvPr/>
                </p:nvSpPr>
                <p:spPr bwMode="auto">
                  <a:xfrm>
                    <a:off x="538" y="419"/>
                    <a:ext cx="367" cy="7"/>
                  </a:xfrm>
                  <a:prstGeom prst="rect">
                    <a:avLst/>
                  </a:prstGeom>
                  <a:solidFill>
                    <a:srgbClr val="C8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16" name="Rectangle 617"/>
                  <p:cNvSpPr>
                    <a:spLocks noChangeArrowheads="1"/>
                  </p:cNvSpPr>
                  <p:nvPr/>
                </p:nvSpPr>
                <p:spPr bwMode="auto">
                  <a:xfrm>
                    <a:off x="538" y="426"/>
                    <a:ext cx="367" cy="7"/>
                  </a:xfrm>
                  <a:prstGeom prst="rect">
                    <a:avLst/>
                  </a:prstGeom>
                  <a:solidFill>
                    <a:srgbClr val="C7E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17" name="Rectangle 618"/>
                  <p:cNvSpPr>
                    <a:spLocks noChangeArrowheads="1"/>
                  </p:cNvSpPr>
                  <p:nvPr/>
                </p:nvSpPr>
                <p:spPr bwMode="auto">
                  <a:xfrm>
                    <a:off x="538" y="433"/>
                    <a:ext cx="367" cy="7"/>
                  </a:xfrm>
                  <a:prstGeom prst="rect">
                    <a:avLst/>
                  </a:prstGeom>
                  <a:solidFill>
                    <a:srgbClr val="C6E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18" name="Rectangle 619"/>
                  <p:cNvSpPr>
                    <a:spLocks noChangeArrowheads="1"/>
                  </p:cNvSpPr>
                  <p:nvPr/>
                </p:nvSpPr>
                <p:spPr bwMode="auto">
                  <a:xfrm>
                    <a:off x="538" y="440"/>
                    <a:ext cx="367" cy="7"/>
                  </a:xfrm>
                  <a:prstGeom prst="rect">
                    <a:avLst/>
                  </a:prstGeom>
                  <a:solidFill>
                    <a:srgbClr val="C5E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19" name="Rectangle 620"/>
                  <p:cNvSpPr>
                    <a:spLocks noChangeArrowheads="1"/>
                  </p:cNvSpPr>
                  <p:nvPr/>
                </p:nvSpPr>
                <p:spPr bwMode="auto">
                  <a:xfrm>
                    <a:off x="538" y="447"/>
                    <a:ext cx="367" cy="7"/>
                  </a:xfrm>
                  <a:prstGeom prst="rect">
                    <a:avLst/>
                  </a:prstGeom>
                  <a:solidFill>
                    <a:srgbClr val="C4E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20" name="Rectangle 621"/>
                  <p:cNvSpPr>
                    <a:spLocks noChangeArrowheads="1"/>
                  </p:cNvSpPr>
                  <p:nvPr/>
                </p:nvSpPr>
                <p:spPr bwMode="auto">
                  <a:xfrm>
                    <a:off x="538" y="454"/>
                    <a:ext cx="367" cy="7"/>
                  </a:xfrm>
                  <a:prstGeom prst="rect">
                    <a:avLst/>
                  </a:prstGeom>
                  <a:solidFill>
                    <a:srgbClr val="C3E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21" name="Rectangle 622"/>
                  <p:cNvSpPr>
                    <a:spLocks noChangeArrowheads="1"/>
                  </p:cNvSpPr>
                  <p:nvPr/>
                </p:nvSpPr>
                <p:spPr bwMode="auto">
                  <a:xfrm>
                    <a:off x="538" y="461"/>
                    <a:ext cx="367" cy="8"/>
                  </a:xfrm>
                  <a:prstGeom prst="rect">
                    <a:avLst/>
                  </a:prstGeom>
                  <a:solidFill>
                    <a:srgbClr val="C2E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22" name="Rectangle 623"/>
                  <p:cNvSpPr>
                    <a:spLocks noChangeArrowheads="1"/>
                  </p:cNvSpPr>
                  <p:nvPr/>
                </p:nvSpPr>
                <p:spPr bwMode="auto">
                  <a:xfrm>
                    <a:off x="538" y="469"/>
                    <a:ext cx="367" cy="6"/>
                  </a:xfrm>
                  <a:prstGeom prst="rect">
                    <a:avLst/>
                  </a:prstGeom>
                  <a:solidFill>
                    <a:srgbClr val="C1E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23" name="Rectangle 624"/>
                  <p:cNvSpPr>
                    <a:spLocks noChangeArrowheads="1"/>
                  </p:cNvSpPr>
                  <p:nvPr/>
                </p:nvSpPr>
                <p:spPr bwMode="auto">
                  <a:xfrm>
                    <a:off x="538" y="475"/>
                    <a:ext cx="367" cy="7"/>
                  </a:xfrm>
                  <a:prstGeom prst="rect">
                    <a:avLst/>
                  </a:prstGeom>
                  <a:solidFill>
                    <a:srgbClr val="C0E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24" name="Rectangle 625"/>
                  <p:cNvSpPr>
                    <a:spLocks noChangeArrowheads="1"/>
                  </p:cNvSpPr>
                  <p:nvPr/>
                </p:nvSpPr>
                <p:spPr bwMode="auto">
                  <a:xfrm>
                    <a:off x="538" y="482"/>
                    <a:ext cx="367" cy="7"/>
                  </a:xfrm>
                  <a:prstGeom prst="rect">
                    <a:avLst/>
                  </a:prstGeom>
                  <a:solidFill>
                    <a:srgbClr val="BFE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25" name="Rectangle 626"/>
                  <p:cNvSpPr>
                    <a:spLocks noChangeArrowheads="1"/>
                  </p:cNvSpPr>
                  <p:nvPr/>
                </p:nvSpPr>
                <p:spPr bwMode="auto">
                  <a:xfrm>
                    <a:off x="538" y="489"/>
                    <a:ext cx="367" cy="7"/>
                  </a:xfrm>
                  <a:prstGeom prst="rect">
                    <a:avLst/>
                  </a:prstGeom>
                  <a:solidFill>
                    <a:srgbClr val="BDE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26" name="Rectangle 627"/>
                  <p:cNvSpPr>
                    <a:spLocks noChangeArrowheads="1"/>
                  </p:cNvSpPr>
                  <p:nvPr/>
                </p:nvSpPr>
                <p:spPr bwMode="auto">
                  <a:xfrm>
                    <a:off x="538" y="496"/>
                    <a:ext cx="367" cy="7"/>
                  </a:xfrm>
                  <a:prstGeom prst="rect">
                    <a:avLst/>
                  </a:prstGeom>
                  <a:solidFill>
                    <a:srgbClr val="BCE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27" name="Rectangle 628"/>
                  <p:cNvSpPr>
                    <a:spLocks noChangeArrowheads="1"/>
                  </p:cNvSpPr>
                  <p:nvPr/>
                </p:nvSpPr>
                <p:spPr bwMode="auto">
                  <a:xfrm>
                    <a:off x="538" y="503"/>
                    <a:ext cx="367" cy="7"/>
                  </a:xfrm>
                  <a:prstGeom prst="rect">
                    <a:avLst/>
                  </a:prstGeom>
                  <a:solidFill>
                    <a:srgbClr val="BAF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28" name="Rectangle 629"/>
                  <p:cNvSpPr>
                    <a:spLocks noChangeArrowheads="1"/>
                  </p:cNvSpPr>
                  <p:nvPr/>
                </p:nvSpPr>
                <p:spPr bwMode="auto">
                  <a:xfrm>
                    <a:off x="538" y="510"/>
                    <a:ext cx="367" cy="7"/>
                  </a:xfrm>
                  <a:prstGeom prst="rect">
                    <a:avLst/>
                  </a:prstGeom>
                  <a:solidFill>
                    <a:srgbClr val="B8F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29" name="Rectangle 630"/>
                  <p:cNvSpPr>
                    <a:spLocks noChangeArrowheads="1"/>
                  </p:cNvSpPr>
                  <p:nvPr/>
                </p:nvSpPr>
                <p:spPr bwMode="auto">
                  <a:xfrm>
                    <a:off x="538" y="517"/>
                    <a:ext cx="367" cy="8"/>
                  </a:xfrm>
                  <a:prstGeom prst="rect">
                    <a:avLst/>
                  </a:prstGeom>
                  <a:solidFill>
                    <a:srgbClr val="B6F1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30" name="Rectangle 631"/>
                  <p:cNvSpPr>
                    <a:spLocks noChangeArrowheads="1"/>
                  </p:cNvSpPr>
                  <p:nvPr/>
                </p:nvSpPr>
                <p:spPr bwMode="auto">
                  <a:xfrm>
                    <a:off x="538" y="525"/>
                    <a:ext cx="367" cy="6"/>
                  </a:xfrm>
                  <a:prstGeom prst="rect">
                    <a:avLst/>
                  </a:prstGeom>
                  <a:solidFill>
                    <a:srgbClr val="B4F1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31" name="Rectangle 632"/>
                  <p:cNvSpPr>
                    <a:spLocks noChangeArrowheads="1"/>
                  </p:cNvSpPr>
                  <p:nvPr/>
                </p:nvSpPr>
                <p:spPr bwMode="auto">
                  <a:xfrm>
                    <a:off x="538" y="531"/>
                    <a:ext cx="367" cy="7"/>
                  </a:xfrm>
                  <a:prstGeom prst="rect">
                    <a:avLst/>
                  </a:prstGeom>
                  <a:solidFill>
                    <a:srgbClr val="B2F1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32" name="Rectangle 633"/>
                  <p:cNvSpPr>
                    <a:spLocks noChangeArrowheads="1"/>
                  </p:cNvSpPr>
                  <p:nvPr/>
                </p:nvSpPr>
                <p:spPr bwMode="auto">
                  <a:xfrm>
                    <a:off x="538" y="538"/>
                    <a:ext cx="367" cy="8"/>
                  </a:xfrm>
                  <a:prstGeom prst="rect">
                    <a:avLst/>
                  </a:prstGeom>
                  <a:solidFill>
                    <a:srgbClr val="B0F2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33" name="Rectangle 634"/>
                  <p:cNvSpPr>
                    <a:spLocks noChangeArrowheads="1"/>
                  </p:cNvSpPr>
                  <p:nvPr/>
                </p:nvSpPr>
                <p:spPr bwMode="auto">
                  <a:xfrm>
                    <a:off x="538" y="546"/>
                    <a:ext cx="367" cy="6"/>
                  </a:xfrm>
                  <a:prstGeom prst="rect">
                    <a:avLst/>
                  </a:prstGeom>
                  <a:solidFill>
                    <a:srgbClr val="AEF3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34" name="Rectangle 635"/>
                  <p:cNvSpPr>
                    <a:spLocks noChangeArrowheads="1"/>
                  </p:cNvSpPr>
                  <p:nvPr/>
                </p:nvSpPr>
                <p:spPr bwMode="auto">
                  <a:xfrm>
                    <a:off x="538" y="552"/>
                    <a:ext cx="367" cy="7"/>
                  </a:xfrm>
                  <a:prstGeom prst="rect">
                    <a:avLst/>
                  </a:prstGeom>
                  <a:solidFill>
                    <a:srgbClr val="ACF3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35" name="Rectangle 636"/>
                  <p:cNvSpPr>
                    <a:spLocks noChangeArrowheads="1"/>
                  </p:cNvSpPr>
                  <p:nvPr/>
                </p:nvSpPr>
                <p:spPr bwMode="auto">
                  <a:xfrm>
                    <a:off x="538" y="559"/>
                    <a:ext cx="367" cy="7"/>
                  </a:xfrm>
                  <a:prstGeom prst="rect">
                    <a:avLst/>
                  </a:prstGeom>
                  <a:solidFill>
                    <a:srgbClr val="AAF3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36" name="Rectangle 637"/>
                  <p:cNvSpPr>
                    <a:spLocks noChangeArrowheads="1"/>
                  </p:cNvSpPr>
                  <p:nvPr/>
                </p:nvSpPr>
                <p:spPr bwMode="auto">
                  <a:xfrm>
                    <a:off x="538" y="566"/>
                    <a:ext cx="367" cy="7"/>
                  </a:xfrm>
                  <a:prstGeom prst="rect">
                    <a:avLst/>
                  </a:prstGeom>
                  <a:solidFill>
                    <a:srgbClr val="A7F4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37" name="Rectangle 638"/>
                  <p:cNvSpPr>
                    <a:spLocks noChangeArrowheads="1"/>
                  </p:cNvSpPr>
                  <p:nvPr/>
                </p:nvSpPr>
                <p:spPr bwMode="auto">
                  <a:xfrm>
                    <a:off x="538" y="573"/>
                    <a:ext cx="367" cy="8"/>
                  </a:xfrm>
                  <a:prstGeom prst="rect">
                    <a:avLst/>
                  </a:prstGeom>
                  <a:solidFill>
                    <a:srgbClr val="A4F4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38" name="Rectangle 639"/>
                  <p:cNvSpPr>
                    <a:spLocks noChangeArrowheads="1"/>
                  </p:cNvSpPr>
                  <p:nvPr/>
                </p:nvSpPr>
                <p:spPr bwMode="auto">
                  <a:xfrm>
                    <a:off x="538" y="581"/>
                    <a:ext cx="367" cy="6"/>
                  </a:xfrm>
                  <a:prstGeom prst="rect">
                    <a:avLst/>
                  </a:prstGeom>
                  <a:solidFill>
                    <a:srgbClr val="A2F5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39" name="Rectangle 640"/>
                  <p:cNvSpPr>
                    <a:spLocks noChangeArrowheads="1"/>
                  </p:cNvSpPr>
                  <p:nvPr/>
                </p:nvSpPr>
                <p:spPr bwMode="auto">
                  <a:xfrm>
                    <a:off x="538" y="587"/>
                    <a:ext cx="367" cy="7"/>
                  </a:xfrm>
                  <a:prstGeom prst="rect">
                    <a:avLst/>
                  </a:prstGeom>
                  <a:solidFill>
                    <a:srgbClr val="A0F5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40" name="Rectangle 641"/>
                  <p:cNvSpPr>
                    <a:spLocks noChangeArrowheads="1"/>
                  </p:cNvSpPr>
                  <p:nvPr/>
                </p:nvSpPr>
                <p:spPr bwMode="auto">
                  <a:xfrm>
                    <a:off x="538" y="594"/>
                    <a:ext cx="367" cy="8"/>
                  </a:xfrm>
                  <a:prstGeom prst="rect">
                    <a:avLst/>
                  </a:prstGeom>
                  <a:solidFill>
                    <a:srgbClr val="9DF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41" name="Rectangle 642"/>
                  <p:cNvSpPr>
                    <a:spLocks noChangeArrowheads="1"/>
                  </p:cNvSpPr>
                  <p:nvPr/>
                </p:nvSpPr>
                <p:spPr bwMode="auto">
                  <a:xfrm>
                    <a:off x="538" y="602"/>
                    <a:ext cx="367" cy="6"/>
                  </a:xfrm>
                  <a:prstGeom prst="rect">
                    <a:avLst/>
                  </a:prstGeom>
                  <a:solidFill>
                    <a:srgbClr val="9AF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42" name="Rectangle 643"/>
                  <p:cNvSpPr>
                    <a:spLocks noChangeArrowheads="1"/>
                  </p:cNvSpPr>
                  <p:nvPr/>
                </p:nvSpPr>
                <p:spPr bwMode="auto">
                  <a:xfrm>
                    <a:off x="538" y="608"/>
                    <a:ext cx="367" cy="7"/>
                  </a:xfrm>
                  <a:prstGeom prst="rect">
                    <a:avLst/>
                  </a:prstGeom>
                  <a:solidFill>
                    <a:srgbClr val="98F7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43" name="Rectangle 644"/>
                  <p:cNvSpPr>
                    <a:spLocks noChangeArrowheads="1"/>
                  </p:cNvSpPr>
                  <p:nvPr/>
                </p:nvSpPr>
                <p:spPr bwMode="auto">
                  <a:xfrm>
                    <a:off x="538" y="615"/>
                    <a:ext cx="367" cy="8"/>
                  </a:xfrm>
                  <a:prstGeom prst="rect">
                    <a:avLst/>
                  </a:prstGeom>
                  <a:solidFill>
                    <a:srgbClr val="95F7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44" name="Rectangle 645"/>
                  <p:cNvSpPr>
                    <a:spLocks noChangeArrowheads="1"/>
                  </p:cNvSpPr>
                  <p:nvPr/>
                </p:nvSpPr>
                <p:spPr bwMode="auto">
                  <a:xfrm>
                    <a:off x="538" y="623"/>
                    <a:ext cx="367" cy="6"/>
                  </a:xfrm>
                  <a:prstGeom prst="rect">
                    <a:avLst/>
                  </a:prstGeom>
                  <a:solidFill>
                    <a:srgbClr val="93F8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45" name="Rectangle 646"/>
                  <p:cNvSpPr>
                    <a:spLocks noChangeArrowheads="1"/>
                  </p:cNvSpPr>
                  <p:nvPr/>
                </p:nvSpPr>
                <p:spPr bwMode="auto">
                  <a:xfrm>
                    <a:off x="538" y="629"/>
                    <a:ext cx="367" cy="8"/>
                  </a:xfrm>
                  <a:prstGeom prst="rect">
                    <a:avLst/>
                  </a:prstGeom>
                  <a:solidFill>
                    <a:srgbClr val="90F8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46" name="Rectangle 647"/>
                  <p:cNvSpPr>
                    <a:spLocks noChangeArrowheads="1"/>
                  </p:cNvSpPr>
                  <p:nvPr/>
                </p:nvSpPr>
                <p:spPr bwMode="auto">
                  <a:xfrm>
                    <a:off x="538" y="637"/>
                    <a:ext cx="367" cy="6"/>
                  </a:xfrm>
                  <a:prstGeom prst="rect">
                    <a:avLst/>
                  </a:prstGeom>
                  <a:solidFill>
                    <a:srgbClr val="8DF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47" name="Rectangle 648"/>
                  <p:cNvSpPr>
                    <a:spLocks noChangeArrowheads="1"/>
                  </p:cNvSpPr>
                  <p:nvPr/>
                </p:nvSpPr>
                <p:spPr bwMode="auto">
                  <a:xfrm>
                    <a:off x="538" y="643"/>
                    <a:ext cx="367" cy="7"/>
                  </a:xfrm>
                  <a:prstGeom prst="rect">
                    <a:avLst/>
                  </a:prstGeom>
                  <a:solidFill>
                    <a:srgbClr val="8BF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48" name="Rectangle 649"/>
                  <p:cNvSpPr>
                    <a:spLocks noChangeArrowheads="1"/>
                  </p:cNvSpPr>
                  <p:nvPr/>
                </p:nvSpPr>
                <p:spPr bwMode="auto">
                  <a:xfrm>
                    <a:off x="538" y="650"/>
                    <a:ext cx="367" cy="8"/>
                  </a:xfrm>
                  <a:prstGeom prst="rect">
                    <a:avLst/>
                  </a:prstGeom>
                  <a:solidFill>
                    <a:srgbClr val="88FA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49" name="Rectangle 650"/>
                  <p:cNvSpPr>
                    <a:spLocks noChangeArrowheads="1"/>
                  </p:cNvSpPr>
                  <p:nvPr/>
                </p:nvSpPr>
                <p:spPr bwMode="auto">
                  <a:xfrm>
                    <a:off x="538" y="658"/>
                    <a:ext cx="367" cy="6"/>
                  </a:xfrm>
                  <a:prstGeom prst="rect">
                    <a:avLst/>
                  </a:prstGeom>
                  <a:solidFill>
                    <a:srgbClr val="85FA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50" name="Rectangle 651"/>
                  <p:cNvSpPr>
                    <a:spLocks noChangeArrowheads="1"/>
                  </p:cNvSpPr>
                  <p:nvPr/>
                </p:nvSpPr>
                <p:spPr bwMode="auto">
                  <a:xfrm>
                    <a:off x="538" y="664"/>
                    <a:ext cx="367" cy="7"/>
                  </a:xfrm>
                  <a:prstGeom prst="rect">
                    <a:avLst/>
                  </a:prstGeom>
                  <a:solidFill>
                    <a:srgbClr val="84FA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51" name="Rectangle 652"/>
                  <p:cNvSpPr>
                    <a:spLocks noChangeArrowheads="1"/>
                  </p:cNvSpPr>
                  <p:nvPr/>
                </p:nvSpPr>
                <p:spPr bwMode="auto">
                  <a:xfrm>
                    <a:off x="538" y="671"/>
                    <a:ext cx="367" cy="8"/>
                  </a:xfrm>
                  <a:prstGeom prst="rect">
                    <a:avLst/>
                  </a:prstGeom>
                  <a:solidFill>
                    <a:srgbClr val="81F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52" name="Rectangle 653"/>
                  <p:cNvSpPr>
                    <a:spLocks noChangeArrowheads="1"/>
                  </p:cNvSpPr>
                  <p:nvPr/>
                </p:nvSpPr>
                <p:spPr bwMode="auto">
                  <a:xfrm>
                    <a:off x="538" y="679"/>
                    <a:ext cx="367" cy="6"/>
                  </a:xfrm>
                  <a:prstGeom prst="rect">
                    <a:avLst/>
                  </a:prstGeom>
                  <a:solidFill>
                    <a:srgbClr val="7FF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53" name="Rectangle 654"/>
                  <p:cNvSpPr>
                    <a:spLocks noChangeArrowheads="1"/>
                  </p:cNvSpPr>
                  <p:nvPr/>
                </p:nvSpPr>
                <p:spPr bwMode="auto">
                  <a:xfrm>
                    <a:off x="538" y="685"/>
                    <a:ext cx="367" cy="8"/>
                  </a:xfrm>
                  <a:prstGeom prst="rect">
                    <a:avLst/>
                  </a:prstGeom>
                  <a:solidFill>
                    <a:srgbClr val="7CF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54" name="Rectangle 655"/>
                  <p:cNvSpPr>
                    <a:spLocks noChangeArrowheads="1"/>
                  </p:cNvSpPr>
                  <p:nvPr/>
                </p:nvSpPr>
                <p:spPr bwMode="auto">
                  <a:xfrm>
                    <a:off x="538" y="693"/>
                    <a:ext cx="367" cy="7"/>
                  </a:xfrm>
                  <a:prstGeom prst="rect">
                    <a:avLst/>
                  </a:prstGeom>
                  <a:solidFill>
                    <a:srgbClr val="7AF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55" name="Rectangle 656"/>
                  <p:cNvSpPr>
                    <a:spLocks noChangeArrowheads="1"/>
                  </p:cNvSpPr>
                  <p:nvPr/>
                </p:nvSpPr>
                <p:spPr bwMode="auto">
                  <a:xfrm>
                    <a:off x="538" y="700"/>
                    <a:ext cx="367" cy="6"/>
                  </a:xfrm>
                  <a:prstGeom prst="rect">
                    <a:avLst/>
                  </a:prstGeom>
                  <a:solidFill>
                    <a:srgbClr val="78F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56" name="Rectangle 657"/>
                  <p:cNvSpPr>
                    <a:spLocks noChangeArrowheads="1"/>
                  </p:cNvSpPr>
                  <p:nvPr/>
                </p:nvSpPr>
                <p:spPr bwMode="auto">
                  <a:xfrm>
                    <a:off x="538" y="706"/>
                    <a:ext cx="367" cy="8"/>
                  </a:xfrm>
                  <a:prstGeom prst="rect">
                    <a:avLst/>
                  </a:prstGeom>
                  <a:solidFill>
                    <a:srgbClr val="77F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57" name="Rectangle 658"/>
                  <p:cNvSpPr>
                    <a:spLocks noChangeArrowheads="1"/>
                  </p:cNvSpPr>
                  <p:nvPr/>
                </p:nvSpPr>
                <p:spPr bwMode="auto">
                  <a:xfrm>
                    <a:off x="538" y="714"/>
                    <a:ext cx="367" cy="6"/>
                  </a:xfrm>
                  <a:prstGeom prst="rect">
                    <a:avLst/>
                  </a:prstGeom>
                  <a:solidFill>
                    <a:srgbClr val="74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58" name="Rectangle 659"/>
                  <p:cNvSpPr>
                    <a:spLocks noChangeArrowheads="1"/>
                  </p:cNvSpPr>
                  <p:nvPr/>
                </p:nvSpPr>
                <p:spPr bwMode="auto">
                  <a:xfrm>
                    <a:off x="538" y="720"/>
                    <a:ext cx="367" cy="7"/>
                  </a:xfrm>
                  <a:prstGeom prst="rect">
                    <a:avLst/>
                  </a:prstGeom>
                  <a:solidFill>
                    <a:srgbClr val="73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59" name="Rectangle 660"/>
                  <p:cNvSpPr>
                    <a:spLocks noChangeArrowheads="1"/>
                  </p:cNvSpPr>
                  <p:nvPr/>
                </p:nvSpPr>
                <p:spPr bwMode="auto">
                  <a:xfrm>
                    <a:off x="538" y="727"/>
                    <a:ext cx="367" cy="8"/>
                  </a:xfrm>
                  <a:prstGeom prst="rect">
                    <a:avLst/>
                  </a:prstGeom>
                  <a:solidFill>
                    <a:srgbClr val="71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60" name="Rectangle 661"/>
                  <p:cNvSpPr>
                    <a:spLocks noChangeArrowheads="1"/>
                  </p:cNvSpPr>
                  <p:nvPr/>
                </p:nvSpPr>
                <p:spPr bwMode="auto">
                  <a:xfrm>
                    <a:off x="538" y="735"/>
                    <a:ext cx="367" cy="6"/>
                  </a:xfrm>
                  <a:prstGeom prst="rect">
                    <a:avLst/>
                  </a:prstGeom>
                  <a:solidFill>
                    <a:srgbClr val="70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61" name="Rectangle 662"/>
                  <p:cNvSpPr>
                    <a:spLocks noChangeArrowheads="1"/>
                  </p:cNvSpPr>
                  <p:nvPr/>
                </p:nvSpPr>
                <p:spPr bwMode="auto">
                  <a:xfrm>
                    <a:off x="538" y="741"/>
                    <a:ext cx="367" cy="8"/>
                  </a:xfrm>
                  <a:prstGeom prst="rect">
                    <a:avLst/>
                  </a:prstGeom>
                  <a:solidFill>
                    <a:srgbClr val="6E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62" name="Rectangle 663"/>
                  <p:cNvSpPr>
                    <a:spLocks noChangeArrowheads="1"/>
                  </p:cNvSpPr>
                  <p:nvPr/>
                </p:nvSpPr>
                <p:spPr bwMode="auto">
                  <a:xfrm>
                    <a:off x="538" y="749"/>
                    <a:ext cx="367" cy="7"/>
                  </a:xfrm>
                  <a:prstGeom prst="rect">
                    <a:avLst/>
                  </a:prstGeom>
                  <a:solidFill>
                    <a:srgbClr val="6D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63" name="Rectangle 664"/>
                  <p:cNvSpPr>
                    <a:spLocks noChangeArrowheads="1"/>
                  </p:cNvSpPr>
                  <p:nvPr/>
                </p:nvSpPr>
                <p:spPr bwMode="auto">
                  <a:xfrm>
                    <a:off x="538" y="756"/>
                    <a:ext cx="367" cy="6"/>
                  </a:xfrm>
                  <a:prstGeom prst="rect">
                    <a:avLst/>
                  </a:prstGeom>
                  <a:solidFill>
                    <a:srgbClr val="6C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64" name="Rectangle 665"/>
                  <p:cNvSpPr>
                    <a:spLocks noChangeArrowheads="1"/>
                  </p:cNvSpPr>
                  <p:nvPr/>
                </p:nvSpPr>
                <p:spPr bwMode="auto">
                  <a:xfrm>
                    <a:off x="538" y="762"/>
                    <a:ext cx="367" cy="8"/>
                  </a:xfrm>
                  <a:prstGeom prst="rect">
                    <a:avLst/>
                  </a:prstGeom>
                  <a:solidFill>
                    <a:srgbClr val="6B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65" name="Rectangle 666"/>
                  <p:cNvSpPr>
                    <a:spLocks noChangeArrowheads="1"/>
                  </p:cNvSpPr>
                  <p:nvPr/>
                </p:nvSpPr>
                <p:spPr bwMode="auto">
                  <a:xfrm>
                    <a:off x="538" y="770"/>
                    <a:ext cx="367" cy="6"/>
                  </a:xfrm>
                  <a:prstGeom prst="rect">
                    <a:avLst/>
                  </a:prstGeom>
                  <a:solidFill>
                    <a:srgbClr val="69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66" name="Rectangle 667"/>
                  <p:cNvSpPr>
                    <a:spLocks noChangeArrowheads="1"/>
                  </p:cNvSpPr>
                  <p:nvPr/>
                </p:nvSpPr>
                <p:spPr bwMode="auto">
                  <a:xfrm>
                    <a:off x="538" y="776"/>
                    <a:ext cx="367" cy="7"/>
                  </a:xfrm>
                  <a:prstGeom prst="rect">
                    <a:avLst/>
                  </a:prstGeom>
                  <a:solidFill>
                    <a:srgbClr val="69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67" name="Rectangle 668"/>
                  <p:cNvSpPr>
                    <a:spLocks noChangeArrowheads="1"/>
                  </p:cNvSpPr>
                  <p:nvPr/>
                </p:nvSpPr>
                <p:spPr bwMode="auto">
                  <a:xfrm>
                    <a:off x="538" y="783"/>
                    <a:ext cx="367" cy="8"/>
                  </a:xfrm>
                  <a:prstGeom prst="rect">
                    <a:avLst/>
                  </a:prstGeom>
                  <a:solidFill>
                    <a:srgbClr val="68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68" name="Rectangle 669"/>
                  <p:cNvSpPr>
                    <a:spLocks noChangeArrowheads="1"/>
                  </p:cNvSpPr>
                  <p:nvPr/>
                </p:nvSpPr>
                <p:spPr bwMode="auto">
                  <a:xfrm>
                    <a:off x="538" y="791"/>
                    <a:ext cx="367" cy="6"/>
                  </a:xfrm>
                  <a:prstGeom prst="rect">
                    <a:avLst/>
                  </a:prstGeom>
                  <a:solidFill>
                    <a:srgbClr val="67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69" name="Rectangle 670"/>
                  <p:cNvSpPr>
                    <a:spLocks noChangeArrowheads="1"/>
                  </p:cNvSpPr>
                  <p:nvPr/>
                </p:nvSpPr>
                <p:spPr bwMode="auto">
                  <a:xfrm>
                    <a:off x="538" y="797"/>
                    <a:ext cx="367" cy="8"/>
                  </a:xfrm>
                  <a:prstGeom prst="rect">
                    <a:avLst/>
                  </a:prstGeom>
                  <a:solidFill>
                    <a:srgbClr val="66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70" name="Rectangle 671"/>
                  <p:cNvSpPr>
                    <a:spLocks noChangeArrowheads="1"/>
                  </p:cNvSpPr>
                  <p:nvPr/>
                </p:nvSpPr>
                <p:spPr bwMode="auto">
                  <a:xfrm>
                    <a:off x="538" y="805"/>
                    <a:ext cx="367" cy="7"/>
                  </a:xfrm>
                  <a:prstGeom prst="rect">
                    <a:avLst/>
                  </a:prstGeom>
                  <a:solidFill>
                    <a:srgbClr val="66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71" name="Freeform 672"/>
                  <p:cNvSpPr>
                    <a:spLocks/>
                  </p:cNvSpPr>
                  <p:nvPr/>
                </p:nvSpPr>
                <p:spPr bwMode="auto">
                  <a:xfrm>
                    <a:off x="538" y="363"/>
                    <a:ext cx="365" cy="447"/>
                  </a:xfrm>
                  <a:custGeom>
                    <a:avLst/>
                    <a:gdLst>
                      <a:gd name="T0" fmla="*/ 328 w 730"/>
                      <a:gd name="T1" fmla="*/ 1 h 893"/>
                      <a:gd name="T2" fmla="*/ 257 w 730"/>
                      <a:gd name="T3" fmla="*/ 8 h 893"/>
                      <a:gd name="T4" fmla="*/ 191 w 730"/>
                      <a:gd name="T5" fmla="*/ 19 h 893"/>
                      <a:gd name="T6" fmla="*/ 133 w 730"/>
                      <a:gd name="T7" fmla="*/ 36 h 893"/>
                      <a:gd name="T8" fmla="*/ 84 w 730"/>
                      <a:gd name="T9" fmla="*/ 58 h 893"/>
                      <a:gd name="T10" fmla="*/ 44 w 730"/>
                      <a:gd name="T11" fmla="*/ 84 h 893"/>
                      <a:gd name="T12" fmla="*/ 17 w 730"/>
                      <a:gd name="T13" fmla="*/ 112 h 893"/>
                      <a:gd name="T14" fmla="*/ 2 w 730"/>
                      <a:gd name="T15" fmla="*/ 144 h 893"/>
                      <a:gd name="T16" fmla="*/ 0 w 730"/>
                      <a:gd name="T17" fmla="*/ 160 h 893"/>
                      <a:gd name="T18" fmla="*/ 1 w 730"/>
                      <a:gd name="T19" fmla="*/ 264 h 893"/>
                      <a:gd name="T20" fmla="*/ 11 w 730"/>
                      <a:gd name="T21" fmla="*/ 288 h 893"/>
                      <a:gd name="T22" fmla="*/ 28 w 730"/>
                      <a:gd name="T23" fmla="*/ 312 h 893"/>
                      <a:gd name="T24" fmla="*/ 53 w 730"/>
                      <a:gd name="T25" fmla="*/ 333 h 893"/>
                      <a:gd name="T26" fmla="*/ 84 w 730"/>
                      <a:gd name="T27" fmla="*/ 353 h 893"/>
                      <a:gd name="T28" fmla="*/ 123 w 730"/>
                      <a:gd name="T29" fmla="*/ 370 h 893"/>
                      <a:gd name="T30" fmla="*/ 168 w 730"/>
                      <a:gd name="T31" fmla="*/ 385 h 893"/>
                      <a:gd name="T32" fmla="*/ 217 w 730"/>
                      <a:gd name="T33" fmla="*/ 397 h 893"/>
                      <a:gd name="T34" fmla="*/ 244 w 730"/>
                      <a:gd name="T35" fmla="*/ 447 h 893"/>
                      <a:gd name="T36" fmla="*/ 244 w 730"/>
                      <a:gd name="T37" fmla="*/ 265 h 893"/>
                      <a:gd name="T38" fmla="*/ 204 w 730"/>
                      <a:gd name="T39" fmla="*/ 303 h 893"/>
                      <a:gd name="T40" fmla="*/ 131 w 730"/>
                      <a:gd name="T41" fmla="*/ 283 h 893"/>
                      <a:gd name="T42" fmla="*/ 87 w 730"/>
                      <a:gd name="T43" fmla="*/ 263 h 893"/>
                      <a:gd name="T44" fmla="*/ 61 w 730"/>
                      <a:gd name="T45" fmla="*/ 248 h 893"/>
                      <a:gd name="T46" fmla="*/ 39 w 730"/>
                      <a:gd name="T47" fmla="*/ 232 h 893"/>
                      <a:gd name="T48" fmla="*/ 22 w 730"/>
                      <a:gd name="T49" fmla="*/ 214 h 893"/>
                      <a:gd name="T50" fmla="*/ 16 w 730"/>
                      <a:gd name="T51" fmla="*/ 206 h 893"/>
                      <a:gd name="T52" fmla="*/ 37 w 730"/>
                      <a:gd name="T53" fmla="*/ 181 h 893"/>
                      <a:gd name="T54" fmla="*/ 67 w 730"/>
                      <a:gd name="T55" fmla="*/ 159 h 893"/>
                      <a:gd name="T56" fmla="*/ 104 w 730"/>
                      <a:gd name="T57" fmla="*/ 140 h 893"/>
                      <a:gd name="T58" fmla="*/ 148 w 730"/>
                      <a:gd name="T59" fmla="*/ 123 h 893"/>
                      <a:gd name="T60" fmla="*/ 196 w 730"/>
                      <a:gd name="T61" fmla="*/ 110 h 893"/>
                      <a:gd name="T62" fmla="*/ 249 w 730"/>
                      <a:gd name="T63" fmla="*/ 100 h 893"/>
                      <a:gd name="T64" fmla="*/ 305 w 730"/>
                      <a:gd name="T65" fmla="*/ 93 h 893"/>
                      <a:gd name="T66" fmla="*/ 365 w 730"/>
                      <a:gd name="T67" fmla="*/ 92 h 8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0" h="893">
                        <a:moveTo>
                          <a:pt x="730" y="0"/>
                        </a:moveTo>
                        <a:lnTo>
                          <a:pt x="656" y="2"/>
                        </a:lnTo>
                        <a:lnTo>
                          <a:pt x="584" y="6"/>
                        </a:lnTo>
                        <a:lnTo>
                          <a:pt x="513" y="15"/>
                        </a:lnTo>
                        <a:lnTo>
                          <a:pt x="447" y="25"/>
                        </a:lnTo>
                        <a:lnTo>
                          <a:pt x="382" y="38"/>
                        </a:lnTo>
                        <a:lnTo>
                          <a:pt x="321" y="55"/>
                        </a:lnTo>
                        <a:lnTo>
                          <a:pt x="266" y="72"/>
                        </a:lnTo>
                        <a:lnTo>
                          <a:pt x="215" y="93"/>
                        </a:lnTo>
                        <a:lnTo>
                          <a:pt x="167" y="116"/>
                        </a:lnTo>
                        <a:lnTo>
                          <a:pt x="126" y="141"/>
                        </a:lnTo>
                        <a:lnTo>
                          <a:pt x="88" y="167"/>
                        </a:lnTo>
                        <a:lnTo>
                          <a:pt x="57" y="196"/>
                        </a:lnTo>
                        <a:lnTo>
                          <a:pt x="33" y="224"/>
                        </a:lnTo>
                        <a:lnTo>
                          <a:pt x="15" y="255"/>
                        </a:lnTo>
                        <a:lnTo>
                          <a:pt x="4" y="287"/>
                        </a:lnTo>
                        <a:lnTo>
                          <a:pt x="2" y="302"/>
                        </a:lnTo>
                        <a:lnTo>
                          <a:pt x="0" y="320"/>
                        </a:lnTo>
                        <a:lnTo>
                          <a:pt x="0" y="502"/>
                        </a:lnTo>
                        <a:lnTo>
                          <a:pt x="2" y="527"/>
                        </a:lnTo>
                        <a:lnTo>
                          <a:pt x="10" y="551"/>
                        </a:lnTo>
                        <a:lnTo>
                          <a:pt x="21" y="576"/>
                        </a:lnTo>
                        <a:lnTo>
                          <a:pt x="36" y="599"/>
                        </a:lnTo>
                        <a:lnTo>
                          <a:pt x="55" y="624"/>
                        </a:lnTo>
                        <a:lnTo>
                          <a:pt x="78" y="645"/>
                        </a:lnTo>
                        <a:lnTo>
                          <a:pt x="105" y="665"/>
                        </a:lnTo>
                        <a:lnTo>
                          <a:pt x="135" y="686"/>
                        </a:lnTo>
                        <a:lnTo>
                          <a:pt x="167" y="705"/>
                        </a:lnTo>
                        <a:lnTo>
                          <a:pt x="205" y="724"/>
                        </a:lnTo>
                        <a:lnTo>
                          <a:pt x="245" y="740"/>
                        </a:lnTo>
                        <a:lnTo>
                          <a:pt x="287" y="757"/>
                        </a:lnTo>
                        <a:lnTo>
                          <a:pt x="335" y="770"/>
                        </a:lnTo>
                        <a:lnTo>
                          <a:pt x="382" y="783"/>
                        </a:lnTo>
                        <a:lnTo>
                          <a:pt x="433" y="793"/>
                        </a:lnTo>
                        <a:lnTo>
                          <a:pt x="487" y="802"/>
                        </a:lnTo>
                        <a:lnTo>
                          <a:pt x="487" y="893"/>
                        </a:lnTo>
                        <a:lnTo>
                          <a:pt x="730" y="730"/>
                        </a:lnTo>
                        <a:lnTo>
                          <a:pt x="487" y="529"/>
                        </a:lnTo>
                        <a:lnTo>
                          <a:pt x="487" y="620"/>
                        </a:lnTo>
                        <a:lnTo>
                          <a:pt x="407" y="605"/>
                        </a:lnTo>
                        <a:lnTo>
                          <a:pt x="333" y="586"/>
                        </a:lnTo>
                        <a:lnTo>
                          <a:pt x="262" y="565"/>
                        </a:lnTo>
                        <a:lnTo>
                          <a:pt x="202" y="538"/>
                        </a:lnTo>
                        <a:lnTo>
                          <a:pt x="173" y="525"/>
                        </a:lnTo>
                        <a:lnTo>
                          <a:pt x="147" y="511"/>
                        </a:lnTo>
                        <a:lnTo>
                          <a:pt x="122" y="496"/>
                        </a:lnTo>
                        <a:lnTo>
                          <a:pt x="99" y="479"/>
                        </a:lnTo>
                        <a:lnTo>
                          <a:pt x="78" y="464"/>
                        </a:lnTo>
                        <a:lnTo>
                          <a:pt x="61" y="447"/>
                        </a:lnTo>
                        <a:lnTo>
                          <a:pt x="44" y="428"/>
                        </a:lnTo>
                        <a:lnTo>
                          <a:pt x="31" y="411"/>
                        </a:lnTo>
                        <a:lnTo>
                          <a:pt x="50" y="386"/>
                        </a:lnTo>
                        <a:lnTo>
                          <a:pt x="74" y="361"/>
                        </a:lnTo>
                        <a:lnTo>
                          <a:pt x="103" y="340"/>
                        </a:lnTo>
                        <a:lnTo>
                          <a:pt x="133" y="318"/>
                        </a:lnTo>
                        <a:lnTo>
                          <a:pt x="169" y="299"/>
                        </a:lnTo>
                        <a:lnTo>
                          <a:pt x="207" y="280"/>
                        </a:lnTo>
                        <a:lnTo>
                          <a:pt x="249" y="262"/>
                        </a:lnTo>
                        <a:lnTo>
                          <a:pt x="295" y="245"/>
                        </a:lnTo>
                        <a:lnTo>
                          <a:pt x="342" y="232"/>
                        </a:lnTo>
                        <a:lnTo>
                          <a:pt x="392" y="219"/>
                        </a:lnTo>
                        <a:lnTo>
                          <a:pt x="443" y="209"/>
                        </a:lnTo>
                        <a:lnTo>
                          <a:pt x="498" y="200"/>
                        </a:lnTo>
                        <a:lnTo>
                          <a:pt x="553" y="192"/>
                        </a:lnTo>
                        <a:lnTo>
                          <a:pt x="610" y="186"/>
                        </a:lnTo>
                        <a:lnTo>
                          <a:pt x="669" y="185"/>
                        </a:lnTo>
                        <a:lnTo>
                          <a:pt x="730" y="183"/>
                        </a:lnTo>
                        <a:lnTo>
                          <a:pt x="730" y="0"/>
                        </a:lnTo>
                        <a:close/>
                      </a:path>
                    </a:pathLst>
                  </a:custGeom>
                  <a:solidFill>
                    <a:srgbClr val="66FEFF"/>
                  </a:solidFill>
                  <a:ln w="0">
                    <a:solidFill>
                      <a:srgbClr val="FFFFFF"/>
                    </a:solidFill>
                    <a:prstDash val="solid"/>
                    <a:round/>
                    <a:headEnd/>
                    <a:tailEnd/>
                  </a:ln>
                </p:spPr>
                <p:txBody>
                  <a:bodyPr/>
                  <a:lstStyle/>
                  <a:p>
                    <a:endParaRPr lang="it-IT"/>
                  </a:p>
                </p:txBody>
              </p:sp>
              <p:sp>
                <p:nvSpPr>
                  <p:cNvPr id="872" name="Freeform 673"/>
                  <p:cNvSpPr>
                    <a:spLocks/>
                  </p:cNvSpPr>
                  <p:nvPr/>
                </p:nvSpPr>
                <p:spPr bwMode="auto">
                  <a:xfrm>
                    <a:off x="538" y="363"/>
                    <a:ext cx="365" cy="447"/>
                  </a:xfrm>
                  <a:custGeom>
                    <a:avLst/>
                    <a:gdLst>
                      <a:gd name="T0" fmla="*/ 328 w 730"/>
                      <a:gd name="T1" fmla="*/ 1 h 893"/>
                      <a:gd name="T2" fmla="*/ 257 w 730"/>
                      <a:gd name="T3" fmla="*/ 8 h 893"/>
                      <a:gd name="T4" fmla="*/ 191 w 730"/>
                      <a:gd name="T5" fmla="*/ 19 h 893"/>
                      <a:gd name="T6" fmla="*/ 133 w 730"/>
                      <a:gd name="T7" fmla="*/ 36 h 893"/>
                      <a:gd name="T8" fmla="*/ 84 w 730"/>
                      <a:gd name="T9" fmla="*/ 58 h 893"/>
                      <a:gd name="T10" fmla="*/ 44 w 730"/>
                      <a:gd name="T11" fmla="*/ 84 h 893"/>
                      <a:gd name="T12" fmla="*/ 17 w 730"/>
                      <a:gd name="T13" fmla="*/ 112 h 893"/>
                      <a:gd name="T14" fmla="*/ 2 w 730"/>
                      <a:gd name="T15" fmla="*/ 144 h 893"/>
                      <a:gd name="T16" fmla="*/ 0 w 730"/>
                      <a:gd name="T17" fmla="*/ 160 h 893"/>
                      <a:gd name="T18" fmla="*/ 1 w 730"/>
                      <a:gd name="T19" fmla="*/ 264 h 893"/>
                      <a:gd name="T20" fmla="*/ 11 w 730"/>
                      <a:gd name="T21" fmla="*/ 288 h 893"/>
                      <a:gd name="T22" fmla="*/ 28 w 730"/>
                      <a:gd name="T23" fmla="*/ 312 h 893"/>
                      <a:gd name="T24" fmla="*/ 53 w 730"/>
                      <a:gd name="T25" fmla="*/ 333 h 893"/>
                      <a:gd name="T26" fmla="*/ 84 w 730"/>
                      <a:gd name="T27" fmla="*/ 353 h 893"/>
                      <a:gd name="T28" fmla="*/ 123 w 730"/>
                      <a:gd name="T29" fmla="*/ 370 h 893"/>
                      <a:gd name="T30" fmla="*/ 168 w 730"/>
                      <a:gd name="T31" fmla="*/ 385 h 893"/>
                      <a:gd name="T32" fmla="*/ 217 w 730"/>
                      <a:gd name="T33" fmla="*/ 397 h 893"/>
                      <a:gd name="T34" fmla="*/ 244 w 730"/>
                      <a:gd name="T35" fmla="*/ 447 h 893"/>
                      <a:gd name="T36" fmla="*/ 244 w 730"/>
                      <a:gd name="T37" fmla="*/ 265 h 893"/>
                      <a:gd name="T38" fmla="*/ 204 w 730"/>
                      <a:gd name="T39" fmla="*/ 303 h 893"/>
                      <a:gd name="T40" fmla="*/ 131 w 730"/>
                      <a:gd name="T41" fmla="*/ 283 h 893"/>
                      <a:gd name="T42" fmla="*/ 87 w 730"/>
                      <a:gd name="T43" fmla="*/ 263 h 893"/>
                      <a:gd name="T44" fmla="*/ 61 w 730"/>
                      <a:gd name="T45" fmla="*/ 248 h 893"/>
                      <a:gd name="T46" fmla="*/ 39 w 730"/>
                      <a:gd name="T47" fmla="*/ 232 h 893"/>
                      <a:gd name="T48" fmla="*/ 22 w 730"/>
                      <a:gd name="T49" fmla="*/ 214 h 893"/>
                      <a:gd name="T50" fmla="*/ 16 w 730"/>
                      <a:gd name="T51" fmla="*/ 206 h 893"/>
                      <a:gd name="T52" fmla="*/ 37 w 730"/>
                      <a:gd name="T53" fmla="*/ 181 h 893"/>
                      <a:gd name="T54" fmla="*/ 67 w 730"/>
                      <a:gd name="T55" fmla="*/ 159 h 893"/>
                      <a:gd name="T56" fmla="*/ 104 w 730"/>
                      <a:gd name="T57" fmla="*/ 140 h 893"/>
                      <a:gd name="T58" fmla="*/ 148 w 730"/>
                      <a:gd name="T59" fmla="*/ 123 h 893"/>
                      <a:gd name="T60" fmla="*/ 196 w 730"/>
                      <a:gd name="T61" fmla="*/ 110 h 893"/>
                      <a:gd name="T62" fmla="*/ 249 w 730"/>
                      <a:gd name="T63" fmla="*/ 100 h 893"/>
                      <a:gd name="T64" fmla="*/ 305 w 730"/>
                      <a:gd name="T65" fmla="*/ 93 h 893"/>
                      <a:gd name="T66" fmla="*/ 365 w 730"/>
                      <a:gd name="T67" fmla="*/ 92 h 8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0" h="893">
                        <a:moveTo>
                          <a:pt x="730" y="0"/>
                        </a:moveTo>
                        <a:lnTo>
                          <a:pt x="656" y="2"/>
                        </a:lnTo>
                        <a:lnTo>
                          <a:pt x="584" y="6"/>
                        </a:lnTo>
                        <a:lnTo>
                          <a:pt x="513" y="15"/>
                        </a:lnTo>
                        <a:lnTo>
                          <a:pt x="447" y="25"/>
                        </a:lnTo>
                        <a:lnTo>
                          <a:pt x="382" y="38"/>
                        </a:lnTo>
                        <a:lnTo>
                          <a:pt x="321" y="55"/>
                        </a:lnTo>
                        <a:lnTo>
                          <a:pt x="266" y="72"/>
                        </a:lnTo>
                        <a:lnTo>
                          <a:pt x="215" y="93"/>
                        </a:lnTo>
                        <a:lnTo>
                          <a:pt x="167" y="116"/>
                        </a:lnTo>
                        <a:lnTo>
                          <a:pt x="126" y="141"/>
                        </a:lnTo>
                        <a:lnTo>
                          <a:pt x="88" y="167"/>
                        </a:lnTo>
                        <a:lnTo>
                          <a:pt x="57" y="196"/>
                        </a:lnTo>
                        <a:lnTo>
                          <a:pt x="33" y="224"/>
                        </a:lnTo>
                        <a:lnTo>
                          <a:pt x="15" y="255"/>
                        </a:lnTo>
                        <a:lnTo>
                          <a:pt x="4" y="287"/>
                        </a:lnTo>
                        <a:lnTo>
                          <a:pt x="2" y="302"/>
                        </a:lnTo>
                        <a:lnTo>
                          <a:pt x="0" y="320"/>
                        </a:lnTo>
                        <a:lnTo>
                          <a:pt x="0" y="502"/>
                        </a:lnTo>
                        <a:lnTo>
                          <a:pt x="2" y="527"/>
                        </a:lnTo>
                        <a:lnTo>
                          <a:pt x="10" y="551"/>
                        </a:lnTo>
                        <a:lnTo>
                          <a:pt x="21" y="576"/>
                        </a:lnTo>
                        <a:lnTo>
                          <a:pt x="36" y="599"/>
                        </a:lnTo>
                        <a:lnTo>
                          <a:pt x="55" y="624"/>
                        </a:lnTo>
                        <a:lnTo>
                          <a:pt x="78" y="645"/>
                        </a:lnTo>
                        <a:lnTo>
                          <a:pt x="105" y="665"/>
                        </a:lnTo>
                        <a:lnTo>
                          <a:pt x="135" y="686"/>
                        </a:lnTo>
                        <a:lnTo>
                          <a:pt x="167" y="705"/>
                        </a:lnTo>
                        <a:lnTo>
                          <a:pt x="205" y="724"/>
                        </a:lnTo>
                        <a:lnTo>
                          <a:pt x="245" y="740"/>
                        </a:lnTo>
                        <a:lnTo>
                          <a:pt x="287" y="757"/>
                        </a:lnTo>
                        <a:lnTo>
                          <a:pt x="335" y="770"/>
                        </a:lnTo>
                        <a:lnTo>
                          <a:pt x="382" y="783"/>
                        </a:lnTo>
                        <a:lnTo>
                          <a:pt x="433" y="793"/>
                        </a:lnTo>
                        <a:lnTo>
                          <a:pt x="487" y="802"/>
                        </a:lnTo>
                        <a:lnTo>
                          <a:pt x="487" y="893"/>
                        </a:lnTo>
                        <a:lnTo>
                          <a:pt x="730" y="730"/>
                        </a:lnTo>
                        <a:lnTo>
                          <a:pt x="487" y="529"/>
                        </a:lnTo>
                        <a:lnTo>
                          <a:pt x="487" y="620"/>
                        </a:lnTo>
                        <a:lnTo>
                          <a:pt x="407" y="605"/>
                        </a:lnTo>
                        <a:lnTo>
                          <a:pt x="333" y="586"/>
                        </a:lnTo>
                        <a:lnTo>
                          <a:pt x="262" y="565"/>
                        </a:lnTo>
                        <a:lnTo>
                          <a:pt x="202" y="538"/>
                        </a:lnTo>
                        <a:lnTo>
                          <a:pt x="173" y="525"/>
                        </a:lnTo>
                        <a:lnTo>
                          <a:pt x="147" y="511"/>
                        </a:lnTo>
                        <a:lnTo>
                          <a:pt x="122" y="496"/>
                        </a:lnTo>
                        <a:lnTo>
                          <a:pt x="99" y="479"/>
                        </a:lnTo>
                        <a:lnTo>
                          <a:pt x="78" y="464"/>
                        </a:lnTo>
                        <a:lnTo>
                          <a:pt x="61" y="447"/>
                        </a:lnTo>
                        <a:lnTo>
                          <a:pt x="44" y="428"/>
                        </a:lnTo>
                        <a:lnTo>
                          <a:pt x="31" y="411"/>
                        </a:lnTo>
                        <a:lnTo>
                          <a:pt x="50" y="386"/>
                        </a:lnTo>
                        <a:lnTo>
                          <a:pt x="74" y="361"/>
                        </a:lnTo>
                        <a:lnTo>
                          <a:pt x="103" y="340"/>
                        </a:lnTo>
                        <a:lnTo>
                          <a:pt x="133" y="318"/>
                        </a:lnTo>
                        <a:lnTo>
                          <a:pt x="169" y="299"/>
                        </a:lnTo>
                        <a:lnTo>
                          <a:pt x="207" y="280"/>
                        </a:lnTo>
                        <a:lnTo>
                          <a:pt x="249" y="262"/>
                        </a:lnTo>
                        <a:lnTo>
                          <a:pt x="295" y="245"/>
                        </a:lnTo>
                        <a:lnTo>
                          <a:pt x="342" y="232"/>
                        </a:lnTo>
                        <a:lnTo>
                          <a:pt x="392" y="219"/>
                        </a:lnTo>
                        <a:lnTo>
                          <a:pt x="443" y="209"/>
                        </a:lnTo>
                        <a:lnTo>
                          <a:pt x="498" y="200"/>
                        </a:lnTo>
                        <a:lnTo>
                          <a:pt x="553" y="192"/>
                        </a:lnTo>
                        <a:lnTo>
                          <a:pt x="610" y="186"/>
                        </a:lnTo>
                        <a:lnTo>
                          <a:pt x="669" y="185"/>
                        </a:lnTo>
                        <a:lnTo>
                          <a:pt x="730" y="183"/>
                        </a:lnTo>
                        <a:lnTo>
                          <a:pt x="7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873" name="Rectangle 674"/>
                  <p:cNvSpPr>
                    <a:spLocks noChangeArrowheads="1"/>
                  </p:cNvSpPr>
                  <p:nvPr/>
                </p:nvSpPr>
                <p:spPr bwMode="auto">
                  <a:xfrm>
                    <a:off x="538" y="363"/>
                    <a:ext cx="367" cy="7"/>
                  </a:xfrm>
                  <a:prstGeom prst="rect">
                    <a:avLst/>
                  </a:prstGeom>
                  <a:solidFill>
                    <a:srgbClr val="CB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74" name="Rectangle 675"/>
                  <p:cNvSpPr>
                    <a:spLocks noChangeArrowheads="1"/>
                  </p:cNvSpPr>
                  <p:nvPr/>
                </p:nvSpPr>
                <p:spPr bwMode="auto">
                  <a:xfrm>
                    <a:off x="538" y="370"/>
                    <a:ext cx="367" cy="7"/>
                  </a:xfrm>
                  <a:prstGeom prst="rect">
                    <a:avLst/>
                  </a:prstGeom>
                  <a:solidFill>
                    <a:srgbClr val="CB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75" name="Rectangle 676"/>
                  <p:cNvSpPr>
                    <a:spLocks noChangeArrowheads="1"/>
                  </p:cNvSpPr>
                  <p:nvPr/>
                </p:nvSpPr>
                <p:spPr bwMode="auto">
                  <a:xfrm>
                    <a:off x="538" y="377"/>
                    <a:ext cx="367" cy="7"/>
                  </a:xfrm>
                  <a:prstGeom prst="rect">
                    <a:avLst/>
                  </a:prstGeom>
                  <a:solidFill>
                    <a:srgbClr val="CB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76" name="Rectangle 677"/>
                  <p:cNvSpPr>
                    <a:spLocks noChangeArrowheads="1"/>
                  </p:cNvSpPr>
                  <p:nvPr/>
                </p:nvSpPr>
                <p:spPr bwMode="auto">
                  <a:xfrm>
                    <a:off x="538" y="384"/>
                    <a:ext cx="367" cy="7"/>
                  </a:xfrm>
                  <a:prstGeom prst="rect">
                    <a:avLst/>
                  </a:prstGeom>
                  <a:solidFill>
                    <a:srgbClr val="CA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77" name="Rectangle 678"/>
                  <p:cNvSpPr>
                    <a:spLocks noChangeArrowheads="1"/>
                  </p:cNvSpPr>
                  <p:nvPr/>
                </p:nvSpPr>
                <p:spPr bwMode="auto">
                  <a:xfrm>
                    <a:off x="538" y="391"/>
                    <a:ext cx="367" cy="7"/>
                  </a:xfrm>
                  <a:prstGeom prst="rect">
                    <a:avLst/>
                  </a:prstGeom>
                  <a:solidFill>
                    <a:srgbClr val="CA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78" name="Rectangle 679"/>
                  <p:cNvSpPr>
                    <a:spLocks noChangeArrowheads="1"/>
                  </p:cNvSpPr>
                  <p:nvPr/>
                </p:nvSpPr>
                <p:spPr bwMode="auto">
                  <a:xfrm>
                    <a:off x="538" y="398"/>
                    <a:ext cx="367" cy="7"/>
                  </a:xfrm>
                  <a:prstGeom prst="rect">
                    <a:avLst/>
                  </a:prstGeom>
                  <a:solidFill>
                    <a:srgbClr val="CA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79" name="Rectangle 680"/>
                  <p:cNvSpPr>
                    <a:spLocks noChangeArrowheads="1"/>
                  </p:cNvSpPr>
                  <p:nvPr/>
                </p:nvSpPr>
                <p:spPr bwMode="auto">
                  <a:xfrm>
                    <a:off x="538" y="405"/>
                    <a:ext cx="367" cy="8"/>
                  </a:xfrm>
                  <a:prstGeom prst="rect">
                    <a:avLst/>
                  </a:prstGeom>
                  <a:solidFill>
                    <a:srgbClr val="C9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80" name="Rectangle 681"/>
                  <p:cNvSpPr>
                    <a:spLocks noChangeArrowheads="1"/>
                  </p:cNvSpPr>
                  <p:nvPr/>
                </p:nvSpPr>
                <p:spPr bwMode="auto">
                  <a:xfrm>
                    <a:off x="538" y="413"/>
                    <a:ext cx="367" cy="6"/>
                  </a:xfrm>
                  <a:prstGeom prst="rect">
                    <a:avLst/>
                  </a:prstGeom>
                  <a:solidFill>
                    <a:srgbClr val="C8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81" name="Rectangle 682"/>
                  <p:cNvSpPr>
                    <a:spLocks noChangeArrowheads="1"/>
                  </p:cNvSpPr>
                  <p:nvPr/>
                </p:nvSpPr>
                <p:spPr bwMode="auto">
                  <a:xfrm>
                    <a:off x="538" y="419"/>
                    <a:ext cx="367" cy="7"/>
                  </a:xfrm>
                  <a:prstGeom prst="rect">
                    <a:avLst/>
                  </a:prstGeom>
                  <a:solidFill>
                    <a:srgbClr val="C8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82" name="Rectangle 683"/>
                  <p:cNvSpPr>
                    <a:spLocks noChangeArrowheads="1"/>
                  </p:cNvSpPr>
                  <p:nvPr/>
                </p:nvSpPr>
                <p:spPr bwMode="auto">
                  <a:xfrm>
                    <a:off x="538" y="426"/>
                    <a:ext cx="367" cy="7"/>
                  </a:xfrm>
                  <a:prstGeom prst="rect">
                    <a:avLst/>
                  </a:prstGeom>
                  <a:solidFill>
                    <a:srgbClr val="C7E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83" name="Rectangle 684"/>
                  <p:cNvSpPr>
                    <a:spLocks noChangeArrowheads="1"/>
                  </p:cNvSpPr>
                  <p:nvPr/>
                </p:nvSpPr>
                <p:spPr bwMode="auto">
                  <a:xfrm>
                    <a:off x="538" y="433"/>
                    <a:ext cx="367" cy="7"/>
                  </a:xfrm>
                  <a:prstGeom prst="rect">
                    <a:avLst/>
                  </a:prstGeom>
                  <a:solidFill>
                    <a:srgbClr val="C6E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84" name="Rectangle 685"/>
                  <p:cNvSpPr>
                    <a:spLocks noChangeArrowheads="1"/>
                  </p:cNvSpPr>
                  <p:nvPr/>
                </p:nvSpPr>
                <p:spPr bwMode="auto">
                  <a:xfrm>
                    <a:off x="538" y="440"/>
                    <a:ext cx="367" cy="7"/>
                  </a:xfrm>
                  <a:prstGeom prst="rect">
                    <a:avLst/>
                  </a:prstGeom>
                  <a:solidFill>
                    <a:srgbClr val="C5E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85" name="Rectangle 686"/>
                  <p:cNvSpPr>
                    <a:spLocks noChangeArrowheads="1"/>
                  </p:cNvSpPr>
                  <p:nvPr/>
                </p:nvSpPr>
                <p:spPr bwMode="auto">
                  <a:xfrm>
                    <a:off x="538" y="447"/>
                    <a:ext cx="367" cy="7"/>
                  </a:xfrm>
                  <a:prstGeom prst="rect">
                    <a:avLst/>
                  </a:prstGeom>
                  <a:solidFill>
                    <a:srgbClr val="C4E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86" name="Rectangle 687"/>
                  <p:cNvSpPr>
                    <a:spLocks noChangeArrowheads="1"/>
                  </p:cNvSpPr>
                  <p:nvPr/>
                </p:nvSpPr>
                <p:spPr bwMode="auto">
                  <a:xfrm>
                    <a:off x="538" y="454"/>
                    <a:ext cx="367" cy="7"/>
                  </a:xfrm>
                  <a:prstGeom prst="rect">
                    <a:avLst/>
                  </a:prstGeom>
                  <a:solidFill>
                    <a:srgbClr val="C3E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87" name="Rectangle 688"/>
                  <p:cNvSpPr>
                    <a:spLocks noChangeArrowheads="1"/>
                  </p:cNvSpPr>
                  <p:nvPr/>
                </p:nvSpPr>
                <p:spPr bwMode="auto">
                  <a:xfrm>
                    <a:off x="538" y="461"/>
                    <a:ext cx="367" cy="8"/>
                  </a:xfrm>
                  <a:prstGeom prst="rect">
                    <a:avLst/>
                  </a:prstGeom>
                  <a:solidFill>
                    <a:srgbClr val="C2E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88" name="Rectangle 689"/>
                  <p:cNvSpPr>
                    <a:spLocks noChangeArrowheads="1"/>
                  </p:cNvSpPr>
                  <p:nvPr/>
                </p:nvSpPr>
                <p:spPr bwMode="auto">
                  <a:xfrm>
                    <a:off x="538" y="469"/>
                    <a:ext cx="367" cy="6"/>
                  </a:xfrm>
                  <a:prstGeom prst="rect">
                    <a:avLst/>
                  </a:prstGeom>
                  <a:solidFill>
                    <a:srgbClr val="C1E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89" name="Rectangle 690"/>
                  <p:cNvSpPr>
                    <a:spLocks noChangeArrowheads="1"/>
                  </p:cNvSpPr>
                  <p:nvPr/>
                </p:nvSpPr>
                <p:spPr bwMode="auto">
                  <a:xfrm>
                    <a:off x="538" y="475"/>
                    <a:ext cx="367" cy="7"/>
                  </a:xfrm>
                  <a:prstGeom prst="rect">
                    <a:avLst/>
                  </a:prstGeom>
                  <a:solidFill>
                    <a:srgbClr val="C0E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90" name="Rectangle 691"/>
                  <p:cNvSpPr>
                    <a:spLocks noChangeArrowheads="1"/>
                  </p:cNvSpPr>
                  <p:nvPr/>
                </p:nvSpPr>
                <p:spPr bwMode="auto">
                  <a:xfrm>
                    <a:off x="538" y="482"/>
                    <a:ext cx="367" cy="7"/>
                  </a:xfrm>
                  <a:prstGeom prst="rect">
                    <a:avLst/>
                  </a:prstGeom>
                  <a:solidFill>
                    <a:srgbClr val="BFE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91" name="Rectangle 692"/>
                  <p:cNvSpPr>
                    <a:spLocks noChangeArrowheads="1"/>
                  </p:cNvSpPr>
                  <p:nvPr/>
                </p:nvSpPr>
                <p:spPr bwMode="auto">
                  <a:xfrm>
                    <a:off x="538" y="489"/>
                    <a:ext cx="367" cy="7"/>
                  </a:xfrm>
                  <a:prstGeom prst="rect">
                    <a:avLst/>
                  </a:prstGeom>
                  <a:solidFill>
                    <a:srgbClr val="BDE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92" name="Rectangle 693"/>
                  <p:cNvSpPr>
                    <a:spLocks noChangeArrowheads="1"/>
                  </p:cNvSpPr>
                  <p:nvPr/>
                </p:nvSpPr>
                <p:spPr bwMode="auto">
                  <a:xfrm>
                    <a:off x="538" y="496"/>
                    <a:ext cx="367" cy="7"/>
                  </a:xfrm>
                  <a:prstGeom prst="rect">
                    <a:avLst/>
                  </a:prstGeom>
                  <a:solidFill>
                    <a:srgbClr val="BCE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93" name="Rectangle 694"/>
                  <p:cNvSpPr>
                    <a:spLocks noChangeArrowheads="1"/>
                  </p:cNvSpPr>
                  <p:nvPr/>
                </p:nvSpPr>
                <p:spPr bwMode="auto">
                  <a:xfrm>
                    <a:off x="538" y="503"/>
                    <a:ext cx="367" cy="7"/>
                  </a:xfrm>
                  <a:prstGeom prst="rect">
                    <a:avLst/>
                  </a:prstGeom>
                  <a:solidFill>
                    <a:srgbClr val="BAF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94" name="Rectangle 695"/>
                  <p:cNvSpPr>
                    <a:spLocks noChangeArrowheads="1"/>
                  </p:cNvSpPr>
                  <p:nvPr/>
                </p:nvSpPr>
                <p:spPr bwMode="auto">
                  <a:xfrm>
                    <a:off x="538" y="510"/>
                    <a:ext cx="367" cy="7"/>
                  </a:xfrm>
                  <a:prstGeom prst="rect">
                    <a:avLst/>
                  </a:prstGeom>
                  <a:solidFill>
                    <a:srgbClr val="B8F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95" name="Rectangle 696"/>
                  <p:cNvSpPr>
                    <a:spLocks noChangeArrowheads="1"/>
                  </p:cNvSpPr>
                  <p:nvPr/>
                </p:nvSpPr>
                <p:spPr bwMode="auto">
                  <a:xfrm>
                    <a:off x="538" y="517"/>
                    <a:ext cx="367" cy="8"/>
                  </a:xfrm>
                  <a:prstGeom prst="rect">
                    <a:avLst/>
                  </a:prstGeom>
                  <a:solidFill>
                    <a:srgbClr val="B6F1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96" name="Rectangle 697"/>
                  <p:cNvSpPr>
                    <a:spLocks noChangeArrowheads="1"/>
                  </p:cNvSpPr>
                  <p:nvPr/>
                </p:nvSpPr>
                <p:spPr bwMode="auto">
                  <a:xfrm>
                    <a:off x="538" y="525"/>
                    <a:ext cx="367" cy="6"/>
                  </a:xfrm>
                  <a:prstGeom prst="rect">
                    <a:avLst/>
                  </a:prstGeom>
                  <a:solidFill>
                    <a:srgbClr val="B4F1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97" name="Rectangle 698"/>
                  <p:cNvSpPr>
                    <a:spLocks noChangeArrowheads="1"/>
                  </p:cNvSpPr>
                  <p:nvPr/>
                </p:nvSpPr>
                <p:spPr bwMode="auto">
                  <a:xfrm>
                    <a:off x="538" y="531"/>
                    <a:ext cx="367" cy="7"/>
                  </a:xfrm>
                  <a:prstGeom prst="rect">
                    <a:avLst/>
                  </a:prstGeom>
                  <a:solidFill>
                    <a:srgbClr val="B2F1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98" name="Rectangle 699"/>
                  <p:cNvSpPr>
                    <a:spLocks noChangeArrowheads="1"/>
                  </p:cNvSpPr>
                  <p:nvPr/>
                </p:nvSpPr>
                <p:spPr bwMode="auto">
                  <a:xfrm>
                    <a:off x="538" y="538"/>
                    <a:ext cx="367" cy="8"/>
                  </a:xfrm>
                  <a:prstGeom prst="rect">
                    <a:avLst/>
                  </a:prstGeom>
                  <a:solidFill>
                    <a:srgbClr val="B0F2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99" name="Rectangle 700"/>
                  <p:cNvSpPr>
                    <a:spLocks noChangeArrowheads="1"/>
                  </p:cNvSpPr>
                  <p:nvPr/>
                </p:nvSpPr>
                <p:spPr bwMode="auto">
                  <a:xfrm>
                    <a:off x="538" y="546"/>
                    <a:ext cx="367" cy="6"/>
                  </a:xfrm>
                  <a:prstGeom prst="rect">
                    <a:avLst/>
                  </a:prstGeom>
                  <a:solidFill>
                    <a:srgbClr val="AEF3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00" name="Rectangle 701"/>
                  <p:cNvSpPr>
                    <a:spLocks noChangeArrowheads="1"/>
                  </p:cNvSpPr>
                  <p:nvPr/>
                </p:nvSpPr>
                <p:spPr bwMode="auto">
                  <a:xfrm>
                    <a:off x="538" y="552"/>
                    <a:ext cx="367" cy="7"/>
                  </a:xfrm>
                  <a:prstGeom prst="rect">
                    <a:avLst/>
                  </a:prstGeom>
                  <a:solidFill>
                    <a:srgbClr val="ACF3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01" name="Rectangle 702"/>
                  <p:cNvSpPr>
                    <a:spLocks noChangeArrowheads="1"/>
                  </p:cNvSpPr>
                  <p:nvPr/>
                </p:nvSpPr>
                <p:spPr bwMode="auto">
                  <a:xfrm>
                    <a:off x="538" y="559"/>
                    <a:ext cx="367" cy="7"/>
                  </a:xfrm>
                  <a:prstGeom prst="rect">
                    <a:avLst/>
                  </a:prstGeom>
                  <a:solidFill>
                    <a:srgbClr val="AAF3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02" name="Rectangle 703"/>
                  <p:cNvSpPr>
                    <a:spLocks noChangeArrowheads="1"/>
                  </p:cNvSpPr>
                  <p:nvPr/>
                </p:nvSpPr>
                <p:spPr bwMode="auto">
                  <a:xfrm>
                    <a:off x="538" y="566"/>
                    <a:ext cx="367" cy="7"/>
                  </a:xfrm>
                  <a:prstGeom prst="rect">
                    <a:avLst/>
                  </a:prstGeom>
                  <a:solidFill>
                    <a:srgbClr val="A7F4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03" name="Rectangle 704"/>
                  <p:cNvSpPr>
                    <a:spLocks noChangeArrowheads="1"/>
                  </p:cNvSpPr>
                  <p:nvPr/>
                </p:nvSpPr>
                <p:spPr bwMode="auto">
                  <a:xfrm>
                    <a:off x="538" y="573"/>
                    <a:ext cx="367" cy="8"/>
                  </a:xfrm>
                  <a:prstGeom prst="rect">
                    <a:avLst/>
                  </a:prstGeom>
                  <a:solidFill>
                    <a:srgbClr val="A4F4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04" name="Rectangle 705"/>
                  <p:cNvSpPr>
                    <a:spLocks noChangeArrowheads="1"/>
                  </p:cNvSpPr>
                  <p:nvPr/>
                </p:nvSpPr>
                <p:spPr bwMode="auto">
                  <a:xfrm>
                    <a:off x="538" y="581"/>
                    <a:ext cx="367" cy="6"/>
                  </a:xfrm>
                  <a:prstGeom prst="rect">
                    <a:avLst/>
                  </a:prstGeom>
                  <a:solidFill>
                    <a:srgbClr val="A2F5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05" name="Rectangle 706"/>
                  <p:cNvSpPr>
                    <a:spLocks noChangeArrowheads="1"/>
                  </p:cNvSpPr>
                  <p:nvPr/>
                </p:nvSpPr>
                <p:spPr bwMode="auto">
                  <a:xfrm>
                    <a:off x="538" y="587"/>
                    <a:ext cx="367" cy="7"/>
                  </a:xfrm>
                  <a:prstGeom prst="rect">
                    <a:avLst/>
                  </a:prstGeom>
                  <a:solidFill>
                    <a:srgbClr val="A0F5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06" name="Rectangle 707"/>
                  <p:cNvSpPr>
                    <a:spLocks noChangeArrowheads="1"/>
                  </p:cNvSpPr>
                  <p:nvPr/>
                </p:nvSpPr>
                <p:spPr bwMode="auto">
                  <a:xfrm>
                    <a:off x="538" y="594"/>
                    <a:ext cx="367" cy="8"/>
                  </a:xfrm>
                  <a:prstGeom prst="rect">
                    <a:avLst/>
                  </a:prstGeom>
                  <a:solidFill>
                    <a:srgbClr val="9DF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07" name="Rectangle 708"/>
                  <p:cNvSpPr>
                    <a:spLocks noChangeArrowheads="1"/>
                  </p:cNvSpPr>
                  <p:nvPr/>
                </p:nvSpPr>
                <p:spPr bwMode="auto">
                  <a:xfrm>
                    <a:off x="538" y="602"/>
                    <a:ext cx="367" cy="6"/>
                  </a:xfrm>
                  <a:prstGeom prst="rect">
                    <a:avLst/>
                  </a:prstGeom>
                  <a:solidFill>
                    <a:srgbClr val="9AF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08" name="Rectangle 709"/>
                  <p:cNvSpPr>
                    <a:spLocks noChangeArrowheads="1"/>
                  </p:cNvSpPr>
                  <p:nvPr/>
                </p:nvSpPr>
                <p:spPr bwMode="auto">
                  <a:xfrm>
                    <a:off x="538" y="608"/>
                    <a:ext cx="367" cy="7"/>
                  </a:xfrm>
                  <a:prstGeom prst="rect">
                    <a:avLst/>
                  </a:prstGeom>
                  <a:solidFill>
                    <a:srgbClr val="98F7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09" name="Rectangle 710"/>
                  <p:cNvSpPr>
                    <a:spLocks noChangeArrowheads="1"/>
                  </p:cNvSpPr>
                  <p:nvPr/>
                </p:nvSpPr>
                <p:spPr bwMode="auto">
                  <a:xfrm>
                    <a:off x="538" y="615"/>
                    <a:ext cx="367" cy="8"/>
                  </a:xfrm>
                  <a:prstGeom prst="rect">
                    <a:avLst/>
                  </a:prstGeom>
                  <a:solidFill>
                    <a:srgbClr val="95F7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10" name="Rectangle 711"/>
                  <p:cNvSpPr>
                    <a:spLocks noChangeArrowheads="1"/>
                  </p:cNvSpPr>
                  <p:nvPr/>
                </p:nvSpPr>
                <p:spPr bwMode="auto">
                  <a:xfrm>
                    <a:off x="538" y="623"/>
                    <a:ext cx="367" cy="6"/>
                  </a:xfrm>
                  <a:prstGeom prst="rect">
                    <a:avLst/>
                  </a:prstGeom>
                  <a:solidFill>
                    <a:srgbClr val="93F8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11" name="Rectangle 712"/>
                  <p:cNvSpPr>
                    <a:spLocks noChangeArrowheads="1"/>
                  </p:cNvSpPr>
                  <p:nvPr/>
                </p:nvSpPr>
                <p:spPr bwMode="auto">
                  <a:xfrm>
                    <a:off x="538" y="629"/>
                    <a:ext cx="367" cy="8"/>
                  </a:xfrm>
                  <a:prstGeom prst="rect">
                    <a:avLst/>
                  </a:prstGeom>
                  <a:solidFill>
                    <a:srgbClr val="90F8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12" name="Rectangle 713"/>
                  <p:cNvSpPr>
                    <a:spLocks noChangeArrowheads="1"/>
                  </p:cNvSpPr>
                  <p:nvPr/>
                </p:nvSpPr>
                <p:spPr bwMode="auto">
                  <a:xfrm>
                    <a:off x="538" y="637"/>
                    <a:ext cx="367" cy="6"/>
                  </a:xfrm>
                  <a:prstGeom prst="rect">
                    <a:avLst/>
                  </a:prstGeom>
                  <a:solidFill>
                    <a:srgbClr val="8DF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13" name="Rectangle 714"/>
                  <p:cNvSpPr>
                    <a:spLocks noChangeArrowheads="1"/>
                  </p:cNvSpPr>
                  <p:nvPr/>
                </p:nvSpPr>
                <p:spPr bwMode="auto">
                  <a:xfrm>
                    <a:off x="538" y="643"/>
                    <a:ext cx="367" cy="7"/>
                  </a:xfrm>
                  <a:prstGeom prst="rect">
                    <a:avLst/>
                  </a:prstGeom>
                  <a:solidFill>
                    <a:srgbClr val="8BF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14" name="Rectangle 715"/>
                  <p:cNvSpPr>
                    <a:spLocks noChangeArrowheads="1"/>
                  </p:cNvSpPr>
                  <p:nvPr/>
                </p:nvSpPr>
                <p:spPr bwMode="auto">
                  <a:xfrm>
                    <a:off x="538" y="650"/>
                    <a:ext cx="367" cy="8"/>
                  </a:xfrm>
                  <a:prstGeom prst="rect">
                    <a:avLst/>
                  </a:prstGeom>
                  <a:solidFill>
                    <a:srgbClr val="88FA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15" name="Rectangle 716"/>
                  <p:cNvSpPr>
                    <a:spLocks noChangeArrowheads="1"/>
                  </p:cNvSpPr>
                  <p:nvPr/>
                </p:nvSpPr>
                <p:spPr bwMode="auto">
                  <a:xfrm>
                    <a:off x="538" y="658"/>
                    <a:ext cx="367" cy="6"/>
                  </a:xfrm>
                  <a:prstGeom prst="rect">
                    <a:avLst/>
                  </a:prstGeom>
                  <a:solidFill>
                    <a:srgbClr val="85FA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16" name="Rectangle 717"/>
                  <p:cNvSpPr>
                    <a:spLocks noChangeArrowheads="1"/>
                  </p:cNvSpPr>
                  <p:nvPr/>
                </p:nvSpPr>
                <p:spPr bwMode="auto">
                  <a:xfrm>
                    <a:off x="538" y="664"/>
                    <a:ext cx="367" cy="7"/>
                  </a:xfrm>
                  <a:prstGeom prst="rect">
                    <a:avLst/>
                  </a:prstGeom>
                  <a:solidFill>
                    <a:srgbClr val="84FA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17" name="Rectangle 718"/>
                  <p:cNvSpPr>
                    <a:spLocks noChangeArrowheads="1"/>
                  </p:cNvSpPr>
                  <p:nvPr/>
                </p:nvSpPr>
                <p:spPr bwMode="auto">
                  <a:xfrm>
                    <a:off x="538" y="671"/>
                    <a:ext cx="367" cy="8"/>
                  </a:xfrm>
                  <a:prstGeom prst="rect">
                    <a:avLst/>
                  </a:prstGeom>
                  <a:solidFill>
                    <a:srgbClr val="81F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18" name="Rectangle 719"/>
                  <p:cNvSpPr>
                    <a:spLocks noChangeArrowheads="1"/>
                  </p:cNvSpPr>
                  <p:nvPr/>
                </p:nvSpPr>
                <p:spPr bwMode="auto">
                  <a:xfrm>
                    <a:off x="538" y="679"/>
                    <a:ext cx="367" cy="6"/>
                  </a:xfrm>
                  <a:prstGeom prst="rect">
                    <a:avLst/>
                  </a:prstGeom>
                  <a:solidFill>
                    <a:srgbClr val="7FF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19" name="Rectangle 720"/>
                  <p:cNvSpPr>
                    <a:spLocks noChangeArrowheads="1"/>
                  </p:cNvSpPr>
                  <p:nvPr/>
                </p:nvSpPr>
                <p:spPr bwMode="auto">
                  <a:xfrm>
                    <a:off x="538" y="685"/>
                    <a:ext cx="367" cy="8"/>
                  </a:xfrm>
                  <a:prstGeom prst="rect">
                    <a:avLst/>
                  </a:prstGeom>
                  <a:solidFill>
                    <a:srgbClr val="7CF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20" name="Rectangle 721"/>
                  <p:cNvSpPr>
                    <a:spLocks noChangeArrowheads="1"/>
                  </p:cNvSpPr>
                  <p:nvPr/>
                </p:nvSpPr>
                <p:spPr bwMode="auto">
                  <a:xfrm>
                    <a:off x="538" y="693"/>
                    <a:ext cx="367" cy="7"/>
                  </a:xfrm>
                  <a:prstGeom prst="rect">
                    <a:avLst/>
                  </a:prstGeom>
                  <a:solidFill>
                    <a:srgbClr val="7AF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21" name="Rectangle 722"/>
                  <p:cNvSpPr>
                    <a:spLocks noChangeArrowheads="1"/>
                  </p:cNvSpPr>
                  <p:nvPr/>
                </p:nvSpPr>
                <p:spPr bwMode="auto">
                  <a:xfrm>
                    <a:off x="538" y="700"/>
                    <a:ext cx="367" cy="6"/>
                  </a:xfrm>
                  <a:prstGeom prst="rect">
                    <a:avLst/>
                  </a:prstGeom>
                  <a:solidFill>
                    <a:srgbClr val="78F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22" name="Rectangle 723"/>
                  <p:cNvSpPr>
                    <a:spLocks noChangeArrowheads="1"/>
                  </p:cNvSpPr>
                  <p:nvPr/>
                </p:nvSpPr>
                <p:spPr bwMode="auto">
                  <a:xfrm>
                    <a:off x="538" y="706"/>
                    <a:ext cx="367" cy="8"/>
                  </a:xfrm>
                  <a:prstGeom prst="rect">
                    <a:avLst/>
                  </a:prstGeom>
                  <a:solidFill>
                    <a:srgbClr val="77F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23" name="Rectangle 724"/>
                  <p:cNvSpPr>
                    <a:spLocks noChangeArrowheads="1"/>
                  </p:cNvSpPr>
                  <p:nvPr/>
                </p:nvSpPr>
                <p:spPr bwMode="auto">
                  <a:xfrm>
                    <a:off x="538" y="714"/>
                    <a:ext cx="367" cy="6"/>
                  </a:xfrm>
                  <a:prstGeom prst="rect">
                    <a:avLst/>
                  </a:prstGeom>
                  <a:solidFill>
                    <a:srgbClr val="74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24" name="Rectangle 725"/>
                  <p:cNvSpPr>
                    <a:spLocks noChangeArrowheads="1"/>
                  </p:cNvSpPr>
                  <p:nvPr/>
                </p:nvSpPr>
                <p:spPr bwMode="auto">
                  <a:xfrm>
                    <a:off x="538" y="720"/>
                    <a:ext cx="367" cy="7"/>
                  </a:xfrm>
                  <a:prstGeom prst="rect">
                    <a:avLst/>
                  </a:prstGeom>
                  <a:solidFill>
                    <a:srgbClr val="73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25" name="Rectangle 726"/>
                  <p:cNvSpPr>
                    <a:spLocks noChangeArrowheads="1"/>
                  </p:cNvSpPr>
                  <p:nvPr/>
                </p:nvSpPr>
                <p:spPr bwMode="auto">
                  <a:xfrm>
                    <a:off x="538" y="727"/>
                    <a:ext cx="367" cy="8"/>
                  </a:xfrm>
                  <a:prstGeom prst="rect">
                    <a:avLst/>
                  </a:prstGeom>
                  <a:solidFill>
                    <a:srgbClr val="71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26" name="Rectangle 727"/>
                  <p:cNvSpPr>
                    <a:spLocks noChangeArrowheads="1"/>
                  </p:cNvSpPr>
                  <p:nvPr/>
                </p:nvSpPr>
                <p:spPr bwMode="auto">
                  <a:xfrm>
                    <a:off x="538" y="735"/>
                    <a:ext cx="367" cy="6"/>
                  </a:xfrm>
                  <a:prstGeom prst="rect">
                    <a:avLst/>
                  </a:prstGeom>
                  <a:solidFill>
                    <a:srgbClr val="70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27" name="Rectangle 728"/>
                  <p:cNvSpPr>
                    <a:spLocks noChangeArrowheads="1"/>
                  </p:cNvSpPr>
                  <p:nvPr/>
                </p:nvSpPr>
                <p:spPr bwMode="auto">
                  <a:xfrm>
                    <a:off x="538" y="741"/>
                    <a:ext cx="367" cy="8"/>
                  </a:xfrm>
                  <a:prstGeom prst="rect">
                    <a:avLst/>
                  </a:prstGeom>
                  <a:solidFill>
                    <a:srgbClr val="6E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28" name="Rectangle 729"/>
                  <p:cNvSpPr>
                    <a:spLocks noChangeArrowheads="1"/>
                  </p:cNvSpPr>
                  <p:nvPr/>
                </p:nvSpPr>
                <p:spPr bwMode="auto">
                  <a:xfrm>
                    <a:off x="538" y="749"/>
                    <a:ext cx="367" cy="7"/>
                  </a:xfrm>
                  <a:prstGeom prst="rect">
                    <a:avLst/>
                  </a:prstGeom>
                  <a:solidFill>
                    <a:srgbClr val="6D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29" name="Rectangle 730"/>
                  <p:cNvSpPr>
                    <a:spLocks noChangeArrowheads="1"/>
                  </p:cNvSpPr>
                  <p:nvPr/>
                </p:nvSpPr>
                <p:spPr bwMode="auto">
                  <a:xfrm>
                    <a:off x="538" y="756"/>
                    <a:ext cx="367" cy="6"/>
                  </a:xfrm>
                  <a:prstGeom prst="rect">
                    <a:avLst/>
                  </a:prstGeom>
                  <a:solidFill>
                    <a:srgbClr val="6C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30" name="Rectangle 731"/>
                  <p:cNvSpPr>
                    <a:spLocks noChangeArrowheads="1"/>
                  </p:cNvSpPr>
                  <p:nvPr/>
                </p:nvSpPr>
                <p:spPr bwMode="auto">
                  <a:xfrm>
                    <a:off x="538" y="762"/>
                    <a:ext cx="367" cy="8"/>
                  </a:xfrm>
                  <a:prstGeom prst="rect">
                    <a:avLst/>
                  </a:prstGeom>
                  <a:solidFill>
                    <a:srgbClr val="6B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31" name="Rectangle 732"/>
                  <p:cNvSpPr>
                    <a:spLocks noChangeArrowheads="1"/>
                  </p:cNvSpPr>
                  <p:nvPr/>
                </p:nvSpPr>
                <p:spPr bwMode="auto">
                  <a:xfrm>
                    <a:off x="538" y="770"/>
                    <a:ext cx="367" cy="6"/>
                  </a:xfrm>
                  <a:prstGeom prst="rect">
                    <a:avLst/>
                  </a:prstGeom>
                  <a:solidFill>
                    <a:srgbClr val="69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32" name="Rectangle 733"/>
                  <p:cNvSpPr>
                    <a:spLocks noChangeArrowheads="1"/>
                  </p:cNvSpPr>
                  <p:nvPr/>
                </p:nvSpPr>
                <p:spPr bwMode="auto">
                  <a:xfrm>
                    <a:off x="538" y="776"/>
                    <a:ext cx="367" cy="7"/>
                  </a:xfrm>
                  <a:prstGeom prst="rect">
                    <a:avLst/>
                  </a:prstGeom>
                  <a:solidFill>
                    <a:srgbClr val="69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33" name="Rectangle 734"/>
                  <p:cNvSpPr>
                    <a:spLocks noChangeArrowheads="1"/>
                  </p:cNvSpPr>
                  <p:nvPr/>
                </p:nvSpPr>
                <p:spPr bwMode="auto">
                  <a:xfrm>
                    <a:off x="538" y="783"/>
                    <a:ext cx="367" cy="8"/>
                  </a:xfrm>
                  <a:prstGeom prst="rect">
                    <a:avLst/>
                  </a:prstGeom>
                  <a:solidFill>
                    <a:srgbClr val="68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34" name="Rectangle 735"/>
                  <p:cNvSpPr>
                    <a:spLocks noChangeArrowheads="1"/>
                  </p:cNvSpPr>
                  <p:nvPr/>
                </p:nvSpPr>
                <p:spPr bwMode="auto">
                  <a:xfrm>
                    <a:off x="538" y="791"/>
                    <a:ext cx="367" cy="6"/>
                  </a:xfrm>
                  <a:prstGeom prst="rect">
                    <a:avLst/>
                  </a:prstGeom>
                  <a:solidFill>
                    <a:srgbClr val="67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35" name="Rectangle 736"/>
                  <p:cNvSpPr>
                    <a:spLocks noChangeArrowheads="1"/>
                  </p:cNvSpPr>
                  <p:nvPr/>
                </p:nvSpPr>
                <p:spPr bwMode="auto">
                  <a:xfrm>
                    <a:off x="538" y="797"/>
                    <a:ext cx="367" cy="8"/>
                  </a:xfrm>
                  <a:prstGeom prst="rect">
                    <a:avLst/>
                  </a:prstGeom>
                  <a:solidFill>
                    <a:srgbClr val="66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936" name="Rectangle 737"/>
                  <p:cNvSpPr>
                    <a:spLocks noChangeArrowheads="1"/>
                  </p:cNvSpPr>
                  <p:nvPr/>
                </p:nvSpPr>
                <p:spPr bwMode="auto">
                  <a:xfrm>
                    <a:off x="538" y="805"/>
                    <a:ext cx="367" cy="7"/>
                  </a:xfrm>
                  <a:prstGeom prst="rect">
                    <a:avLst/>
                  </a:prstGeom>
                  <a:solidFill>
                    <a:srgbClr val="66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804" name="Freeform 739"/>
                <p:cNvSpPr>
                  <a:spLocks/>
                </p:cNvSpPr>
                <p:nvPr/>
              </p:nvSpPr>
              <p:spPr bwMode="auto">
                <a:xfrm>
                  <a:off x="538" y="363"/>
                  <a:ext cx="365" cy="205"/>
                </a:xfrm>
                <a:custGeom>
                  <a:avLst/>
                  <a:gdLst>
                    <a:gd name="T0" fmla="*/ 365 w 730"/>
                    <a:gd name="T1" fmla="*/ 0 h 411"/>
                    <a:gd name="T2" fmla="*/ 328 w 730"/>
                    <a:gd name="T3" fmla="*/ 1 h 411"/>
                    <a:gd name="T4" fmla="*/ 292 w 730"/>
                    <a:gd name="T5" fmla="*/ 3 h 411"/>
                    <a:gd name="T6" fmla="*/ 257 w 730"/>
                    <a:gd name="T7" fmla="*/ 7 h 411"/>
                    <a:gd name="T8" fmla="*/ 224 w 730"/>
                    <a:gd name="T9" fmla="*/ 12 h 411"/>
                    <a:gd name="T10" fmla="*/ 191 w 730"/>
                    <a:gd name="T11" fmla="*/ 19 h 411"/>
                    <a:gd name="T12" fmla="*/ 161 w 730"/>
                    <a:gd name="T13" fmla="*/ 27 h 411"/>
                    <a:gd name="T14" fmla="*/ 133 w 730"/>
                    <a:gd name="T15" fmla="*/ 36 h 411"/>
                    <a:gd name="T16" fmla="*/ 108 w 730"/>
                    <a:gd name="T17" fmla="*/ 46 h 411"/>
                    <a:gd name="T18" fmla="*/ 84 w 730"/>
                    <a:gd name="T19" fmla="*/ 58 h 411"/>
                    <a:gd name="T20" fmla="*/ 63 w 730"/>
                    <a:gd name="T21" fmla="*/ 70 h 411"/>
                    <a:gd name="T22" fmla="*/ 44 w 730"/>
                    <a:gd name="T23" fmla="*/ 83 h 411"/>
                    <a:gd name="T24" fmla="*/ 29 w 730"/>
                    <a:gd name="T25" fmla="*/ 98 h 411"/>
                    <a:gd name="T26" fmla="*/ 17 w 730"/>
                    <a:gd name="T27" fmla="*/ 112 h 411"/>
                    <a:gd name="T28" fmla="*/ 8 w 730"/>
                    <a:gd name="T29" fmla="*/ 127 h 411"/>
                    <a:gd name="T30" fmla="*/ 2 w 730"/>
                    <a:gd name="T31" fmla="*/ 143 h 411"/>
                    <a:gd name="T32" fmla="*/ 1 w 730"/>
                    <a:gd name="T33" fmla="*/ 151 h 411"/>
                    <a:gd name="T34" fmla="*/ 0 w 730"/>
                    <a:gd name="T35" fmla="*/ 160 h 411"/>
                    <a:gd name="T36" fmla="*/ 1 w 730"/>
                    <a:gd name="T37" fmla="*/ 171 h 411"/>
                    <a:gd name="T38" fmla="*/ 4 w 730"/>
                    <a:gd name="T39" fmla="*/ 182 h 411"/>
                    <a:gd name="T40" fmla="*/ 9 w 730"/>
                    <a:gd name="T41" fmla="*/ 194 h 411"/>
                    <a:gd name="T42" fmla="*/ 16 w 730"/>
                    <a:gd name="T43" fmla="*/ 205 h 411"/>
                    <a:gd name="T44" fmla="*/ 16 w 730"/>
                    <a:gd name="T45" fmla="*/ 205 h 411"/>
                    <a:gd name="T46" fmla="*/ 25 w 730"/>
                    <a:gd name="T47" fmla="*/ 193 h 411"/>
                    <a:gd name="T48" fmla="*/ 37 w 730"/>
                    <a:gd name="T49" fmla="*/ 180 h 411"/>
                    <a:gd name="T50" fmla="*/ 52 w 730"/>
                    <a:gd name="T51" fmla="*/ 170 h 411"/>
                    <a:gd name="T52" fmla="*/ 67 w 730"/>
                    <a:gd name="T53" fmla="*/ 159 h 411"/>
                    <a:gd name="T54" fmla="*/ 85 w 730"/>
                    <a:gd name="T55" fmla="*/ 149 h 411"/>
                    <a:gd name="T56" fmla="*/ 104 w 730"/>
                    <a:gd name="T57" fmla="*/ 140 h 411"/>
                    <a:gd name="T58" fmla="*/ 125 w 730"/>
                    <a:gd name="T59" fmla="*/ 131 h 411"/>
                    <a:gd name="T60" fmla="*/ 148 w 730"/>
                    <a:gd name="T61" fmla="*/ 122 h 411"/>
                    <a:gd name="T62" fmla="*/ 171 w 730"/>
                    <a:gd name="T63" fmla="*/ 116 h 411"/>
                    <a:gd name="T64" fmla="*/ 196 w 730"/>
                    <a:gd name="T65" fmla="*/ 109 h 411"/>
                    <a:gd name="T66" fmla="*/ 222 w 730"/>
                    <a:gd name="T67" fmla="*/ 104 h 411"/>
                    <a:gd name="T68" fmla="*/ 249 w 730"/>
                    <a:gd name="T69" fmla="*/ 100 h 411"/>
                    <a:gd name="T70" fmla="*/ 277 w 730"/>
                    <a:gd name="T71" fmla="*/ 96 h 411"/>
                    <a:gd name="T72" fmla="*/ 305 w 730"/>
                    <a:gd name="T73" fmla="*/ 93 h 411"/>
                    <a:gd name="T74" fmla="*/ 335 w 730"/>
                    <a:gd name="T75" fmla="*/ 92 h 411"/>
                    <a:gd name="T76" fmla="*/ 365 w 730"/>
                    <a:gd name="T77" fmla="*/ 91 h 411"/>
                    <a:gd name="T78" fmla="*/ 365 w 730"/>
                    <a:gd name="T79" fmla="*/ 0 h 4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0" h="411">
                      <a:moveTo>
                        <a:pt x="730" y="0"/>
                      </a:moveTo>
                      <a:lnTo>
                        <a:pt x="656" y="2"/>
                      </a:lnTo>
                      <a:lnTo>
                        <a:pt x="584" y="6"/>
                      </a:lnTo>
                      <a:lnTo>
                        <a:pt x="513" y="15"/>
                      </a:lnTo>
                      <a:lnTo>
                        <a:pt x="447" y="25"/>
                      </a:lnTo>
                      <a:lnTo>
                        <a:pt x="382" y="38"/>
                      </a:lnTo>
                      <a:lnTo>
                        <a:pt x="321" y="55"/>
                      </a:lnTo>
                      <a:lnTo>
                        <a:pt x="266" y="72"/>
                      </a:lnTo>
                      <a:lnTo>
                        <a:pt x="215" y="93"/>
                      </a:lnTo>
                      <a:lnTo>
                        <a:pt x="167" y="116"/>
                      </a:lnTo>
                      <a:lnTo>
                        <a:pt x="126" y="141"/>
                      </a:lnTo>
                      <a:lnTo>
                        <a:pt x="88" y="167"/>
                      </a:lnTo>
                      <a:lnTo>
                        <a:pt x="57" y="196"/>
                      </a:lnTo>
                      <a:lnTo>
                        <a:pt x="33" y="224"/>
                      </a:lnTo>
                      <a:lnTo>
                        <a:pt x="15" y="255"/>
                      </a:lnTo>
                      <a:lnTo>
                        <a:pt x="4" y="287"/>
                      </a:lnTo>
                      <a:lnTo>
                        <a:pt x="2" y="302"/>
                      </a:lnTo>
                      <a:lnTo>
                        <a:pt x="0" y="320"/>
                      </a:lnTo>
                      <a:lnTo>
                        <a:pt x="2" y="342"/>
                      </a:lnTo>
                      <a:lnTo>
                        <a:pt x="8" y="365"/>
                      </a:lnTo>
                      <a:lnTo>
                        <a:pt x="17" y="388"/>
                      </a:lnTo>
                      <a:lnTo>
                        <a:pt x="31" y="411"/>
                      </a:lnTo>
                      <a:lnTo>
                        <a:pt x="50" y="386"/>
                      </a:lnTo>
                      <a:lnTo>
                        <a:pt x="74" y="361"/>
                      </a:lnTo>
                      <a:lnTo>
                        <a:pt x="103" y="340"/>
                      </a:lnTo>
                      <a:lnTo>
                        <a:pt x="133" y="318"/>
                      </a:lnTo>
                      <a:lnTo>
                        <a:pt x="169" y="299"/>
                      </a:lnTo>
                      <a:lnTo>
                        <a:pt x="207" y="280"/>
                      </a:lnTo>
                      <a:lnTo>
                        <a:pt x="249" y="262"/>
                      </a:lnTo>
                      <a:lnTo>
                        <a:pt x="295" y="245"/>
                      </a:lnTo>
                      <a:lnTo>
                        <a:pt x="342" y="232"/>
                      </a:lnTo>
                      <a:lnTo>
                        <a:pt x="392" y="219"/>
                      </a:lnTo>
                      <a:lnTo>
                        <a:pt x="443" y="209"/>
                      </a:lnTo>
                      <a:lnTo>
                        <a:pt x="498" y="200"/>
                      </a:lnTo>
                      <a:lnTo>
                        <a:pt x="553" y="192"/>
                      </a:lnTo>
                      <a:lnTo>
                        <a:pt x="610" y="186"/>
                      </a:lnTo>
                      <a:lnTo>
                        <a:pt x="669" y="185"/>
                      </a:lnTo>
                      <a:lnTo>
                        <a:pt x="730" y="183"/>
                      </a:lnTo>
                      <a:lnTo>
                        <a:pt x="730" y="0"/>
                      </a:lnTo>
                      <a:close/>
                    </a:path>
                  </a:pathLst>
                </a:custGeom>
                <a:solidFill>
                  <a:srgbClr val="52CDC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805" name="Freeform 740"/>
                <p:cNvSpPr>
                  <a:spLocks/>
                </p:cNvSpPr>
                <p:nvPr/>
              </p:nvSpPr>
              <p:spPr bwMode="auto">
                <a:xfrm>
                  <a:off x="538" y="363"/>
                  <a:ext cx="365" cy="447"/>
                </a:xfrm>
                <a:custGeom>
                  <a:avLst/>
                  <a:gdLst>
                    <a:gd name="T0" fmla="*/ 328 w 730"/>
                    <a:gd name="T1" fmla="*/ 1 h 893"/>
                    <a:gd name="T2" fmla="*/ 257 w 730"/>
                    <a:gd name="T3" fmla="*/ 8 h 893"/>
                    <a:gd name="T4" fmla="*/ 191 w 730"/>
                    <a:gd name="T5" fmla="*/ 19 h 893"/>
                    <a:gd name="T6" fmla="*/ 133 w 730"/>
                    <a:gd name="T7" fmla="*/ 36 h 893"/>
                    <a:gd name="T8" fmla="*/ 84 w 730"/>
                    <a:gd name="T9" fmla="*/ 58 h 893"/>
                    <a:gd name="T10" fmla="*/ 44 w 730"/>
                    <a:gd name="T11" fmla="*/ 84 h 893"/>
                    <a:gd name="T12" fmla="*/ 17 w 730"/>
                    <a:gd name="T13" fmla="*/ 112 h 893"/>
                    <a:gd name="T14" fmla="*/ 2 w 730"/>
                    <a:gd name="T15" fmla="*/ 144 h 893"/>
                    <a:gd name="T16" fmla="*/ 0 w 730"/>
                    <a:gd name="T17" fmla="*/ 160 h 893"/>
                    <a:gd name="T18" fmla="*/ 1 w 730"/>
                    <a:gd name="T19" fmla="*/ 264 h 893"/>
                    <a:gd name="T20" fmla="*/ 11 w 730"/>
                    <a:gd name="T21" fmla="*/ 288 h 893"/>
                    <a:gd name="T22" fmla="*/ 28 w 730"/>
                    <a:gd name="T23" fmla="*/ 312 h 893"/>
                    <a:gd name="T24" fmla="*/ 53 w 730"/>
                    <a:gd name="T25" fmla="*/ 333 h 893"/>
                    <a:gd name="T26" fmla="*/ 84 w 730"/>
                    <a:gd name="T27" fmla="*/ 353 h 893"/>
                    <a:gd name="T28" fmla="*/ 123 w 730"/>
                    <a:gd name="T29" fmla="*/ 370 h 893"/>
                    <a:gd name="T30" fmla="*/ 168 w 730"/>
                    <a:gd name="T31" fmla="*/ 385 h 893"/>
                    <a:gd name="T32" fmla="*/ 217 w 730"/>
                    <a:gd name="T33" fmla="*/ 397 h 893"/>
                    <a:gd name="T34" fmla="*/ 244 w 730"/>
                    <a:gd name="T35" fmla="*/ 447 h 893"/>
                    <a:gd name="T36" fmla="*/ 244 w 730"/>
                    <a:gd name="T37" fmla="*/ 265 h 893"/>
                    <a:gd name="T38" fmla="*/ 204 w 730"/>
                    <a:gd name="T39" fmla="*/ 303 h 893"/>
                    <a:gd name="T40" fmla="*/ 131 w 730"/>
                    <a:gd name="T41" fmla="*/ 283 h 893"/>
                    <a:gd name="T42" fmla="*/ 87 w 730"/>
                    <a:gd name="T43" fmla="*/ 263 h 893"/>
                    <a:gd name="T44" fmla="*/ 61 w 730"/>
                    <a:gd name="T45" fmla="*/ 248 h 893"/>
                    <a:gd name="T46" fmla="*/ 39 w 730"/>
                    <a:gd name="T47" fmla="*/ 232 h 893"/>
                    <a:gd name="T48" fmla="*/ 22 w 730"/>
                    <a:gd name="T49" fmla="*/ 214 h 893"/>
                    <a:gd name="T50" fmla="*/ 16 w 730"/>
                    <a:gd name="T51" fmla="*/ 206 h 893"/>
                    <a:gd name="T52" fmla="*/ 37 w 730"/>
                    <a:gd name="T53" fmla="*/ 181 h 893"/>
                    <a:gd name="T54" fmla="*/ 67 w 730"/>
                    <a:gd name="T55" fmla="*/ 159 h 893"/>
                    <a:gd name="T56" fmla="*/ 104 w 730"/>
                    <a:gd name="T57" fmla="*/ 140 h 893"/>
                    <a:gd name="T58" fmla="*/ 148 w 730"/>
                    <a:gd name="T59" fmla="*/ 123 h 893"/>
                    <a:gd name="T60" fmla="*/ 196 w 730"/>
                    <a:gd name="T61" fmla="*/ 110 h 893"/>
                    <a:gd name="T62" fmla="*/ 249 w 730"/>
                    <a:gd name="T63" fmla="*/ 100 h 893"/>
                    <a:gd name="T64" fmla="*/ 305 w 730"/>
                    <a:gd name="T65" fmla="*/ 93 h 893"/>
                    <a:gd name="T66" fmla="*/ 365 w 730"/>
                    <a:gd name="T67" fmla="*/ 92 h 8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0" h="893">
                      <a:moveTo>
                        <a:pt x="730" y="0"/>
                      </a:moveTo>
                      <a:lnTo>
                        <a:pt x="656" y="2"/>
                      </a:lnTo>
                      <a:lnTo>
                        <a:pt x="584" y="6"/>
                      </a:lnTo>
                      <a:lnTo>
                        <a:pt x="513" y="15"/>
                      </a:lnTo>
                      <a:lnTo>
                        <a:pt x="447" y="25"/>
                      </a:lnTo>
                      <a:lnTo>
                        <a:pt x="382" y="38"/>
                      </a:lnTo>
                      <a:lnTo>
                        <a:pt x="321" y="55"/>
                      </a:lnTo>
                      <a:lnTo>
                        <a:pt x="266" y="72"/>
                      </a:lnTo>
                      <a:lnTo>
                        <a:pt x="215" y="93"/>
                      </a:lnTo>
                      <a:lnTo>
                        <a:pt x="167" y="116"/>
                      </a:lnTo>
                      <a:lnTo>
                        <a:pt x="126" y="141"/>
                      </a:lnTo>
                      <a:lnTo>
                        <a:pt x="88" y="167"/>
                      </a:lnTo>
                      <a:lnTo>
                        <a:pt x="57" y="196"/>
                      </a:lnTo>
                      <a:lnTo>
                        <a:pt x="33" y="224"/>
                      </a:lnTo>
                      <a:lnTo>
                        <a:pt x="15" y="255"/>
                      </a:lnTo>
                      <a:lnTo>
                        <a:pt x="4" y="287"/>
                      </a:lnTo>
                      <a:lnTo>
                        <a:pt x="2" y="302"/>
                      </a:lnTo>
                      <a:lnTo>
                        <a:pt x="0" y="320"/>
                      </a:lnTo>
                      <a:lnTo>
                        <a:pt x="0" y="502"/>
                      </a:lnTo>
                      <a:lnTo>
                        <a:pt x="2" y="527"/>
                      </a:lnTo>
                      <a:lnTo>
                        <a:pt x="10" y="551"/>
                      </a:lnTo>
                      <a:lnTo>
                        <a:pt x="21" y="576"/>
                      </a:lnTo>
                      <a:lnTo>
                        <a:pt x="36" y="599"/>
                      </a:lnTo>
                      <a:lnTo>
                        <a:pt x="55" y="624"/>
                      </a:lnTo>
                      <a:lnTo>
                        <a:pt x="78" y="645"/>
                      </a:lnTo>
                      <a:lnTo>
                        <a:pt x="105" y="665"/>
                      </a:lnTo>
                      <a:lnTo>
                        <a:pt x="135" y="686"/>
                      </a:lnTo>
                      <a:lnTo>
                        <a:pt x="167" y="705"/>
                      </a:lnTo>
                      <a:lnTo>
                        <a:pt x="205" y="724"/>
                      </a:lnTo>
                      <a:lnTo>
                        <a:pt x="245" y="740"/>
                      </a:lnTo>
                      <a:lnTo>
                        <a:pt x="287" y="757"/>
                      </a:lnTo>
                      <a:lnTo>
                        <a:pt x="335" y="770"/>
                      </a:lnTo>
                      <a:lnTo>
                        <a:pt x="382" y="783"/>
                      </a:lnTo>
                      <a:lnTo>
                        <a:pt x="433" y="793"/>
                      </a:lnTo>
                      <a:lnTo>
                        <a:pt x="487" y="802"/>
                      </a:lnTo>
                      <a:lnTo>
                        <a:pt x="487" y="893"/>
                      </a:lnTo>
                      <a:lnTo>
                        <a:pt x="730" y="730"/>
                      </a:lnTo>
                      <a:lnTo>
                        <a:pt x="487" y="529"/>
                      </a:lnTo>
                      <a:lnTo>
                        <a:pt x="487" y="620"/>
                      </a:lnTo>
                      <a:lnTo>
                        <a:pt x="407" y="605"/>
                      </a:lnTo>
                      <a:lnTo>
                        <a:pt x="333" y="586"/>
                      </a:lnTo>
                      <a:lnTo>
                        <a:pt x="262" y="565"/>
                      </a:lnTo>
                      <a:lnTo>
                        <a:pt x="202" y="538"/>
                      </a:lnTo>
                      <a:lnTo>
                        <a:pt x="173" y="525"/>
                      </a:lnTo>
                      <a:lnTo>
                        <a:pt x="147" y="511"/>
                      </a:lnTo>
                      <a:lnTo>
                        <a:pt x="122" y="496"/>
                      </a:lnTo>
                      <a:lnTo>
                        <a:pt x="99" y="479"/>
                      </a:lnTo>
                      <a:lnTo>
                        <a:pt x="78" y="464"/>
                      </a:lnTo>
                      <a:lnTo>
                        <a:pt x="61" y="447"/>
                      </a:lnTo>
                      <a:lnTo>
                        <a:pt x="44" y="428"/>
                      </a:lnTo>
                      <a:lnTo>
                        <a:pt x="31" y="411"/>
                      </a:lnTo>
                      <a:lnTo>
                        <a:pt x="50" y="386"/>
                      </a:lnTo>
                      <a:lnTo>
                        <a:pt x="74" y="361"/>
                      </a:lnTo>
                      <a:lnTo>
                        <a:pt x="103" y="340"/>
                      </a:lnTo>
                      <a:lnTo>
                        <a:pt x="133" y="318"/>
                      </a:lnTo>
                      <a:lnTo>
                        <a:pt x="169" y="299"/>
                      </a:lnTo>
                      <a:lnTo>
                        <a:pt x="207" y="280"/>
                      </a:lnTo>
                      <a:lnTo>
                        <a:pt x="249" y="262"/>
                      </a:lnTo>
                      <a:lnTo>
                        <a:pt x="295" y="245"/>
                      </a:lnTo>
                      <a:lnTo>
                        <a:pt x="342" y="232"/>
                      </a:lnTo>
                      <a:lnTo>
                        <a:pt x="392" y="219"/>
                      </a:lnTo>
                      <a:lnTo>
                        <a:pt x="443" y="209"/>
                      </a:lnTo>
                      <a:lnTo>
                        <a:pt x="498" y="200"/>
                      </a:lnTo>
                      <a:lnTo>
                        <a:pt x="553" y="192"/>
                      </a:lnTo>
                      <a:lnTo>
                        <a:pt x="610" y="186"/>
                      </a:lnTo>
                      <a:lnTo>
                        <a:pt x="669" y="185"/>
                      </a:lnTo>
                      <a:lnTo>
                        <a:pt x="730" y="183"/>
                      </a:lnTo>
                      <a:lnTo>
                        <a:pt x="730" y="0"/>
                      </a:lnTo>
                      <a:close/>
                    </a:path>
                  </a:pathLst>
                </a:custGeom>
                <a:noFill/>
                <a:ln w="6350">
                  <a:solidFill>
                    <a:srgbClr val="3333CC"/>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sp>
              <p:nvSpPr>
                <p:cNvPr id="806" name="Freeform 741"/>
                <p:cNvSpPr>
                  <a:spLocks/>
                </p:cNvSpPr>
                <p:nvPr/>
              </p:nvSpPr>
              <p:spPr bwMode="auto">
                <a:xfrm>
                  <a:off x="538" y="523"/>
                  <a:ext cx="15" cy="45"/>
                </a:xfrm>
                <a:custGeom>
                  <a:avLst/>
                  <a:gdLst>
                    <a:gd name="T0" fmla="*/ 0 w 31"/>
                    <a:gd name="T1" fmla="*/ 0 h 91"/>
                    <a:gd name="T2" fmla="*/ 1 w 31"/>
                    <a:gd name="T3" fmla="*/ 11 h 91"/>
                    <a:gd name="T4" fmla="*/ 4 w 31"/>
                    <a:gd name="T5" fmla="*/ 22 h 91"/>
                    <a:gd name="T6" fmla="*/ 8 w 31"/>
                    <a:gd name="T7" fmla="*/ 34 h 91"/>
                    <a:gd name="T8" fmla="*/ 15 w 31"/>
                    <a:gd name="T9" fmla="*/ 45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91">
                      <a:moveTo>
                        <a:pt x="0" y="0"/>
                      </a:moveTo>
                      <a:lnTo>
                        <a:pt x="2" y="22"/>
                      </a:lnTo>
                      <a:lnTo>
                        <a:pt x="8" y="45"/>
                      </a:lnTo>
                      <a:lnTo>
                        <a:pt x="17" y="68"/>
                      </a:lnTo>
                      <a:lnTo>
                        <a:pt x="31" y="91"/>
                      </a:lnTo>
                    </a:path>
                  </a:pathLst>
                </a:custGeom>
                <a:noFill/>
                <a:ln w="6350">
                  <a:solidFill>
                    <a:srgbClr val="3333CC"/>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grpSp>
          <p:sp>
            <p:nvSpPr>
              <p:cNvPr id="801" name="Rectangle 743"/>
              <p:cNvSpPr>
                <a:spLocks noChangeArrowheads="1"/>
              </p:cNvSpPr>
              <p:nvPr/>
            </p:nvSpPr>
            <p:spPr bwMode="auto">
              <a:xfrm>
                <a:off x="766" y="430"/>
                <a:ext cx="138" cy="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802" name="Rectangle 744"/>
              <p:cNvSpPr>
                <a:spLocks noChangeArrowheads="1"/>
              </p:cNvSpPr>
              <p:nvPr/>
            </p:nvSpPr>
            <p:spPr bwMode="auto">
              <a:xfrm>
                <a:off x="777" y="435"/>
                <a:ext cx="11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900" b="1">
                    <a:solidFill>
                      <a:srgbClr val="3333CC"/>
                    </a:solidFill>
                    <a:latin typeface="Comic Sans MS" pitchFamily="66" charset="0"/>
                  </a:rPr>
                  <a:t>X</a:t>
                </a:r>
                <a:endParaRPr lang="it-IT"/>
              </a:p>
            </p:txBody>
          </p:sp>
        </p:grpSp>
        <p:grpSp>
          <p:nvGrpSpPr>
            <p:cNvPr id="28" name="Group 796"/>
            <p:cNvGrpSpPr>
              <a:grpSpLocks/>
            </p:cNvGrpSpPr>
            <p:nvPr/>
          </p:nvGrpSpPr>
          <p:grpSpPr bwMode="auto">
            <a:xfrm>
              <a:off x="4278" y="1159"/>
              <a:ext cx="1187" cy="181"/>
              <a:chOff x="4278" y="1159"/>
              <a:chExt cx="1187" cy="181"/>
            </a:xfrm>
          </p:grpSpPr>
          <p:grpSp>
            <p:nvGrpSpPr>
              <p:cNvPr id="750" name="Group 794"/>
              <p:cNvGrpSpPr>
                <a:grpSpLocks/>
              </p:cNvGrpSpPr>
              <p:nvPr/>
            </p:nvGrpSpPr>
            <p:grpSpPr bwMode="auto">
              <a:xfrm>
                <a:off x="4278" y="1159"/>
                <a:ext cx="866" cy="166"/>
                <a:chOff x="4278" y="1159"/>
                <a:chExt cx="866" cy="166"/>
              </a:xfrm>
            </p:grpSpPr>
            <p:sp>
              <p:nvSpPr>
                <p:cNvPr id="752" name="Rectangle 746"/>
                <p:cNvSpPr>
                  <a:spLocks noChangeArrowheads="1"/>
                </p:cNvSpPr>
                <p:nvPr/>
              </p:nvSpPr>
              <p:spPr bwMode="auto">
                <a:xfrm>
                  <a:off x="4278" y="1159"/>
                  <a:ext cx="866" cy="3"/>
                </a:xfrm>
                <a:prstGeom prst="rect">
                  <a:avLst/>
                </a:prstGeom>
                <a:solidFill>
                  <a:srgbClr val="D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53" name="Rectangle 747"/>
                <p:cNvSpPr>
                  <a:spLocks noChangeArrowheads="1"/>
                </p:cNvSpPr>
                <p:nvPr/>
              </p:nvSpPr>
              <p:spPr bwMode="auto">
                <a:xfrm>
                  <a:off x="4278" y="1162"/>
                  <a:ext cx="866" cy="3"/>
                </a:xfrm>
                <a:prstGeom prst="rect">
                  <a:avLst/>
                </a:prstGeom>
                <a:solidFill>
                  <a:srgbClr val="D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54" name="Rectangle 748"/>
                <p:cNvSpPr>
                  <a:spLocks noChangeArrowheads="1"/>
                </p:cNvSpPr>
                <p:nvPr/>
              </p:nvSpPr>
              <p:spPr bwMode="auto">
                <a:xfrm>
                  <a:off x="4278" y="1165"/>
                  <a:ext cx="866" cy="4"/>
                </a:xfrm>
                <a:prstGeom prst="rect">
                  <a:avLst/>
                </a:prstGeom>
                <a:solidFill>
                  <a:srgbClr val="D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55" name="Rectangle 749"/>
                <p:cNvSpPr>
                  <a:spLocks noChangeArrowheads="1"/>
                </p:cNvSpPr>
                <p:nvPr/>
              </p:nvSpPr>
              <p:spPr bwMode="auto">
                <a:xfrm>
                  <a:off x="4278" y="1169"/>
                  <a:ext cx="866" cy="4"/>
                </a:xfrm>
                <a:prstGeom prst="rect">
                  <a:avLst/>
                </a:prstGeom>
                <a:solidFill>
                  <a:srgbClr val="D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56" name="Rectangle 750"/>
                <p:cNvSpPr>
                  <a:spLocks noChangeArrowheads="1"/>
                </p:cNvSpPr>
                <p:nvPr/>
              </p:nvSpPr>
              <p:spPr bwMode="auto">
                <a:xfrm>
                  <a:off x="4278" y="1173"/>
                  <a:ext cx="866" cy="3"/>
                </a:xfrm>
                <a:prstGeom prst="rect">
                  <a:avLst/>
                </a:prstGeom>
                <a:solidFill>
                  <a:srgbClr val="E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57" name="Rectangle 751"/>
                <p:cNvSpPr>
                  <a:spLocks noChangeArrowheads="1"/>
                </p:cNvSpPr>
                <p:nvPr/>
              </p:nvSpPr>
              <p:spPr bwMode="auto">
                <a:xfrm>
                  <a:off x="4278" y="1176"/>
                  <a:ext cx="866" cy="3"/>
                </a:xfrm>
                <a:prstGeom prst="rect">
                  <a:avLst/>
                </a:prstGeom>
                <a:solidFill>
                  <a:srgbClr val="E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58" name="Rectangle 752"/>
                <p:cNvSpPr>
                  <a:spLocks noChangeArrowheads="1"/>
                </p:cNvSpPr>
                <p:nvPr/>
              </p:nvSpPr>
              <p:spPr bwMode="auto">
                <a:xfrm>
                  <a:off x="4278" y="1179"/>
                  <a:ext cx="866" cy="4"/>
                </a:xfrm>
                <a:prstGeom prst="rect">
                  <a:avLst/>
                </a:prstGeom>
                <a:solidFill>
                  <a:srgbClr val="E3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59" name="Rectangle 753"/>
                <p:cNvSpPr>
                  <a:spLocks noChangeArrowheads="1"/>
                </p:cNvSpPr>
                <p:nvPr/>
              </p:nvSpPr>
              <p:spPr bwMode="auto">
                <a:xfrm>
                  <a:off x="4278" y="1183"/>
                  <a:ext cx="866" cy="3"/>
                </a:xfrm>
                <a:prstGeom prst="rect">
                  <a:avLst/>
                </a:prstGeom>
                <a:solidFill>
                  <a:srgbClr val="E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60" name="Rectangle 754"/>
                <p:cNvSpPr>
                  <a:spLocks noChangeArrowheads="1"/>
                </p:cNvSpPr>
                <p:nvPr/>
              </p:nvSpPr>
              <p:spPr bwMode="auto">
                <a:xfrm>
                  <a:off x="4278" y="1186"/>
                  <a:ext cx="866" cy="4"/>
                </a:xfrm>
                <a:prstGeom prst="rect">
                  <a:avLst/>
                </a:prstGeom>
                <a:solidFill>
                  <a:srgbClr val="E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61" name="Rectangle 755"/>
                <p:cNvSpPr>
                  <a:spLocks noChangeArrowheads="1"/>
                </p:cNvSpPr>
                <p:nvPr/>
              </p:nvSpPr>
              <p:spPr bwMode="auto">
                <a:xfrm>
                  <a:off x="4278" y="1190"/>
                  <a:ext cx="866" cy="3"/>
                </a:xfrm>
                <a:prstGeom prst="rect">
                  <a:avLst/>
                </a:prstGeom>
                <a:solidFill>
                  <a:srgbClr val="E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62" name="Rectangle 756"/>
                <p:cNvSpPr>
                  <a:spLocks noChangeArrowheads="1"/>
                </p:cNvSpPr>
                <p:nvPr/>
              </p:nvSpPr>
              <p:spPr bwMode="auto">
                <a:xfrm>
                  <a:off x="4278" y="1193"/>
                  <a:ext cx="866" cy="4"/>
                </a:xfrm>
                <a:prstGeom prst="rect">
                  <a:avLst/>
                </a:prstGeom>
                <a:solidFill>
                  <a:srgbClr val="EA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63" name="Rectangle 757"/>
                <p:cNvSpPr>
                  <a:spLocks noChangeArrowheads="1"/>
                </p:cNvSpPr>
                <p:nvPr/>
              </p:nvSpPr>
              <p:spPr bwMode="auto">
                <a:xfrm>
                  <a:off x="4278" y="1197"/>
                  <a:ext cx="866" cy="3"/>
                </a:xfrm>
                <a:prstGeom prst="rect">
                  <a:avLst/>
                </a:prstGeom>
                <a:solidFill>
                  <a:srgbClr val="E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64" name="Rectangle 758"/>
                <p:cNvSpPr>
                  <a:spLocks noChangeArrowheads="1"/>
                </p:cNvSpPr>
                <p:nvPr/>
              </p:nvSpPr>
              <p:spPr bwMode="auto">
                <a:xfrm>
                  <a:off x="4278" y="1200"/>
                  <a:ext cx="866" cy="3"/>
                </a:xfrm>
                <a:prstGeom prst="rect">
                  <a:avLst/>
                </a:prstGeom>
                <a:solidFill>
                  <a:srgbClr val="E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65" name="Rectangle 759"/>
                <p:cNvSpPr>
                  <a:spLocks noChangeArrowheads="1"/>
                </p:cNvSpPr>
                <p:nvPr/>
              </p:nvSpPr>
              <p:spPr bwMode="auto">
                <a:xfrm>
                  <a:off x="4278" y="1203"/>
                  <a:ext cx="866" cy="4"/>
                </a:xfrm>
                <a:prstGeom prst="rect">
                  <a:avLst/>
                </a:prstGeom>
                <a:solidFill>
                  <a:srgbClr val="F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66" name="Rectangle 760"/>
                <p:cNvSpPr>
                  <a:spLocks noChangeArrowheads="1"/>
                </p:cNvSpPr>
                <p:nvPr/>
              </p:nvSpPr>
              <p:spPr bwMode="auto">
                <a:xfrm>
                  <a:off x="4278" y="1207"/>
                  <a:ext cx="866" cy="4"/>
                </a:xfrm>
                <a:prstGeom prst="rect">
                  <a:avLst/>
                </a:prstGeom>
                <a:solidFill>
                  <a:srgbClr val="F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67" name="Rectangle 761"/>
                <p:cNvSpPr>
                  <a:spLocks noChangeArrowheads="1"/>
                </p:cNvSpPr>
                <p:nvPr/>
              </p:nvSpPr>
              <p:spPr bwMode="auto">
                <a:xfrm>
                  <a:off x="4278" y="1211"/>
                  <a:ext cx="866" cy="3"/>
                </a:xfrm>
                <a:prstGeom prst="rect">
                  <a:avLst/>
                </a:prstGeom>
                <a:solidFill>
                  <a:srgbClr val="F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68" name="Rectangle 762"/>
                <p:cNvSpPr>
                  <a:spLocks noChangeArrowheads="1"/>
                </p:cNvSpPr>
                <p:nvPr/>
              </p:nvSpPr>
              <p:spPr bwMode="auto">
                <a:xfrm>
                  <a:off x="4278" y="1214"/>
                  <a:ext cx="866" cy="3"/>
                </a:xfrm>
                <a:prstGeom prst="rect">
                  <a:avLst/>
                </a:prstGeom>
                <a:solidFill>
                  <a:srgbClr val="F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69" name="Rectangle 763"/>
                <p:cNvSpPr>
                  <a:spLocks noChangeArrowheads="1"/>
                </p:cNvSpPr>
                <p:nvPr/>
              </p:nvSpPr>
              <p:spPr bwMode="auto">
                <a:xfrm>
                  <a:off x="4278" y="1217"/>
                  <a:ext cx="866" cy="4"/>
                </a:xfrm>
                <a:prstGeom prst="rect">
                  <a:avLst/>
                </a:prstGeom>
                <a:solidFill>
                  <a:srgbClr val="F9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70" name="Rectangle 764"/>
                <p:cNvSpPr>
                  <a:spLocks noChangeArrowheads="1"/>
                </p:cNvSpPr>
                <p:nvPr/>
              </p:nvSpPr>
              <p:spPr bwMode="auto">
                <a:xfrm>
                  <a:off x="4278" y="1221"/>
                  <a:ext cx="866" cy="3"/>
                </a:xfrm>
                <a:prstGeom prst="rect">
                  <a:avLst/>
                </a:prstGeom>
                <a:solidFill>
                  <a:srgbClr val="FB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71" name="Rectangle 765"/>
                <p:cNvSpPr>
                  <a:spLocks noChangeArrowheads="1"/>
                </p:cNvSpPr>
                <p:nvPr/>
              </p:nvSpPr>
              <p:spPr bwMode="auto">
                <a:xfrm>
                  <a:off x="4278" y="1224"/>
                  <a:ext cx="866" cy="4"/>
                </a:xfrm>
                <a:prstGeom prst="rect">
                  <a:avLst/>
                </a:prstGeom>
                <a:solidFill>
                  <a:srgbClr val="F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72" name="Rectangle 766"/>
                <p:cNvSpPr>
                  <a:spLocks noChangeArrowheads="1"/>
                </p:cNvSpPr>
                <p:nvPr/>
              </p:nvSpPr>
              <p:spPr bwMode="auto">
                <a:xfrm>
                  <a:off x="4278" y="1228"/>
                  <a:ext cx="866" cy="4"/>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73" name="Rectangle 767"/>
                <p:cNvSpPr>
                  <a:spLocks noChangeArrowheads="1"/>
                </p:cNvSpPr>
                <p:nvPr/>
              </p:nvSpPr>
              <p:spPr bwMode="auto">
                <a:xfrm>
                  <a:off x="4278" y="1232"/>
                  <a:ext cx="866" cy="3"/>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74" name="Rectangle 768"/>
                <p:cNvSpPr>
                  <a:spLocks noChangeArrowheads="1"/>
                </p:cNvSpPr>
                <p:nvPr/>
              </p:nvSpPr>
              <p:spPr bwMode="auto">
                <a:xfrm>
                  <a:off x="4278" y="1235"/>
                  <a:ext cx="866" cy="3"/>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75" name="Rectangle 769"/>
                <p:cNvSpPr>
                  <a:spLocks noChangeArrowheads="1"/>
                </p:cNvSpPr>
                <p:nvPr/>
              </p:nvSpPr>
              <p:spPr bwMode="auto">
                <a:xfrm>
                  <a:off x="4278" y="1238"/>
                  <a:ext cx="866" cy="3"/>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76" name="Rectangle 770"/>
                <p:cNvSpPr>
                  <a:spLocks noChangeArrowheads="1"/>
                </p:cNvSpPr>
                <p:nvPr/>
              </p:nvSpPr>
              <p:spPr bwMode="auto">
                <a:xfrm>
                  <a:off x="4278" y="1241"/>
                  <a:ext cx="866" cy="4"/>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77" name="Rectangle 771"/>
                <p:cNvSpPr>
                  <a:spLocks noChangeArrowheads="1"/>
                </p:cNvSpPr>
                <p:nvPr/>
              </p:nvSpPr>
              <p:spPr bwMode="auto">
                <a:xfrm>
                  <a:off x="4278" y="1245"/>
                  <a:ext cx="866" cy="4"/>
                </a:xfrm>
                <a:prstGeom prst="rect">
                  <a:avLst/>
                </a:prstGeom>
                <a:solidFill>
                  <a:srgbClr val="F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78" name="Rectangle 772"/>
                <p:cNvSpPr>
                  <a:spLocks noChangeArrowheads="1"/>
                </p:cNvSpPr>
                <p:nvPr/>
              </p:nvSpPr>
              <p:spPr bwMode="auto">
                <a:xfrm>
                  <a:off x="4278" y="1249"/>
                  <a:ext cx="866" cy="3"/>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79" name="Rectangle 773"/>
                <p:cNvSpPr>
                  <a:spLocks noChangeArrowheads="1"/>
                </p:cNvSpPr>
                <p:nvPr/>
              </p:nvSpPr>
              <p:spPr bwMode="auto">
                <a:xfrm>
                  <a:off x="4278" y="1252"/>
                  <a:ext cx="866" cy="3"/>
                </a:xfrm>
                <a:prstGeom prst="rect">
                  <a:avLst/>
                </a:prstGeom>
                <a:solidFill>
                  <a:srgbClr val="F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80" name="Rectangle 774"/>
                <p:cNvSpPr>
                  <a:spLocks noChangeArrowheads="1"/>
                </p:cNvSpPr>
                <p:nvPr/>
              </p:nvSpPr>
              <p:spPr bwMode="auto">
                <a:xfrm>
                  <a:off x="4278" y="1255"/>
                  <a:ext cx="866" cy="4"/>
                </a:xfrm>
                <a:prstGeom prst="rect">
                  <a:avLst/>
                </a:prstGeom>
                <a:solidFill>
                  <a:srgbClr val="F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81" name="Rectangle 775"/>
                <p:cNvSpPr>
                  <a:spLocks noChangeArrowheads="1"/>
                </p:cNvSpPr>
                <p:nvPr/>
              </p:nvSpPr>
              <p:spPr bwMode="auto">
                <a:xfrm>
                  <a:off x="4278" y="1259"/>
                  <a:ext cx="866" cy="3"/>
                </a:xfrm>
                <a:prstGeom prst="rect">
                  <a:avLst/>
                </a:prstGeom>
                <a:solidFill>
                  <a:srgbClr val="FB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82" name="Rectangle 776"/>
                <p:cNvSpPr>
                  <a:spLocks noChangeArrowheads="1"/>
                </p:cNvSpPr>
                <p:nvPr/>
              </p:nvSpPr>
              <p:spPr bwMode="auto">
                <a:xfrm>
                  <a:off x="4278" y="1262"/>
                  <a:ext cx="866" cy="4"/>
                </a:xfrm>
                <a:prstGeom prst="rect">
                  <a:avLst/>
                </a:prstGeom>
                <a:solidFill>
                  <a:srgbClr val="F9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83" name="Rectangle 777"/>
                <p:cNvSpPr>
                  <a:spLocks noChangeArrowheads="1"/>
                </p:cNvSpPr>
                <p:nvPr/>
              </p:nvSpPr>
              <p:spPr bwMode="auto">
                <a:xfrm>
                  <a:off x="4278" y="1266"/>
                  <a:ext cx="866" cy="4"/>
                </a:xfrm>
                <a:prstGeom prst="rect">
                  <a:avLst/>
                </a:prstGeom>
                <a:solidFill>
                  <a:srgbClr val="F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84" name="Rectangle 778"/>
                <p:cNvSpPr>
                  <a:spLocks noChangeArrowheads="1"/>
                </p:cNvSpPr>
                <p:nvPr/>
              </p:nvSpPr>
              <p:spPr bwMode="auto">
                <a:xfrm>
                  <a:off x="4278" y="1270"/>
                  <a:ext cx="866" cy="3"/>
                </a:xfrm>
                <a:prstGeom prst="rect">
                  <a:avLst/>
                </a:prstGeom>
                <a:solidFill>
                  <a:srgbClr val="F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85" name="Rectangle 779"/>
                <p:cNvSpPr>
                  <a:spLocks noChangeArrowheads="1"/>
                </p:cNvSpPr>
                <p:nvPr/>
              </p:nvSpPr>
              <p:spPr bwMode="auto">
                <a:xfrm>
                  <a:off x="4278" y="1273"/>
                  <a:ext cx="866" cy="3"/>
                </a:xfrm>
                <a:prstGeom prst="rect">
                  <a:avLst/>
                </a:prstGeom>
                <a:solidFill>
                  <a:srgbClr val="F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86" name="Rectangle 780"/>
                <p:cNvSpPr>
                  <a:spLocks noChangeArrowheads="1"/>
                </p:cNvSpPr>
                <p:nvPr/>
              </p:nvSpPr>
              <p:spPr bwMode="auto">
                <a:xfrm>
                  <a:off x="4278" y="1276"/>
                  <a:ext cx="866" cy="4"/>
                </a:xfrm>
                <a:prstGeom prst="rect">
                  <a:avLst/>
                </a:prstGeom>
                <a:solidFill>
                  <a:srgbClr val="F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87" name="Rectangle 781"/>
                <p:cNvSpPr>
                  <a:spLocks noChangeArrowheads="1"/>
                </p:cNvSpPr>
                <p:nvPr/>
              </p:nvSpPr>
              <p:spPr bwMode="auto">
                <a:xfrm>
                  <a:off x="4278" y="1280"/>
                  <a:ext cx="866" cy="3"/>
                </a:xfrm>
                <a:prstGeom prst="rect">
                  <a:avLst/>
                </a:prstGeom>
                <a:solidFill>
                  <a:srgbClr val="E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88" name="Rectangle 782"/>
                <p:cNvSpPr>
                  <a:spLocks noChangeArrowheads="1"/>
                </p:cNvSpPr>
                <p:nvPr/>
              </p:nvSpPr>
              <p:spPr bwMode="auto">
                <a:xfrm>
                  <a:off x="4278" y="1283"/>
                  <a:ext cx="866" cy="4"/>
                </a:xfrm>
                <a:prstGeom prst="rect">
                  <a:avLst/>
                </a:prstGeom>
                <a:solidFill>
                  <a:srgbClr val="E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89" name="Rectangle 783"/>
                <p:cNvSpPr>
                  <a:spLocks noChangeArrowheads="1"/>
                </p:cNvSpPr>
                <p:nvPr/>
              </p:nvSpPr>
              <p:spPr bwMode="auto">
                <a:xfrm>
                  <a:off x="4278" y="1287"/>
                  <a:ext cx="866" cy="4"/>
                </a:xfrm>
                <a:prstGeom prst="rect">
                  <a:avLst/>
                </a:prstGeom>
                <a:solidFill>
                  <a:srgbClr val="EA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90" name="Rectangle 784"/>
                <p:cNvSpPr>
                  <a:spLocks noChangeArrowheads="1"/>
                </p:cNvSpPr>
                <p:nvPr/>
              </p:nvSpPr>
              <p:spPr bwMode="auto">
                <a:xfrm>
                  <a:off x="4278" y="1291"/>
                  <a:ext cx="866" cy="2"/>
                </a:xfrm>
                <a:prstGeom prst="rect">
                  <a:avLst/>
                </a:prstGeom>
                <a:solidFill>
                  <a:srgbClr val="E8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91" name="Rectangle 785"/>
                <p:cNvSpPr>
                  <a:spLocks noChangeArrowheads="1"/>
                </p:cNvSpPr>
                <p:nvPr/>
              </p:nvSpPr>
              <p:spPr bwMode="auto">
                <a:xfrm>
                  <a:off x="4278" y="1293"/>
                  <a:ext cx="866" cy="4"/>
                </a:xfrm>
                <a:prstGeom prst="rect">
                  <a:avLst/>
                </a:prstGeom>
                <a:solidFill>
                  <a:srgbClr val="E6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92" name="Rectangle 786"/>
                <p:cNvSpPr>
                  <a:spLocks noChangeArrowheads="1"/>
                </p:cNvSpPr>
                <p:nvPr/>
              </p:nvSpPr>
              <p:spPr bwMode="auto">
                <a:xfrm>
                  <a:off x="4278" y="1297"/>
                  <a:ext cx="866" cy="3"/>
                </a:xfrm>
                <a:prstGeom prst="rect">
                  <a:avLst/>
                </a:prstGeom>
                <a:solidFill>
                  <a:srgbClr val="E4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93" name="Rectangle 787"/>
                <p:cNvSpPr>
                  <a:spLocks noChangeArrowheads="1"/>
                </p:cNvSpPr>
                <p:nvPr/>
              </p:nvSpPr>
              <p:spPr bwMode="auto">
                <a:xfrm>
                  <a:off x="4278" y="1300"/>
                  <a:ext cx="866" cy="4"/>
                </a:xfrm>
                <a:prstGeom prst="rect">
                  <a:avLst/>
                </a:prstGeom>
                <a:solidFill>
                  <a:srgbClr val="E3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94" name="Rectangle 788"/>
                <p:cNvSpPr>
                  <a:spLocks noChangeArrowheads="1"/>
                </p:cNvSpPr>
                <p:nvPr/>
              </p:nvSpPr>
              <p:spPr bwMode="auto">
                <a:xfrm>
                  <a:off x="4278" y="1304"/>
                  <a:ext cx="866" cy="4"/>
                </a:xfrm>
                <a:prstGeom prst="rect">
                  <a:avLst/>
                </a:prstGeom>
                <a:solidFill>
                  <a:srgbClr val="E1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95" name="Rectangle 789"/>
                <p:cNvSpPr>
                  <a:spLocks noChangeArrowheads="1"/>
                </p:cNvSpPr>
                <p:nvPr/>
              </p:nvSpPr>
              <p:spPr bwMode="auto">
                <a:xfrm>
                  <a:off x="4278" y="1308"/>
                  <a:ext cx="866" cy="3"/>
                </a:xfrm>
                <a:prstGeom prst="rect">
                  <a:avLst/>
                </a:prstGeom>
                <a:solidFill>
                  <a:srgbClr val="E0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96" name="Rectangle 790"/>
                <p:cNvSpPr>
                  <a:spLocks noChangeArrowheads="1"/>
                </p:cNvSpPr>
                <p:nvPr/>
              </p:nvSpPr>
              <p:spPr bwMode="auto">
                <a:xfrm>
                  <a:off x="4278" y="1311"/>
                  <a:ext cx="866" cy="3"/>
                </a:xfrm>
                <a:prstGeom prst="rect">
                  <a:avLst/>
                </a:prstGeom>
                <a:solidFill>
                  <a:srgbClr val="D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97" name="Rectangle 791"/>
                <p:cNvSpPr>
                  <a:spLocks noChangeArrowheads="1"/>
                </p:cNvSpPr>
                <p:nvPr/>
              </p:nvSpPr>
              <p:spPr bwMode="auto">
                <a:xfrm>
                  <a:off x="4278" y="1314"/>
                  <a:ext cx="866" cy="4"/>
                </a:xfrm>
                <a:prstGeom prst="rect">
                  <a:avLst/>
                </a:prstGeom>
                <a:solidFill>
                  <a:srgbClr val="DE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98" name="Rectangle 792"/>
                <p:cNvSpPr>
                  <a:spLocks noChangeArrowheads="1"/>
                </p:cNvSpPr>
                <p:nvPr/>
              </p:nvSpPr>
              <p:spPr bwMode="auto">
                <a:xfrm>
                  <a:off x="4278" y="1318"/>
                  <a:ext cx="866" cy="3"/>
                </a:xfrm>
                <a:prstGeom prst="rect">
                  <a:avLst/>
                </a:prstGeom>
                <a:solidFill>
                  <a:srgbClr val="D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99" name="Rectangle 793"/>
                <p:cNvSpPr>
                  <a:spLocks noChangeArrowheads="1"/>
                </p:cNvSpPr>
                <p:nvPr/>
              </p:nvSpPr>
              <p:spPr bwMode="auto">
                <a:xfrm>
                  <a:off x="4278" y="1321"/>
                  <a:ext cx="866" cy="4"/>
                </a:xfrm>
                <a:prstGeom prst="rect">
                  <a:avLst/>
                </a:prstGeom>
                <a:solidFill>
                  <a:srgbClr val="DD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751" name="Rectangle 795"/>
              <p:cNvSpPr>
                <a:spLocks noChangeArrowheads="1"/>
              </p:cNvSpPr>
              <p:nvPr/>
            </p:nvSpPr>
            <p:spPr bwMode="auto">
              <a:xfrm>
                <a:off x="4278" y="1159"/>
                <a:ext cx="1187" cy="181"/>
              </a:xfrm>
              <a:prstGeom prst="rect">
                <a:avLst/>
              </a:prstGeom>
              <a:gradFill>
                <a:gsLst>
                  <a:gs pos="0">
                    <a:srgbClr val="FFEFD1"/>
                  </a:gs>
                  <a:gs pos="64999">
                    <a:srgbClr val="F0EBD5"/>
                  </a:gs>
                  <a:gs pos="100000">
                    <a:srgbClr val="D1C39F"/>
                  </a:gs>
                </a:gsLst>
                <a:lin ang="5400000" scaled="0"/>
              </a:gradFill>
              <a:ln w="6350">
                <a:solidFill>
                  <a:srgbClr val="3333CC"/>
                </a:solidFill>
                <a:miter lim="800000"/>
                <a:headEnd/>
                <a:tailEnd/>
              </a:ln>
            </p:spPr>
            <p:txBody>
              <a:bodyPr/>
              <a:lstStyle/>
              <a:p>
                <a:endParaRPr lang="it-IT"/>
              </a:p>
            </p:txBody>
          </p:sp>
        </p:grpSp>
        <p:sp>
          <p:nvSpPr>
            <p:cNvPr id="29" name="Rectangle 797"/>
            <p:cNvSpPr>
              <a:spLocks noChangeArrowheads="1"/>
            </p:cNvSpPr>
            <p:nvPr/>
          </p:nvSpPr>
          <p:spPr bwMode="auto">
            <a:xfrm>
              <a:off x="4525" y="1159"/>
              <a:ext cx="853" cy="126"/>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dirty="0" smtClean="0">
                  <a:solidFill>
                    <a:srgbClr val="3333CC"/>
                  </a:solidFill>
                  <a:latin typeface="Comic Sans MS" pitchFamily="66" charset="0"/>
                </a:rPr>
                <a:t>2,1E-7 DALY/kg</a:t>
              </a:r>
              <a:endParaRPr lang="it-IT" dirty="0"/>
            </a:p>
          </p:txBody>
        </p:sp>
        <p:grpSp>
          <p:nvGrpSpPr>
            <p:cNvPr id="30" name="Group 832"/>
            <p:cNvGrpSpPr>
              <a:grpSpLocks/>
            </p:cNvGrpSpPr>
            <p:nvPr/>
          </p:nvGrpSpPr>
          <p:grpSpPr bwMode="auto">
            <a:xfrm>
              <a:off x="4278" y="363"/>
              <a:ext cx="867" cy="189"/>
              <a:chOff x="4278" y="363"/>
              <a:chExt cx="867" cy="189"/>
            </a:xfrm>
          </p:grpSpPr>
          <p:grpSp>
            <p:nvGrpSpPr>
              <p:cNvPr id="716" name="Group 830"/>
              <p:cNvGrpSpPr>
                <a:grpSpLocks/>
              </p:cNvGrpSpPr>
              <p:nvPr/>
            </p:nvGrpSpPr>
            <p:grpSpPr bwMode="auto">
              <a:xfrm>
                <a:off x="4278" y="363"/>
                <a:ext cx="866" cy="188"/>
                <a:chOff x="4278" y="363"/>
                <a:chExt cx="866" cy="188"/>
              </a:xfrm>
            </p:grpSpPr>
            <p:sp>
              <p:nvSpPr>
                <p:cNvPr id="718" name="Rectangle 798"/>
                <p:cNvSpPr>
                  <a:spLocks noChangeArrowheads="1"/>
                </p:cNvSpPr>
                <p:nvPr/>
              </p:nvSpPr>
              <p:spPr bwMode="auto">
                <a:xfrm>
                  <a:off x="4278" y="363"/>
                  <a:ext cx="866" cy="6"/>
                </a:xfrm>
                <a:prstGeom prst="rect">
                  <a:avLst/>
                </a:prstGeom>
                <a:solidFill>
                  <a:srgbClr val="E9E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19" name="Rectangle 799"/>
                <p:cNvSpPr>
                  <a:spLocks noChangeArrowheads="1"/>
                </p:cNvSpPr>
                <p:nvPr/>
              </p:nvSpPr>
              <p:spPr bwMode="auto">
                <a:xfrm>
                  <a:off x="4278" y="369"/>
                  <a:ext cx="866" cy="6"/>
                </a:xfrm>
                <a:prstGeom prst="rect">
                  <a:avLst/>
                </a:prstGeom>
                <a:solidFill>
                  <a:srgbClr val="E9E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20" name="Rectangle 800"/>
                <p:cNvSpPr>
                  <a:spLocks noChangeArrowheads="1"/>
                </p:cNvSpPr>
                <p:nvPr/>
              </p:nvSpPr>
              <p:spPr bwMode="auto">
                <a:xfrm>
                  <a:off x="4278" y="375"/>
                  <a:ext cx="866" cy="6"/>
                </a:xfrm>
                <a:prstGeom prst="rect">
                  <a:avLst/>
                </a:prstGeom>
                <a:solidFill>
                  <a:srgbClr val="EAEA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21" name="Rectangle 801"/>
                <p:cNvSpPr>
                  <a:spLocks noChangeArrowheads="1"/>
                </p:cNvSpPr>
                <p:nvPr/>
              </p:nvSpPr>
              <p:spPr bwMode="auto">
                <a:xfrm>
                  <a:off x="4278" y="381"/>
                  <a:ext cx="866" cy="6"/>
                </a:xfrm>
                <a:prstGeom prst="rect">
                  <a:avLst/>
                </a:prstGeom>
                <a:solidFill>
                  <a:srgbClr val="EBE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22" name="Rectangle 802"/>
                <p:cNvSpPr>
                  <a:spLocks noChangeArrowheads="1"/>
                </p:cNvSpPr>
                <p:nvPr/>
              </p:nvSpPr>
              <p:spPr bwMode="auto">
                <a:xfrm>
                  <a:off x="4278" y="387"/>
                  <a:ext cx="866" cy="6"/>
                </a:xfrm>
                <a:prstGeom prst="rect">
                  <a:avLst/>
                </a:prstGeom>
                <a:solidFill>
                  <a:srgbClr val="EDE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23" name="Rectangle 803"/>
                <p:cNvSpPr>
                  <a:spLocks noChangeArrowheads="1"/>
                </p:cNvSpPr>
                <p:nvPr/>
              </p:nvSpPr>
              <p:spPr bwMode="auto">
                <a:xfrm>
                  <a:off x="4278" y="393"/>
                  <a:ext cx="866" cy="5"/>
                </a:xfrm>
                <a:prstGeom prst="rect">
                  <a:avLst/>
                </a:prstGeom>
                <a:solidFill>
                  <a:srgbClr val="EEE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24" name="Rectangle 804"/>
                <p:cNvSpPr>
                  <a:spLocks noChangeArrowheads="1"/>
                </p:cNvSpPr>
                <p:nvPr/>
              </p:nvSpPr>
              <p:spPr bwMode="auto">
                <a:xfrm>
                  <a:off x="4278" y="398"/>
                  <a:ext cx="866" cy="6"/>
                </a:xfrm>
                <a:prstGeom prst="rect">
                  <a:avLst/>
                </a:prstGeom>
                <a:solidFill>
                  <a:srgbClr val="F0F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25" name="Rectangle 805"/>
                <p:cNvSpPr>
                  <a:spLocks noChangeArrowheads="1"/>
                </p:cNvSpPr>
                <p:nvPr/>
              </p:nvSpPr>
              <p:spPr bwMode="auto">
                <a:xfrm>
                  <a:off x="4278" y="404"/>
                  <a:ext cx="866" cy="6"/>
                </a:xfrm>
                <a:prstGeom prst="rect">
                  <a:avLst/>
                </a:prstGeom>
                <a:solidFill>
                  <a:srgbClr val="F2F2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26" name="Rectangle 806"/>
                <p:cNvSpPr>
                  <a:spLocks noChangeArrowheads="1"/>
                </p:cNvSpPr>
                <p:nvPr/>
              </p:nvSpPr>
              <p:spPr bwMode="auto">
                <a:xfrm>
                  <a:off x="4278" y="410"/>
                  <a:ext cx="866" cy="6"/>
                </a:xfrm>
                <a:prstGeom prst="rect">
                  <a:avLst/>
                </a:prstGeom>
                <a:solidFill>
                  <a:srgbClr val="F5F5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27" name="Rectangle 807"/>
                <p:cNvSpPr>
                  <a:spLocks noChangeArrowheads="1"/>
                </p:cNvSpPr>
                <p:nvPr/>
              </p:nvSpPr>
              <p:spPr bwMode="auto">
                <a:xfrm>
                  <a:off x="4278" y="416"/>
                  <a:ext cx="866" cy="6"/>
                </a:xfrm>
                <a:prstGeom prst="rect">
                  <a:avLst/>
                </a:prstGeom>
                <a:solidFill>
                  <a:srgbClr val="F7F7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28" name="Rectangle 808"/>
                <p:cNvSpPr>
                  <a:spLocks noChangeArrowheads="1"/>
                </p:cNvSpPr>
                <p:nvPr/>
              </p:nvSpPr>
              <p:spPr bwMode="auto">
                <a:xfrm>
                  <a:off x="4278" y="422"/>
                  <a:ext cx="866" cy="6"/>
                </a:xfrm>
                <a:prstGeom prst="rect">
                  <a:avLst/>
                </a:prstGeom>
                <a:solidFill>
                  <a:srgbClr val="F9F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29" name="Rectangle 809"/>
                <p:cNvSpPr>
                  <a:spLocks noChangeArrowheads="1"/>
                </p:cNvSpPr>
                <p:nvPr/>
              </p:nvSpPr>
              <p:spPr bwMode="auto">
                <a:xfrm>
                  <a:off x="4278" y="428"/>
                  <a:ext cx="866" cy="5"/>
                </a:xfrm>
                <a:prstGeom prst="rect">
                  <a:avLst/>
                </a:prstGeom>
                <a:solidFill>
                  <a:srgbClr val="FBF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30" name="Rectangle 810"/>
                <p:cNvSpPr>
                  <a:spLocks noChangeArrowheads="1"/>
                </p:cNvSpPr>
                <p:nvPr/>
              </p:nvSpPr>
              <p:spPr bwMode="auto">
                <a:xfrm>
                  <a:off x="4278" y="433"/>
                  <a:ext cx="866" cy="6"/>
                </a:xfrm>
                <a:prstGeom prst="rect">
                  <a:avLst/>
                </a:prstGeom>
                <a:solidFill>
                  <a:srgbClr val="FCF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31" name="Rectangle 811"/>
                <p:cNvSpPr>
                  <a:spLocks noChangeArrowheads="1"/>
                </p:cNvSpPr>
                <p:nvPr/>
              </p:nvSpPr>
              <p:spPr bwMode="auto">
                <a:xfrm>
                  <a:off x="4278" y="439"/>
                  <a:ext cx="866" cy="7"/>
                </a:xfrm>
                <a:prstGeom prst="rect">
                  <a:avLst/>
                </a:prstGeom>
                <a:solidFill>
                  <a:srgbClr val="FD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32" name="Rectangle 812"/>
                <p:cNvSpPr>
                  <a:spLocks noChangeArrowheads="1"/>
                </p:cNvSpPr>
                <p:nvPr/>
              </p:nvSpPr>
              <p:spPr bwMode="auto">
                <a:xfrm>
                  <a:off x="4278" y="446"/>
                  <a:ext cx="866" cy="5"/>
                </a:xfrm>
                <a:prstGeom prst="rect">
                  <a:avLst/>
                </a:prstGeom>
                <a:solidFill>
                  <a:srgbClr val="FE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33" name="Rectangle 813"/>
                <p:cNvSpPr>
                  <a:spLocks noChangeArrowheads="1"/>
                </p:cNvSpPr>
                <p:nvPr/>
              </p:nvSpPr>
              <p:spPr bwMode="auto">
                <a:xfrm>
                  <a:off x="4278" y="451"/>
                  <a:ext cx="866" cy="6"/>
                </a:xfrm>
                <a:prstGeom prst="rect">
                  <a:avLst/>
                </a:prstGeom>
                <a:solidFill>
                  <a:srgbClr val="FE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34" name="Rectangle 814"/>
                <p:cNvSpPr>
                  <a:spLocks noChangeArrowheads="1"/>
                </p:cNvSpPr>
                <p:nvPr/>
              </p:nvSpPr>
              <p:spPr bwMode="auto">
                <a:xfrm>
                  <a:off x="4278" y="457"/>
                  <a:ext cx="866" cy="6"/>
                </a:xfrm>
                <a:prstGeom prst="rect">
                  <a:avLst/>
                </a:prstGeom>
                <a:solidFill>
                  <a:srgbClr val="FE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35" name="Rectangle 815"/>
                <p:cNvSpPr>
                  <a:spLocks noChangeArrowheads="1"/>
                </p:cNvSpPr>
                <p:nvPr/>
              </p:nvSpPr>
              <p:spPr bwMode="auto">
                <a:xfrm>
                  <a:off x="4278" y="463"/>
                  <a:ext cx="866" cy="6"/>
                </a:xfrm>
                <a:prstGeom prst="rect">
                  <a:avLst/>
                </a:prstGeom>
                <a:solidFill>
                  <a:srgbClr val="FEF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36" name="Rectangle 816"/>
                <p:cNvSpPr>
                  <a:spLocks noChangeArrowheads="1"/>
                </p:cNvSpPr>
                <p:nvPr/>
              </p:nvSpPr>
              <p:spPr bwMode="auto">
                <a:xfrm>
                  <a:off x="4278" y="469"/>
                  <a:ext cx="866" cy="6"/>
                </a:xfrm>
                <a:prstGeom prst="rect">
                  <a:avLst/>
                </a:prstGeom>
                <a:solidFill>
                  <a:srgbClr val="FDF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37" name="Rectangle 817"/>
                <p:cNvSpPr>
                  <a:spLocks noChangeArrowheads="1"/>
                </p:cNvSpPr>
                <p:nvPr/>
              </p:nvSpPr>
              <p:spPr bwMode="auto">
                <a:xfrm>
                  <a:off x="4278" y="475"/>
                  <a:ext cx="866" cy="6"/>
                </a:xfrm>
                <a:prstGeom prst="rect">
                  <a:avLst/>
                </a:prstGeom>
                <a:solidFill>
                  <a:srgbClr val="FCF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38" name="Rectangle 818"/>
                <p:cNvSpPr>
                  <a:spLocks noChangeArrowheads="1"/>
                </p:cNvSpPr>
                <p:nvPr/>
              </p:nvSpPr>
              <p:spPr bwMode="auto">
                <a:xfrm>
                  <a:off x="4278" y="481"/>
                  <a:ext cx="866" cy="6"/>
                </a:xfrm>
                <a:prstGeom prst="rect">
                  <a:avLst/>
                </a:prstGeom>
                <a:solidFill>
                  <a:srgbClr val="FBF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39" name="Rectangle 819"/>
                <p:cNvSpPr>
                  <a:spLocks noChangeArrowheads="1"/>
                </p:cNvSpPr>
                <p:nvPr/>
              </p:nvSpPr>
              <p:spPr bwMode="auto">
                <a:xfrm>
                  <a:off x="4278" y="487"/>
                  <a:ext cx="866" cy="5"/>
                </a:xfrm>
                <a:prstGeom prst="rect">
                  <a:avLst/>
                </a:prstGeom>
                <a:solidFill>
                  <a:srgbClr val="F9F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40" name="Rectangle 820"/>
                <p:cNvSpPr>
                  <a:spLocks noChangeArrowheads="1"/>
                </p:cNvSpPr>
                <p:nvPr/>
              </p:nvSpPr>
              <p:spPr bwMode="auto">
                <a:xfrm>
                  <a:off x="4278" y="492"/>
                  <a:ext cx="866" cy="6"/>
                </a:xfrm>
                <a:prstGeom prst="rect">
                  <a:avLst/>
                </a:prstGeom>
                <a:solidFill>
                  <a:srgbClr val="F7F7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41" name="Rectangle 821"/>
                <p:cNvSpPr>
                  <a:spLocks noChangeArrowheads="1"/>
                </p:cNvSpPr>
                <p:nvPr/>
              </p:nvSpPr>
              <p:spPr bwMode="auto">
                <a:xfrm>
                  <a:off x="4278" y="498"/>
                  <a:ext cx="866" cy="6"/>
                </a:xfrm>
                <a:prstGeom prst="rect">
                  <a:avLst/>
                </a:prstGeom>
                <a:solidFill>
                  <a:srgbClr val="F5F5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42" name="Rectangle 822"/>
                <p:cNvSpPr>
                  <a:spLocks noChangeArrowheads="1"/>
                </p:cNvSpPr>
                <p:nvPr/>
              </p:nvSpPr>
              <p:spPr bwMode="auto">
                <a:xfrm>
                  <a:off x="4278" y="504"/>
                  <a:ext cx="866" cy="6"/>
                </a:xfrm>
                <a:prstGeom prst="rect">
                  <a:avLst/>
                </a:prstGeom>
                <a:solidFill>
                  <a:srgbClr val="F3F3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43" name="Rectangle 823"/>
                <p:cNvSpPr>
                  <a:spLocks noChangeArrowheads="1"/>
                </p:cNvSpPr>
                <p:nvPr/>
              </p:nvSpPr>
              <p:spPr bwMode="auto">
                <a:xfrm>
                  <a:off x="4278" y="510"/>
                  <a:ext cx="866" cy="6"/>
                </a:xfrm>
                <a:prstGeom prst="rect">
                  <a:avLst/>
                </a:prstGeom>
                <a:solidFill>
                  <a:srgbClr val="F0F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44" name="Rectangle 824"/>
                <p:cNvSpPr>
                  <a:spLocks noChangeArrowheads="1"/>
                </p:cNvSpPr>
                <p:nvPr/>
              </p:nvSpPr>
              <p:spPr bwMode="auto">
                <a:xfrm>
                  <a:off x="4278" y="516"/>
                  <a:ext cx="866" cy="6"/>
                </a:xfrm>
                <a:prstGeom prst="rect">
                  <a:avLst/>
                </a:prstGeom>
                <a:solidFill>
                  <a:srgbClr val="EEEE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45" name="Rectangle 825"/>
                <p:cNvSpPr>
                  <a:spLocks noChangeArrowheads="1"/>
                </p:cNvSpPr>
                <p:nvPr/>
              </p:nvSpPr>
              <p:spPr bwMode="auto">
                <a:xfrm>
                  <a:off x="4278" y="522"/>
                  <a:ext cx="866" cy="6"/>
                </a:xfrm>
                <a:prstGeom prst="rect">
                  <a:avLst/>
                </a:prstGeom>
                <a:solidFill>
                  <a:srgbClr val="EDED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46" name="Rectangle 826"/>
                <p:cNvSpPr>
                  <a:spLocks noChangeArrowheads="1"/>
                </p:cNvSpPr>
                <p:nvPr/>
              </p:nvSpPr>
              <p:spPr bwMode="auto">
                <a:xfrm>
                  <a:off x="4278" y="528"/>
                  <a:ext cx="866" cy="5"/>
                </a:xfrm>
                <a:prstGeom prst="rect">
                  <a:avLst/>
                </a:prstGeom>
                <a:solidFill>
                  <a:srgbClr val="EBEB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47" name="Rectangle 827"/>
                <p:cNvSpPr>
                  <a:spLocks noChangeArrowheads="1"/>
                </p:cNvSpPr>
                <p:nvPr/>
              </p:nvSpPr>
              <p:spPr bwMode="auto">
                <a:xfrm>
                  <a:off x="4278" y="533"/>
                  <a:ext cx="866" cy="7"/>
                </a:xfrm>
                <a:prstGeom prst="rect">
                  <a:avLst/>
                </a:prstGeom>
                <a:solidFill>
                  <a:srgbClr val="EAEA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48" name="Rectangle 828"/>
                <p:cNvSpPr>
                  <a:spLocks noChangeArrowheads="1"/>
                </p:cNvSpPr>
                <p:nvPr/>
              </p:nvSpPr>
              <p:spPr bwMode="auto">
                <a:xfrm>
                  <a:off x="4278" y="540"/>
                  <a:ext cx="866" cy="6"/>
                </a:xfrm>
                <a:prstGeom prst="rect">
                  <a:avLst/>
                </a:prstGeom>
                <a:solidFill>
                  <a:srgbClr val="E9E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49" name="Rectangle 829"/>
                <p:cNvSpPr>
                  <a:spLocks noChangeArrowheads="1"/>
                </p:cNvSpPr>
                <p:nvPr/>
              </p:nvSpPr>
              <p:spPr bwMode="auto">
                <a:xfrm>
                  <a:off x="4278" y="546"/>
                  <a:ext cx="866" cy="5"/>
                </a:xfrm>
                <a:prstGeom prst="rect">
                  <a:avLst/>
                </a:prstGeom>
                <a:solidFill>
                  <a:srgbClr val="E9E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717" name="Rectangle 831"/>
              <p:cNvSpPr>
                <a:spLocks noChangeArrowheads="1"/>
              </p:cNvSpPr>
              <p:nvPr/>
            </p:nvSpPr>
            <p:spPr bwMode="auto">
              <a:xfrm>
                <a:off x="4278" y="363"/>
                <a:ext cx="867" cy="189"/>
              </a:xfrm>
              <a:prstGeom prst="rect">
                <a:avLst/>
              </a:prstGeom>
              <a:noFill/>
              <a:ln w="6350">
                <a:solidFill>
                  <a:srgbClr val="9900FF"/>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grpSp>
        <p:sp>
          <p:nvSpPr>
            <p:cNvPr id="31" name="Rectangle 833"/>
            <p:cNvSpPr>
              <a:spLocks noChangeArrowheads="1"/>
            </p:cNvSpPr>
            <p:nvPr/>
          </p:nvSpPr>
          <p:spPr bwMode="auto">
            <a:xfrm>
              <a:off x="4479" y="379"/>
              <a:ext cx="411"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300" b="1">
                  <a:solidFill>
                    <a:srgbClr val="9900CC"/>
                  </a:solidFill>
                  <a:latin typeface="Comic Sans MS" pitchFamily="66" charset="0"/>
                </a:rPr>
                <a:t>1 kg CO</a:t>
              </a:r>
              <a:endParaRPr lang="it-IT"/>
            </a:p>
          </p:txBody>
        </p:sp>
        <p:sp>
          <p:nvSpPr>
            <p:cNvPr id="32" name="Rectangle 834"/>
            <p:cNvSpPr>
              <a:spLocks noChangeArrowheads="1"/>
            </p:cNvSpPr>
            <p:nvPr/>
          </p:nvSpPr>
          <p:spPr bwMode="auto">
            <a:xfrm>
              <a:off x="4900" y="452"/>
              <a:ext cx="44"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900" b="1">
                  <a:solidFill>
                    <a:srgbClr val="9900CC"/>
                  </a:solidFill>
                  <a:latin typeface="Comic Sans MS" pitchFamily="66" charset="0"/>
                </a:rPr>
                <a:t>2</a:t>
              </a:r>
              <a:endParaRPr lang="it-IT"/>
            </a:p>
          </p:txBody>
        </p:sp>
        <p:grpSp>
          <p:nvGrpSpPr>
            <p:cNvPr id="33" name="Group 972"/>
            <p:cNvGrpSpPr>
              <a:grpSpLocks/>
            </p:cNvGrpSpPr>
            <p:nvPr/>
          </p:nvGrpSpPr>
          <p:grpSpPr bwMode="auto">
            <a:xfrm>
              <a:off x="538" y="2507"/>
              <a:ext cx="367" cy="449"/>
              <a:chOff x="538" y="2507"/>
              <a:chExt cx="367" cy="449"/>
            </a:xfrm>
          </p:grpSpPr>
          <p:grpSp>
            <p:nvGrpSpPr>
              <p:cNvPr id="579" name="Group 969"/>
              <p:cNvGrpSpPr>
                <a:grpSpLocks/>
              </p:cNvGrpSpPr>
              <p:nvPr/>
            </p:nvGrpSpPr>
            <p:grpSpPr bwMode="auto">
              <a:xfrm>
                <a:off x="538" y="2507"/>
                <a:ext cx="367" cy="449"/>
                <a:chOff x="538" y="2507"/>
                <a:chExt cx="367" cy="449"/>
              </a:xfrm>
            </p:grpSpPr>
            <p:grpSp>
              <p:nvGrpSpPr>
                <p:cNvPr id="582" name="Group 965"/>
                <p:cNvGrpSpPr>
                  <a:grpSpLocks/>
                </p:cNvGrpSpPr>
                <p:nvPr/>
              </p:nvGrpSpPr>
              <p:grpSpPr bwMode="auto">
                <a:xfrm>
                  <a:off x="538" y="2507"/>
                  <a:ext cx="367" cy="449"/>
                  <a:chOff x="538" y="2507"/>
                  <a:chExt cx="367" cy="449"/>
                </a:xfrm>
              </p:grpSpPr>
              <p:sp>
                <p:nvSpPr>
                  <p:cNvPr id="586" name="Rectangle 835"/>
                  <p:cNvSpPr>
                    <a:spLocks noChangeArrowheads="1"/>
                  </p:cNvSpPr>
                  <p:nvPr/>
                </p:nvSpPr>
                <p:spPr bwMode="auto">
                  <a:xfrm>
                    <a:off x="538" y="2507"/>
                    <a:ext cx="367" cy="7"/>
                  </a:xfrm>
                  <a:prstGeom prst="rect">
                    <a:avLst/>
                  </a:prstGeom>
                  <a:solidFill>
                    <a:srgbClr val="C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87" name="Rectangle 836"/>
                  <p:cNvSpPr>
                    <a:spLocks noChangeArrowheads="1"/>
                  </p:cNvSpPr>
                  <p:nvPr/>
                </p:nvSpPr>
                <p:spPr bwMode="auto">
                  <a:xfrm>
                    <a:off x="538" y="2514"/>
                    <a:ext cx="367" cy="7"/>
                  </a:xfrm>
                  <a:prstGeom prst="rect">
                    <a:avLst/>
                  </a:prstGeom>
                  <a:solidFill>
                    <a:srgbClr val="C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88" name="Rectangle 837"/>
                  <p:cNvSpPr>
                    <a:spLocks noChangeArrowheads="1"/>
                  </p:cNvSpPr>
                  <p:nvPr/>
                </p:nvSpPr>
                <p:spPr bwMode="auto">
                  <a:xfrm>
                    <a:off x="538" y="2521"/>
                    <a:ext cx="367" cy="7"/>
                  </a:xfrm>
                  <a:prstGeom prst="rect">
                    <a:avLst/>
                  </a:prstGeom>
                  <a:solidFill>
                    <a:srgbClr val="C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89" name="Rectangle 838"/>
                  <p:cNvSpPr>
                    <a:spLocks noChangeArrowheads="1"/>
                  </p:cNvSpPr>
                  <p:nvPr/>
                </p:nvSpPr>
                <p:spPr bwMode="auto">
                  <a:xfrm>
                    <a:off x="538" y="2528"/>
                    <a:ext cx="367" cy="7"/>
                  </a:xfrm>
                  <a:prstGeom prst="rect">
                    <a:avLst/>
                  </a:prstGeom>
                  <a:solidFill>
                    <a:srgbClr val="CA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90" name="Rectangle 839"/>
                  <p:cNvSpPr>
                    <a:spLocks noChangeArrowheads="1"/>
                  </p:cNvSpPr>
                  <p:nvPr/>
                </p:nvSpPr>
                <p:spPr bwMode="auto">
                  <a:xfrm>
                    <a:off x="538" y="2535"/>
                    <a:ext cx="367" cy="7"/>
                  </a:xfrm>
                  <a:prstGeom prst="rect">
                    <a:avLst/>
                  </a:prstGeom>
                  <a:solidFill>
                    <a:srgbClr val="CA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91" name="Rectangle 840"/>
                  <p:cNvSpPr>
                    <a:spLocks noChangeArrowheads="1"/>
                  </p:cNvSpPr>
                  <p:nvPr/>
                </p:nvSpPr>
                <p:spPr bwMode="auto">
                  <a:xfrm>
                    <a:off x="538" y="2542"/>
                    <a:ext cx="367" cy="7"/>
                  </a:xfrm>
                  <a:prstGeom prst="rect">
                    <a:avLst/>
                  </a:prstGeom>
                  <a:solidFill>
                    <a:srgbClr val="CA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92" name="Rectangle 841"/>
                  <p:cNvSpPr>
                    <a:spLocks noChangeArrowheads="1"/>
                  </p:cNvSpPr>
                  <p:nvPr/>
                </p:nvSpPr>
                <p:spPr bwMode="auto">
                  <a:xfrm>
                    <a:off x="538" y="2549"/>
                    <a:ext cx="367" cy="7"/>
                  </a:xfrm>
                  <a:prstGeom prst="rect">
                    <a:avLst/>
                  </a:prstGeom>
                  <a:solidFill>
                    <a:srgbClr val="C9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93" name="Rectangle 842"/>
                  <p:cNvSpPr>
                    <a:spLocks noChangeArrowheads="1"/>
                  </p:cNvSpPr>
                  <p:nvPr/>
                </p:nvSpPr>
                <p:spPr bwMode="auto">
                  <a:xfrm>
                    <a:off x="538" y="2556"/>
                    <a:ext cx="367" cy="7"/>
                  </a:xfrm>
                  <a:prstGeom prst="rect">
                    <a:avLst/>
                  </a:prstGeom>
                  <a:solidFill>
                    <a:srgbClr val="C8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94" name="Rectangle 843"/>
                  <p:cNvSpPr>
                    <a:spLocks noChangeArrowheads="1"/>
                  </p:cNvSpPr>
                  <p:nvPr/>
                </p:nvSpPr>
                <p:spPr bwMode="auto">
                  <a:xfrm>
                    <a:off x="538" y="2563"/>
                    <a:ext cx="367" cy="7"/>
                  </a:xfrm>
                  <a:prstGeom prst="rect">
                    <a:avLst/>
                  </a:prstGeom>
                  <a:solidFill>
                    <a:srgbClr val="C8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95" name="Rectangle 844"/>
                  <p:cNvSpPr>
                    <a:spLocks noChangeArrowheads="1"/>
                  </p:cNvSpPr>
                  <p:nvPr/>
                </p:nvSpPr>
                <p:spPr bwMode="auto">
                  <a:xfrm>
                    <a:off x="538" y="2570"/>
                    <a:ext cx="367" cy="7"/>
                  </a:xfrm>
                  <a:prstGeom prst="rect">
                    <a:avLst/>
                  </a:prstGeom>
                  <a:solidFill>
                    <a:srgbClr val="C7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96" name="Rectangle 845"/>
                  <p:cNvSpPr>
                    <a:spLocks noChangeArrowheads="1"/>
                  </p:cNvSpPr>
                  <p:nvPr/>
                </p:nvSpPr>
                <p:spPr bwMode="auto">
                  <a:xfrm>
                    <a:off x="538" y="2577"/>
                    <a:ext cx="367" cy="7"/>
                  </a:xfrm>
                  <a:prstGeom prst="rect">
                    <a:avLst/>
                  </a:prstGeom>
                  <a:solidFill>
                    <a:srgbClr val="C6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97" name="Rectangle 846"/>
                  <p:cNvSpPr>
                    <a:spLocks noChangeArrowheads="1"/>
                  </p:cNvSpPr>
                  <p:nvPr/>
                </p:nvSpPr>
                <p:spPr bwMode="auto">
                  <a:xfrm>
                    <a:off x="538" y="2584"/>
                    <a:ext cx="367" cy="7"/>
                  </a:xfrm>
                  <a:prstGeom prst="rect">
                    <a:avLst/>
                  </a:prstGeom>
                  <a:solidFill>
                    <a:srgbClr val="C5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98" name="Rectangle 847"/>
                  <p:cNvSpPr>
                    <a:spLocks noChangeArrowheads="1"/>
                  </p:cNvSpPr>
                  <p:nvPr/>
                </p:nvSpPr>
                <p:spPr bwMode="auto">
                  <a:xfrm>
                    <a:off x="538" y="2591"/>
                    <a:ext cx="367" cy="7"/>
                  </a:xfrm>
                  <a:prstGeom prst="rect">
                    <a:avLst/>
                  </a:prstGeom>
                  <a:solidFill>
                    <a:srgbClr val="C4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99" name="Rectangle 848"/>
                  <p:cNvSpPr>
                    <a:spLocks noChangeArrowheads="1"/>
                  </p:cNvSpPr>
                  <p:nvPr/>
                </p:nvSpPr>
                <p:spPr bwMode="auto">
                  <a:xfrm>
                    <a:off x="538" y="2598"/>
                    <a:ext cx="367" cy="7"/>
                  </a:xfrm>
                  <a:prstGeom prst="rect">
                    <a:avLst/>
                  </a:prstGeom>
                  <a:solidFill>
                    <a:srgbClr val="C3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00" name="Rectangle 849"/>
                  <p:cNvSpPr>
                    <a:spLocks noChangeArrowheads="1"/>
                  </p:cNvSpPr>
                  <p:nvPr/>
                </p:nvSpPr>
                <p:spPr bwMode="auto">
                  <a:xfrm>
                    <a:off x="538" y="2605"/>
                    <a:ext cx="367" cy="7"/>
                  </a:xfrm>
                  <a:prstGeom prst="rect">
                    <a:avLst/>
                  </a:prstGeom>
                  <a:solidFill>
                    <a:srgbClr val="C2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01" name="Rectangle 850"/>
                  <p:cNvSpPr>
                    <a:spLocks noChangeArrowheads="1"/>
                  </p:cNvSpPr>
                  <p:nvPr/>
                </p:nvSpPr>
                <p:spPr bwMode="auto">
                  <a:xfrm>
                    <a:off x="538" y="2612"/>
                    <a:ext cx="367" cy="7"/>
                  </a:xfrm>
                  <a:prstGeom prst="rect">
                    <a:avLst/>
                  </a:prstGeom>
                  <a:solidFill>
                    <a:srgbClr val="C1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02" name="Rectangle 851"/>
                  <p:cNvSpPr>
                    <a:spLocks noChangeArrowheads="1"/>
                  </p:cNvSpPr>
                  <p:nvPr/>
                </p:nvSpPr>
                <p:spPr bwMode="auto">
                  <a:xfrm>
                    <a:off x="538" y="2619"/>
                    <a:ext cx="367" cy="7"/>
                  </a:xfrm>
                  <a:prstGeom prst="rect">
                    <a:avLst/>
                  </a:prstGeom>
                  <a:solidFill>
                    <a:srgbClr val="C0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03" name="Rectangle 852"/>
                  <p:cNvSpPr>
                    <a:spLocks noChangeArrowheads="1"/>
                  </p:cNvSpPr>
                  <p:nvPr/>
                </p:nvSpPr>
                <p:spPr bwMode="auto">
                  <a:xfrm>
                    <a:off x="538" y="2626"/>
                    <a:ext cx="367" cy="7"/>
                  </a:xfrm>
                  <a:prstGeom prst="rect">
                    <a:avLst/>
                  </a:prstGeom>
                  <a:solidFill>
                    <a:srgbClr val="BF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04" name="Rectangle 853"/>
                  <p:cNvSpPr>
                    <a:spLocks noChangeArrowheads="1"/>
                  </p:cNvSpPr>
                  <p:nvPr/>
                </p:nvSpPr>
                <p:spPr bwMode="auto">
                  <a:xfrm>
                    <a:off x="538" y="2633"/>
                    <a:ext cx="367" cy="7"/>
                  </a:xfrm>
                  <a:prstGeom prst="rect">
                    <a:avLst/>
                  </a:prstGeom>
                  <a:solidFill>
                    <a:srgbClr val="BD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05" name="Rectangle 854"/>
                  <p:cNvSpPr>
                    <a:spLocks noChangeArrowheads="1"/>
                  </p:cNvSpPr>
                  <p:nvPr/>
                </p:nvSpPr>
                <p:spPr bwMode="auto">
                  <a:xfrm>
                    <a:off x="538" y="2640"/>
                    <a:ext cx="367" cy="7"/>
                  </a:xfrm>
                  <a:prstGeom prst="rect">
                    <a:avLst/>
                  </a:prstGeom>
                  <a:solidFill>
                    <a:srgbClr val="BC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06" name="Rectangle 855"/>
                  <p:cNvSpPr>
                    <a:spLocks noChangeArrowheads="1"/>
                  </p:cNvSpPr>
                  <p:nvPr/>
                </p:nvSpPr>
                <p:spPr bwMode="auto">
                  <a:xfrm>
                    <a:off x="538" y="2647"/>
                    <a:ext cx="367" cy="7"/>
                  </a:xfrm>
                  <a:prstGeom prst="rect">
                    <a:avLst/>
                  </a:prstGeom>
                  <a:solidFill>
                    <a:srgbClr val="BA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07" name="Rectangle 856"/>
                  <p:cNvSpPr>
                    <a:spLocks noChangeArrowheads="1"/>
                  </p:cNvSpPr>
                  <p:nvPr/>
                </p:nvSpPr>
                <p:spPr bwMode="auto">
                  <a:xfrm>
                    <a:off x="538" y="2654"/>
                    <a:ext cx="367" cy="7"/>
                  </a:xfrm>
                  <a:prstGeom prst="rect">
                    <a:avLst/>
                  </a:prstGeom>
                  <a:solidFill>
                    <a:srgbClr val="B8FF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08" name="Rectangle 857"/>
                  <p:cNvSpPr>
                    <a:spLocks noChangeArrowheads="1"/>
                  </p:cNvSpPr>
                  <p:nvPr/>
                </p:nvSpPr>
                <p:spPr bwMode="auto">
                  <a:xfrm>
                    <a:off x="538" y="2661"/>
                    <a:ext cx="367" cy="8"/>
                  </a:xfrm>
                  <a:prstGeom prst="rect">
                    <a:avLst/>
                  </a:prstGeom>
                  <a:solidFill>
                    <a:srgbClr val="B6F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09" name="Rectangle 858"/>
                  <p:cNvSpPr>
                    <a:spLocks noChangeArrowheads="1"/>
                  </p:cNvSpPr>
                  <p:nvPr/>
                </p:nvSpPr>
                <p:spPr bwMode="auto">
                  <a:xfrm>
                    <a:off x="538" y="2669"/>
                    <a:ext cx="367" cy="6"/>
                  </a:xfrm>
                  <a:prstGeom prst="rect">
                    <a:avLst/>
                  </a:prstGeom>
                  <a:solidFill>
                    <a:srgbClr val="B4FF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10" name="Rectangle 859"/>
                  <p:cNvSpPr>
                    <a:spLocks noChangeArrowheads="1"/>
                  </p:cNvSpPr>
                  <p:nvPr/>
                </p:nvSpPr>
                <p:spPr bwMode="auto">
                  <a:xfrm>
                    <a:off x="538" y="2675"/>
                    <a:ext cx="367" cy="7"/>
                  </a:xfrm>
                  <a:prstGeom prst="rect">
                    <a:avLst/>
                  </a:prstGeom>
                  <a:solidFill>
                    <a:srgbClr val="B2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11" name="Rectangle 860"/>
                  <p:cNvSpPr>
                    <a:spLocks noChangeArrowheads="1"/>
                  </p:cNvSpPr>
                  <p:nvPr/>
                </p:nvSpPr>
                <p:spPr bwMode="auto">
                  <a:xfrm>
                    <a:off x="538" y="2682"/>
                    <a:ext cx="367" cy="7"/>
                  </a:xfrm>
                  <a:prstGeom prst="rect">
                    <a:avLst/>
                  </a:prstGeom>
                  <a:solidFill>
                    <a:srgbClr val="B0F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12" name="Rectangle 861"/>
                  <p:cNvSpPr>
                    <a:spLocks noChangeArrowheads="1"/>
                  </p:cNvSpPr>
                  <p:nvPr/>
                </p:nvSpPr>
                <p:spPr bwMode="auto">
                  <a:xfrm>
                    <a:off x="538" y="2689"/>
                    <a:ext cx="367" cy="7"/>
                  </a:xfrm>
                  <a:prstGeom prst="rect">
                    <a:avLst/>
                  </a:prstGeom>
                  <a:solidFill>
                    <a:srgbClr val="AEFF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13" name="Rectangle 862"/>
                  <p:cNvSpPr>
                    <a:spLocks noChangeArrowheads="1"/>
                  </p:cNvSpPr>
                  <p:nvPr/>
                </p:nvSpPr>
                <p:spPr bwMode="auto">
                  <a:xfrm>
                    <a:off x="538" y="2696"/>
                    <a:ext cx="367" cy="7"/>
                  </a:xfrm>
                  <a:prstGeom prst="rect">
                    <a:avLst/>
                  </a:prstGeom>
                  <a:solidFill>
                    <a:srgbClr val="ACFF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14" name="Rectangle 863"/>
                  <p:cNvSpPr>
                    <a:spLocks noChangeArrowheads="1"/>
                  </p:cNvSpPr>
                  <p:nvPr/>
                </p:nvSpPr>
                <p:spPr bwMode="auto">
                  <a:xfrm>
                    <a:off x="538" y="2703"/>
                    <a:ext cx="367" cy="7"/>
                  </a:xfrm>
                  <a:prstGeom prst="rect">
                    <a:avLst/>
                  </a:prstGeom>
                  <a:solidFill>
                    <a:srgbClr val="AAFF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15" name="Rectangle 864"/>
                  <p:cNvSpPr>
                    <a:spLocks noChangeArrowheads="1"/>
                  </p:cNvSpPr>
                  <p:nvPr/>
                </p:nvSpPr>
                <p:spPr bwMode="auto">
                  <a:xfrm>
                    <a:off x="538" y="2710"/>
                    <a:ext cx="367" cy="7"/>
                  </a:xfrm>
                  <a:prstGeom prst="rect">
                    <a:avLst/>
                  </a:prstGeom>
                  <a:solidFill>
                    <a:srgbClr val="A7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16" name="Rectangle 865"/>
                  <p:cNvSpPr>
                    <a:spLocks noChangeArrowheads="1"/>
                  </p:cNvSpPr>
                  <p:nvPr/>
                </p:nvSpPr>
                <p:spPr bwMode="auto">
                  <a:xfrm>
                    <a:off x="538" y="2717"/>
                    <a:ext cx="367" cy="8"/>
                  </a:xfrm>
                  <a:prstGeom prst="rect">
                    <a:avLst/>
                  </a:prstGeom>
                  <a:solidFill>
                    <a:srgbClr val="A4FF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17" name="Rectangle 866"/>
                  <p:cNvSpPr>
                    <a:spLocks noChangeArrowheads="1"/>
                  </p:cNvSpPr>
                  <p:nvPr/>
                </p:nvSpPr>
                <p:spPr bwMode="auto">
                  <a:xfrm>
                    <a:off x="538" y="2725"/>
                    <a:ext cx="367" cy="6"/>
                  </a:xfrm>
                  <a:prstGeom prst="rect">
                    <a:avLst/>
                  </a:prstGeom>
                  <a:solidFill>
                    <a:srgbClr val="A2FF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18" name="Rectangle 867"/>
                  <p:cNvSpPr>
                    <a:spLocks noChangeArrowheads="1"/>
                  </p:cNvSpPr>
                  <p:nvPr/>
                </p:nvSpPr>
                <p:spPr bwMode="auto">
                  <a:xfrm>
                    <a:off x="538" y="2731"/>
                    <a:ext cx="367" cy="7"/>
                  </a:xfrm>
                  <a:prstGeom prst="rect">
                    <a:avLst/>
                  </a:prstGeom>
                  <a:solidFill>
                    <a:srgbClr val="A0FF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19" name="Rectangle 868"/>
                  <p:cNvSpPr>
                    <a:spLocks noChangeArrowheads="1"/>
                  </p:cNvSpPr>
                  <p:nvPr/>
                </p:nvSpPr>
                <p:spPr bwMode="auto">
                  <a:xfrm>
                    <a:off x="538" y="2738"/>
                    <a:ext cx="367" cy="7"/>
                  </a:xfrm>
                  <a:prstGeom prst="rect">
                    <a:avLst/>
                  </a:prstGeom>
                  <a:solidFill>
                    <a:srgbClr val="9DFF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20" name="Rectangle 869"/>
                  <p:cNvSpPr>
                    <a:spLocks noChangeArrowheads="1"/>
                  </p:cNvSpPr>
                  <p:nvPr/>
                </p:nvSpPr>
                <p:spPr bwMode="auto">
                  <a:xfrm>
                    <a:off x="538" y="2745"/>
                    <a:ext cx="367" cy="7"/>
                  </a:xfrm>
                  <a:prstGeom prst="rect">
                    <a:avLst/>
                  </a:prstGeom>
                  <a:solidFill>
                    <a:srgbClr val="9AFF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21" name="Rectangle 870"/>
                  <p:cNvSpPr>
                    <a:spLocks noChangeArrowheads="1"/>
                  </p:cNvSpPr>
                  <p:nvPr/>
                </p:nvSpPr>
                <p:spPr bwMode="auto">
                  <a:xfrm>
                    <a:off x="538" y="2752"/>
                    <a:ext cx="367" cy="7"/>
                  </a:xfrm>
                  <a:prstGeom prst="rect">
                    <a:avLst/>
                  </a:prstGeom>
                  <a:solidFill>
                    <a:srgbClr val="98FF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22" name="Rectangle 871"/>
                  <p:cNvSpPr>
                    <a:spLocks noChangeArrowheads="1"/>
                  </p:cNvSpPr>
                  <p:nvPr/>
                </p:nvSpPr>
                <p:spPr bwMode="auto">
                  <a:xfrm>
                    <a:off x="538" y="2759"/>
                    <a:ext cx="367" cy="7"/>
                  </a:xfrm>
                  <a:prstGeom prst="rect">
                    <a:avLst/>
                  </a:prstGeom>
                  <a:solidFill>
                    <a:srgbClr val="95FF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23" name="Rectangle 872"/>
                  <p:cNvSpPr>
                    <a:spLocks noChangeArrowheads="1"/>
                  </p:cNvSpPr>
                  <p:nvPr/>
                </p:nvSpPr>
                <p:spPr bwMode="auto">
                  <a:xfrm>
                    <a:off x="538" y="2766"/>
                    <a:ext cx="367" cy="7"/>
                  </a:xfrm>
                  <a:prstGeom prst="rect">
                    <a:avLst/>
                  </a:prstGeom>
                  <a:solidFill>
                    <a:srgbClr val="93FF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24" name="Rectangle 873"/>
                  <p:cNvSpPr>
                    <a:spLocks noChangeArrowheads="1"/>
                  </p:cNvSpPr>
                  <p:nvPr/>
                </p:nvSpPr>
                <p:spPr bwMode="auto">
                  <a:xfrm>
                    <a:off x="538" y="2773"/>
                    <a:ext cx="367" cy="8"/>
                  </a:xfrm>
                  <a:prstGeom prst="rect">
                    <a:avLst/>
                  </a:prstGeom>
                  <a:solidFill>
                    <a:srgbClr val="90FF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25" name="Rectangle 874"/>
                  <p:cNvSpPr>
                    <a:spLocks noChangeArrowheads="1"/>
                  </p:cNvSpPr>
                  <p:nvPr/>
                </p:nvSpPr>
                <p:spPr bwMode="auto">
                  <a:xfrm>
                    <a:off x="538" y="2781"/>
                    <a:ext cx="367" cy="6"/>
                  </a:xfrm>
                  <a:prstGeom prst="rect">
                    <a:avLst/>
                  </a:prstGeom>
                  <a:solidFill>
                    <a:srgbClr val="8DFF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26" name="Rectangle 875"/>
                  <p:cNvSpPr>
                    <a:spLocks noChangeArrowheads="1"/>
                  </p:cNvSpPr>
                  <p:nvPr/>
                </p:nvSpPr>
                <p:spPr bwMode="auto">
                  <a:xfrm>
                    <a:off x="538" y="2787"/>
                    <a:ext cx="367" cy="7"/>
                  </a:xfrm>
                  <a:prstGeom prst="rect">
                    <a:avLst/>
                  </a:prstGeom>
                  <a:solidFill>
                    <a:srgbClr val="8BFF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27" name="Rectangle 876"/>
                  <p:cNvSpPr>
                    <a:spLocks noChangeArrowheads="1"/>
                  </p:cNvSpPr>
                  <p:nvPr/>
                </p:nvSpPr>
                <p:spPr bwMode="auto">
                  <a:xfrm>
                    <a:off x="538" y="2794"/>
                    <a:ext cx="367" cy="8"/>
                  </a:xfrm>
                  <a:prstGeom prst="rect">
                    <a:avLst/>
                  </a:prstGeom>
                  <a:solidFill>
                    <a:srgbClr val="88FF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28" name="Rectangle 877"/>
                  <p:cNvSpPr>
                    <a:spLocks noChangeArrowheads="1"/>
                  </p:cNvSpPr>
                  <p:nvPr/>
                </p:nvSpPr>
                <p:spPr bwMode="auto">
                  <a:xfrm>
                    <a:off x="538" y="2802"/>
                    <a:ext cx="367" cy="6"/>
                  </a:xfrm>
                  <a:prstGeom prst="rect">
                    <a:avLst/>
                  </a:prstGeom>
                  <a:solidFill>
                    <a:srgbClr val="85FF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29" name="Rectangle 878"/>
                  <p:cNvSpPr>
                    <a:spLocks noChangeArrowheads="1"/>
                  </p:cNvSpPr>
                  <p:nvPr/>
                </p:nvSpPr>
                <p:spPr bwMode="auto">
                  <a:xfrm>
                    <a:off x="538" y="2808"/>
                    <a:ext cx="367" cy="7"/>
                  </a:xfrm>
                  <a:prstGeom prst="rect">
                    <a:avLst/>
                  </a:prstGeom>
                  <a:solidFill>
                    <a:srgbClr val="84FFD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30" name="Rectangle 879"/>
                  <p:cNvSpPr>
                    <a:spLocks noChangeArrowheads="1"/>
                  </p:cNvSpPr>
                  <p:nvPr/>
                </p:nvSpPr>
                <p:spPr bwMode="auto">
                  <a:xfrm>
                    <a:off x="538" y="2815"/>
                    <a:ext cx="367" cy="7"/>
                  </a:xfrm>
                  <a:prstGeom prst="rect">
                    <a:avLst/>
                  </a:prstGeom>
                  <a:solidFill>
                    <a:srgbClr val="81F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31" name="Rectangle 880"/>
                  <p:cNvSpPr>
                    <a:spLocks noChangeArrowheads="1"/>
                  </p:cNvSpPr>
                  <p:nvPr/>
                </p:nvSpPr>
                <p:spPr bwMode="auto">
                  <a:xfrm>
                    <a:off x="538" y="2822"/>
                    <a:ext cx="367" cy="7"/>
                  </a:xfrm>
                  <a:prstGeom prst="rect">
                    <a:avLst/>
                  </a:prstGeom>
                  <a:solidFill>
                    <a:srgbClr val="7FFFD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32" name="Rectangle 881"/>
                  <p:cNvSpPr>
                    <a:spLocks noChangeArrowheads="1"/>
                  </p:cNvSpPr>
                  <p:nvPr/>
                </p:nvSpPr>
                <p:spPr bwMode="auto">
                  <a:xfrm>
                    <a:off x="538" y="2829"/>
                    <a:ext cx="367" cy="8"/>
                  </a:xfrm>
                  <a:prstGeom prst="rect">
                    <a:avLst/>
                  </a:prstGeom>
                  <a:solidFill>
                    <a:srgbClr val="7CFF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33" name="Rectangle 882"/>
                  <p:cNvSpPr>
                    <a:spLocks noChangeArrowheads="1"/>
                  </p:cNvSpPr>
                  <p:nvPr/>
                </p:nvSpPr>
                <p:spPr bwMode="auto">
                  <a:xfrm>
                    <a:off x="538" y="2837"/>
                    <a:ext cx="367" cy="6"/>
                  </a:xfrm>
                  <a:prstGeom prst="rect">
                    <a:avLst/>
                  </a:prstGeom>
                  <a:solidFill>
                    <a:srgbClr val="7AFF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34" name="Rectangle 883"/>
                  <p:cNvSpPr>
                    <a:spLocks noChangeArrowheads="1"/>
                  </p:cNvSpPr>
                  <p:nvPr/>
                </p:nvSpPr>
                <p:spPr bwMode="auto">
                  <a:xfrm>
                    <a:off x="538" y="2843"/>
                    <a:ext cx="367" cy="7"/>
                  </a:xfrm>
                  <a:prstGeom prst="rect">
                    <a:avLst/>
                  </a:prstGeom>
                  <a:solidFill>
                    <a:srgbClr val="78FF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35" name="Rectangle 884"/>
                  <p:cNvSpPr>
                    <a:spLocks noChangeArrowheads="1"/>
                  </p:cNvSpPr>
                  <p:nvPr/>
                </p:nvSpPr>
                <p:spPr bwMode="auto">
                  <a:xfrm>
                    <a:off x="538" y="2850"/>
                    <a:ext cx="367" cy="8"/>
                  </a:xfrm>
                  <a:prstGeom prst="rect">
                    <a:avLst/>
                  </a:prstGeom>
                  <a:solidFill>
                    <a:srgbClr val="77FF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36" name="Rectangle 885"/>
                  <p:cNvSpPr>
                    <a:spLocks noChangeArrowheads="1"/>
                  </p:cNvSpPr>
                  <p:nvPr/>
                </p:nvSpPr>
                <p:spPr bwMode="auto">
                  <a:xfrm>
                    <a:off x="538" y="2858"/>
                    <a:ext cx="367" cy="6"/>
                  </a:xfrm>
                  <a:prstGeom prst="rect">
                    <a:avLst/>
                  </a:prstGeom>
                  <a:solidFill>
                    <a:srgbClr val="74FF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37" name="Rectangle 886"/>
                  <p:cNvSpPr>
                    <a:spLocks noChangeArrowheads="1"/>
                  </p:cNvSpPr>
                  <p:nvPr/>
                </p:nvSpPr>
                <p:spPr bwMode="auto">
                  <a:xfrm>
                    <a:off x="538" y="2864"/>
                    <a:ext cx="367" cy="7"/>
                  </a:xfrm>
                  <a:prstGeom prst="rect">
                    <a:avLst/>
                  </a:prstGeom>
                  <a:solidFill>
                    <a:srgbClr val="73FF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38" name="Rectangle 887"/>
                  <p:cNvSpPr>
                    <a:spLocks noChangeArrowheads="1"/>
                  </p:cNvSpPr>
                  <p:nvPr/>
                </p:nvSpPr>
                <p:spPr bwMode="auto">
                  <a:xfrm>
                    <a:off x="538" y="2871"/>
                    <a:ext cx="367" cy="8"/>
                  </a:xfrm>
                  <a:prstGeom prst="rect">
                    <a:avLst/>
                  </a:prstGeom>
                  <a:solidFill>
                    <a:srgbClr val="71FF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39" name="Rectangle 888"/>
                  <p:cNvSpPr>
                    <a:spLocks noChangeArrowheads="1"/>
                  </p:cNvSpPr>
                  <p:nvPr/>
                </p:nvSpPr>
                <p:spPr bwMode="auto">
                  <a:xfrm>
                    <a:off x="538" y="2879"/>
                    <a:ext cx="367" cy="6"/>
                  </a:xfrm>
                  <a:prstGeom prst="rect">
                    <a:avLst/>
                  </a:prstGeom>
                  <a:solidFill>
                    <a:srgbClr val="70FF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40" name="Rectangle 889"/>
                  <p:cNvSpPr>
                    <a:spLocks noChangeArrowheads="1"/>
                  </p:cNvSpPr>
                  <p:nvPr/>
                </p:nvSpPr>
                <p:spPr bwMode="auto">
                  <a:xfrm>
                    <a:off x="538" y="2885"/>
                    <a:ext cx="367" cy="8"/>
                  </a:xfrm>
                  <a:prstGeom prst="rect">
                    <a:avLst/>
                  </a:prstGeom>
                  <a:solidFill>
                    <a:srgbClr val="6EFF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41" name="Rectangle 890"/>
                  <p:cNvSpPr>
                    <a:spLocks noChangeArrowheads="1"/>
                  </p:cNvSpPr>
                  <p:nvPr/>
                </p:nvSpPr>
                <p:spPr bwMode="auto">
                  <a:xfrm>
                    <a:off x="538" y="2893"/>
                    <a:ext cx="367" cy="6"/>
                  </a:xfrm>
                  <a:prstGeom prst="rect">
                    <a:avLst/>
                  </a:prstGeom>
                  <a:solidFill>
                    <a:srgbClr val="6DFF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42" name="Rectangle 891"/>
                  <p:cNvSpPr>
                    <a:spLocks noChangeArrowheads="1"/>
                  </p:cNvSpPr>
                  <p:nvPr/>
                </p:nvSpPr>
                <p:spPr bwMode="auto">
                  <a:xfrm>
                    <a:off x="538" y="2899"/>
                    <a:ext cx="367" cy="7"/>
                  </a:xfrm>
                  <a:prstGeom prst="rect">
                    <a:avLst/>
                  </a:prstGeom>
                  <a:solidFill>
                    <a:srgbClr val="6CFF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43" name="Rectangle 892"/>
                  <p:cNvSpPr>
                    <a:spLocks noChangeArrowheads="1"/>
                  </p:cNvSpPr>
                  <p:nvPr/>
                </p:nvSpPr>
                <p:spPr bwMode="auto">
                  <a:xfrm>
                    <a:off x="538" y="2906"/>
                    <a:ext cx="367" cy="8"/>
                  </a:xfrm>
                  <a:prstGeom prst="rect">
                    <a:avLst/>
                  </a:prstGeom>
                  <a:solidFill>
                    <a:srgbClr val="6BFFC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44" name="Rectangle 893"/>
                  <p:cNvSpPr>
                    <a:spLocks noChangeArrowheads="1"/>
                  </p:cNvSpPr>
                  <p:nvPr/>
                </p:nvSpPr>
                <p:spPr bwMode="auto">
                  <a:xfrm>
                    <a:off x="538" y="2914"/>
                    <a:ext cx="367" cy="6"/>
                  </a:xfrm>
                  <a:prstGeom prst="rect">
                    <a:avLst/>
                  </a:prstGeom>
                  <a:solidFill>
                    <a:srgbClr val="69FFC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45" name="Rectangle 894"/>
                  <p:cNvSpPr>
                    <a:spLocks noChangeArrowheads="1"/>
                  </p:cNvSpPr>
                  <p:nvPr/>
                </p:nvSpPr>
                <p:spPr bwMode="auto">
                  <a:xfrm>
                    <a:off x="538" y="2920"/>
                    <a:ext cx="367" cy="7"/>
                  </a:xfrm>
                  <a:prstGeom prst="rect">
                    <a:avLst/>
                  </a:prstGeom>
                  <a:solidFill>
                    <a:srgbClr val="69FFC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46" name="Rectangle 895"/>
                  <p:cNvSpPr>
                    <a:spLocks noChangeArrowheads="1"/>
                  </p:cNvSpPr>
                  <p:nvPr/>
                </p:nvSpPr>
                <p:spPr bwMode="auto">
                  <a:xfrm>
                    <a:off x="538" y="2927"/>
                    <a:ext cx="367" cy="8"/>
                  </a:xfrm>
                  <a:prstGeom prst="rect">
                    <a:avLst/>
                  </a:prstGeom>
                  <a:solidFill>
                    <a:srgbClr val="68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47" name="Rectangle 896"/>
                  <p:cNvSpPr>
                    <a:spLocks noChangeArrowheads="1"/>
                  </p:cNvSpPr>
                  <p:nvPr/>
                </p:nvSpPr>
                <p:spPr bwMode="auto">
                  <a:xfrm>
                    <a:off x="538" y="2935"/>
                    <a:ext cx="367" cy="6"/>
                  </a:xfrm>
                  <a:prstGeom prst="rect">
                    <a:avLst/>
                  </a:prstGeom>
                  <a:solidFill>
                    <a:srgbClr val="67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48" name="Rectangle 897"/>
                  <p:cNvSpPr>
                    <a:spLocks noChangeArrowheads="1"/>
                  </p:cNvSpPr>
                  <p:nvPr/>
                </p:nvSpPr>
                <p:spPr bwMode="auto">
                  <a:xfrm>
                    <a:off x="538" y="2941"/>
                    <a:ext cx="367" cy="8"/>
                  </a:xfrm>
                  <a:prstGeom prst="rect">
                    <a:avLst/>
                  </a:prstGeom>
                  <a:solidFill>
                    <a:srgbClr val="66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49" name="Rectangle 898"/>
                  <p:cNvSpPr>
                    <a:spLocks noChangeArrowheads="1"/>
                  </p:cNvSpPr>
                  <p:nvPr/>
                </p:nvSpPr>
                <p:spPr bwMode="auto">
                  <a:xfrm>
                    <a:off x="538" y="2949"/>
                    <a:ext cx="367" cy="7"/>
                  </a:xfrm>
                  <a:prstGeom prst="rect">
                    <a:avLst/>
                  </a:prstGeom>
                  <a:solidFill>
                    <a:srgbClr val="66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50" name="Freeform 899"/>
                  <p:cNvSpPr>
                    <a:spLocks/>
                  </p:cNvSpPr>
                  <p:nvPr/>
                </p:nvSpPr>
                <p:spPr bwMode="auto">
                  <a:xfrm>
                    <a:off x="538" y="2507"/>
                    <a:ext cx="365" cy="447"/>
                  </a:xfrm>
                  <a:custGeom>
                    <a:avLst/>
                    <a:gdLst>
                      <a:gd name="T0" fmla="*/ 328 w 730"/>
                      <a:gd name="T1" fmla="*/ 1 h 893"/>
                      <a:gd name="T2" fmla="*/ 257 w 730"/>
                      <a:gd name="T3" fmla="*/ 8 h 893"/>
                      <a:gd name="T4" fmla="*/ 191 w 730"/>
                      <a:gd name="T5" fmla="*/ 19 h 893"/>
                      <a:gd name="T6" fmla="*/ 133 w 730"/>
                      <a:gd name="T7" fmla="*/ 36 h 893"/>
                      <a:gd name="T8" fmla="*/ 84 w 730"/>
                      <a:gd name="T9" fmla="*/ 58 h 893"/>
                      <a:gd name="T10" fmla="*/ 44 w 730"/>
                      <a:gd name="T11" fmla="*/ 84 h 893"/>
                      <a:gd name="T12" fmla="*/ 17 w 730"/>
                      <a:gd name="T13" fmla="*/ 112 h 893"/>
                      <a:gd name="T14" fmla="*/ 2 w 730"/>
                      <a:gd name="T15" fmla="*/ 144 h 893"/>
                      <a:gd name="T16" fmla="*/ 0 w 730"/>
                      <a:gd name="T17" fmla="*/ 160 h 893"/>
                      <a:gd name="T18" fmla="*/ 1 w 730"/>
                      <a:gd name="T19" fmla="*/ 263 h 893"/>
                      <a:gd name="T20" fmla="*/ 11 w 730"/>
                      <a:gd name="T21" fmla="*/ 288 h 893"/>
                      <a:gd name="T22" fmla="*/ 28 w 730"/>
                      <a:gd name="T23" fmla="*/ 312 h 893"/>
                      <a:gd name="T24" fmla="*/ 53 w 730"/>
                      <a:gd name="T25" fmla="*/ 333 h 893"/>
                      <a:gd name="T26" fmla="*/ 84 w 730"/>
                      <a:gd name="T27" fmla="*/ 353 h 893"/>
                      <a:gd name="T28" fmla="*/ 123 w 730"/>
                      <a:gd name="T29" fmla="*/ 370 h 893"/>
                      <a:gd name="T30" fmla="*/ 168 w 730"/>
                      <a:gd name="T31" fmla="*/ 385 h 893"/>
                      <a:gd name="T32" fmla="*/ 217 w 730"/>
                      <a:gd name="T33" fmla="*/ 396 h 893"/>
                      <a:gd name="T34" fmla="*/ 244 w 730"/>
                      <a:gd name="T35" fmla="*/ 447 h 893"/>
                      <a:gd name="T36" fmla="*/ 244 w 730"/>
                      <a:gd name="T37" fmla="*/ 264 h 893"/>
                      <a:gd name="T38" fmla="*/ 204 w 730"/>
                      <a:gd name="T39" fmla="*/ 302 h 893"/>
                      <a:gd name="T40" fmla="*/ 131 w 730"/>
                      <a:gd name="T41" fmla="*/ 282 h 893"/>
                      <a:gd name="T42" fmla="*/ 87 w 730"/>
                      <a:gd name="T43" fmla="*/ 263 h 893"/>
                      <a:gd name="T44" fmla="*/ 61 w 730"/>
                      <a:gd name="T45" fmla="*/ 248 h 893"/>
                      <a:gd name="T46" fmla="*/ 39 w 730"/>
                      <a:gd name="T47" fmla="*/ 232 h 893"/>
                      <a:gd name="T48" fmla="*/ 22 w 730"/>
                      <a:gd name="T49" fmla="*/ 214 h 893"/>
                      <a:gd name="T50" fmla="*/ 16 w 730"/>
                      <a:gd name="T51" fmla="*/ 205 h 893"/>
                      <a:gd name="T52" fmla="*/ 37 w 730"/>
                      <a:gd name="T53" fmla="*/ 181 h 893"/>
                      <a:gd name="T54" fmla="*/ 67 w 730"/>
                      <a:gd name="T55" fmla="*/ 159 h 893"/>
                      <a:gd name="T56" fmla="*/ 104 w 730"/>
                      <a:gd name="T57" fmla="*/ 140 h 893"/>
                      <a:gd name="T58" fmla="*/ 148 w 730"/>
                      <a:gd name="T59" fmla="*/ 123 h 893"/>
                      <a:gd name="T60" fmla="*/ 196 w 730"/>
                      <a:gd name="T61" fmla="*/ 110 h 893"/>
                      <a:gd name="T62" fmla="*/ 249 w 730"/>
                      <a:gd name="T63" fmla="*/ 100 h 893"/>
                      <a:gd name="T64" fmla="*/ 305 w 730"/>
                      <a:gd name="T65" fmla="*/ 93 h 893"/>
                      <a:gd name="T66" fmla="*/ 365 w 730"/>
                      <a:gd name="T67" fmla="*/ 91 h 8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0" h="893">
                        <a:moveTo>
                          <a:pt x="730" y="0"/>
                        </a:moveTo>
                        <a:lnTo>
                          <a:pt x="656" y="2"/>
                        </a:lnTo>
                        <a:lnTo>
                          <a:pt x="584" y="6"/>
                        </a:lnTo>
                        <a:lnTo>
                          <a:pt x="513" y="15"/>
                        </a:lnTo>
                        <a:lnTo>
                          <a:pt x="447" y="25"/>
                        </a:lnTo>
                        <a:lnTo>
                          <a:pt x="382" y="38"/>
                        </a:lnTo>
                        <a:lnTo>
                          <a:pt x="321" y="55"/>
                        </a:lnTo>
                        <a:lnTo>
                          <a:pt x="266" y="72"/>
                        </a:lnTo>
                        <a:lnTo>
                          <a:pt x="215" y="93"/>
                        </a:lnTo>
                        <a:lnTo>
                          <a:pt x="167" y="116"/>
                        </a:lnTo>
                        <a:lnTo>
                          <a:pt x="126" y="141"/>
                        </a:lnTo>
                        <a:lnTo>
                          <a:pt x="88" y="167"/>
                        </a:lnTo>
                        <a:lnTo>
                          <a:pt x="57" y="196"/>
                        </a:lnTo>
                        <a:lnTo>
                          <a:pt x="33" y="224"/>
                        </a:lnTo>
                        <a:lnTo>
                          <a:pt x="15" y="255"/>
                        </a:lnTo>
                        <a:lnTo>
                          <a:pt x="4" y="287"/>
                        </a:lnTo>
                        <a:lnTo>
                          <a:pt x="2" y="302"/>
                        </a:lnTo>
                        <a:lnTo>
                          <a:pt x="0" y="319"/>
                        </a:lnTo>
                        <a:lnTo>
                          <a:pt x="0" y="502"/>
                        </a:lnTo>
                        <a:lnTo>
                          <a:pt x="2" y="526"/>
                        </a:lnTo>
                        <a:lnTo>
                          <a:pt x="10" y="551"/>
                        </a:lnTo>
                        <a:lnTo>
                          <a:pt x="21" y="576"/>
                        </a:lnTo>
                        <a:lnTo>
                          <a:pt x="36" y="599"/>
                        </a:lnTo>
                        <a:lnTo>
                          <a:pt x="55" y="623"/>
                        </a:lnTo>
                        <a:lnTo>
                          <a:pt x="78" y="644"/>
                        </a:lnTo>
                        <a:lnTo>
                          <a:pt x="105" y="665"/>
                        </a:lnTo>
                        <a:lnTo>
                          <a:pt x="135" y="686"/>
                        </a:lnTo>
                        <a:lnTo>
                          <a:pt x="167" y="705"/>
                        </a:lnTo>
                        <a:lnTo>
                          <a:pt x="205" y="724"/>
                        </a:lnTo>
                        <a:lnTo>
                          <a:pt x="245" y="739"/>
                        </a:lnTo>
                        <a:lnTo>
                          <a:pt x="287" y="756"/>
                        </a:lnTo>
                        <a:lnTo>
                          <a:pt x="335" y="770"/>
                        </a:lnTo>
                        <a:lnTo>
                          <a:pt x="382" y="783"/>
                        </a:lnTo>
                        <a:lnTo>
                          <a:pt x="433" y="792"/>
                        </a:lnTo>
                        <a:lnTo>
                          <a:pt x="487" y="802"/>
                        </a:lnTo>
                        <a:lnTo>
                          <a:pt x="487" y="893"/>
                        </a:lnTo>
                        <a:lnTo>
                          <a:pt x="730" y="730"/>
                        </a:lnTo>
                        <a:lnTo>
                          <a:pt x="487" y="528"/>
                        </a:lnTo>
                        <a:lnTo>
                          <a:pt x="487" y="620"/>
                        </a:lnTo>
                        <a:lnTo>
                          <a:pt x="407" y="604"/>
                        </a:lnTo>
                        <a:lnTo>
                          <a:pt x="333" y="585"/>
                        </a:lnTo>
                        <a:lnTo>
                          <a:pt x="262" y="564"/>
                        </a:lnTo>
                        <a:lnTo>
                          <a:pt x="202" y="538"/>
                        </a:lnTo>
                        <a:lnTo>
                          <a:pt x="173" y="525"/>
                        </a:lnTo>
                        <a:lnTo>
                          <a:pt x="147" y="511"/>
                        </a:lnTo>
                        <a:lnTo>
                          <a:pt x="122" y="496"/>
                        </a:lnTo>
                        <a:lnTo>
                          <a:pt x="99" y="479"/>
                        </a:lnTo>
                        <a:lnTo>
                          <a:pt x="78" y="464"/>
                        </a:lnTo>
                        <a:lnTo>
                          <a:pt x="61" y="447"/>
                        </a:lnTo>
                        <a:lnTo>
                          <a:pt x="44" y="428"/>
                        </a:lnTo>
                        <a:lnTo>
                          <a:pt x="31" y="410"/>
                        </a:lnTo>
                        <a:lnTo>
                          <a:pt x="50" y="386"/>
                        </a:lnTo>
                        <a:lnTo>
                          <a:pt x="74" y="361"/>
                        </a:lnTo>
                        <a:lnTo>
                          <a:pt x="103" y="340"/>
                        </a:lnTo>
                        <a:lnTo>
                          <a:pt x="133" y="317"/>
                        </a:lnTo>
                        <a:lnTo>
                          <a:pt x="169" y="298"/>
                        </a:lnTo>
                        <a:lnTo>
                          <a:pt x="207" y="279"/>
                        </a:lnTo>
                        <a:lnTo>
                          <a:pt x="249" y="262"/>
                        </a:lnTo>
                        <a:lnTo>
                          <a:pt x="295" y="245"/>
                        </a:lnTo>
                        <a:lnTo>
                          <a:pt x="342" y="232"/>
                        </a:lnTo>
                        <a:lnTo>
                          <a:pt x="392" y="219"/>
                        </a:lnTo>
                        <a:lnTo>
                          <a:pt x="443" y="209"/>
                        </a:lnTo>
                        <a:lnTo>
                          <a:pt x="498" y="200"/>
                        </a:lnTo>
                        <a:lnTo>
                          <a:pt x="553" y="192"/>
                        </a:lnTo>
                        <a:lnTo>
                          <a:pt x="610" y="186"/>
                        </a:lnTo>
                        <a:lnTo>
                          <a:pt x="669" y="184"/>
                        </a:lnTo>
                        <a:lnTo>
                          <a:pt x="730" y="182"/>
                        </a:lnTo>
                        <a:lnTo>
                          <a:pt x="730" y="0"/>
                        </a:lnTo>
                        <a:close/>
                      </a:path>
                    </a:pathLst>
                  </a:custGeom>
                  <a:solidFill>
                    <a:srgbClr val="66FFCC"/>
                  </a:solidFill>
                  <a:ln w="0">
                    <a:solidFill>
                      <a:srgbClr val="FFFFFF"/>
                    </a:solidFill>
                    <a:prstDash val="solid"/>
                    <a:round/>
                    <a:headEnd/>
                    <a:tailEnd/>
                  </a:ln>
                </p:spPr>
                <p:txBody>
                  <a:bodyPr/>
                  <a:lstStyle/>
                  <a:p>
                    <a:endParaRPr lang="it-IT"/>
                  </a:p>
                </p:txBody>
              </p:sp>
              <p:sp>
                <p:nvSpPr>
                  <p:cNvPr id="651" name="Freeform 900"/>
                  <p:cNvSpPr>
                    <a:spLocks/>
                  </p:cNvSpPr>
                  <p:nvPr/>
                </p:nvSpPr>
                <p:spPr bwMode="auto">
                  <a:xfrm>
                    <a:off x="538" y="2507"/>
                    <a:ext cx="365" cy="447"/>
                  </a:xfrm>
                  <a:custGeom>
                    <a:avLst/>
                    <a:gdLst>
                      <a:gd name="T0" fmla="*/ 328 w 730"/>
                      <a:gd name="T1" fmla="*/ 1 h 893"/>
                      <a:gd name="T2" fmla="*/ 257 w 730"/>
                      <a:gd name="T3" fmla="*/ 8 h 893"/>
                      <a:gd name="T4" fmla="*/ 191 w 730"/>
                      <a:gd name="T5" fmla="*/ 19 h 893"/>
                      <a:gd name="T6" fmla="*/ 133 w 730"/>
                      <a:gd name="T7" fmla="*/ 36 h 893"/>
                      <a:gd name="T8" fmla="*/ 84 w 730"/>
                      <a:gd name="T9" fmla="*/ 58 h 893"/>
                      <a:gd name="T10" fmla="*/ 44 w 730"/>
                      <a:gd name="T11" fmla="*/ 84 h 893"/>
                      <a:gd name="T12" fmla="*/ 17 w 730"/>
                      <a:gd name="T13" fmla="*/ 112 h 893"/>
                      <a:gd name="T14" fmla="*/ 2 w 730"/>
                      <a:gd name="T15" fmla="*/ 144 h 893"/>
                      <a:gd name="T16" fmla="*/ 0 w 730"/>
                      <a:gd name="T17" fmla="*/ 160 h 893"/>
                      <a:gd name="T18" fmla="*/ 1 w 730"/>
                      <a:gd name="T19" fmla="*/ 263 h 893"/>
                      <a:gd name="T20" fmla="*/ 11 w 730"/>
                      <a:gd name="T21" fmla="*/ 288 h 893"/>
                      <a:gd name="T22" fmla="*/ 28 w 730"/>
                      <a:gd name="T23" fmla="*/ 312 h 893"/>
                      <a:gd name="T24" fmla="*/ 53 w 730"/>
                      <a:gd name="T25" fmla="*/ 333 h 893"/>
                      <a:gd name="T26" fmla="*/ 84 w 730"/>
                      <a:gd name="T27" fmla="*/ 353 h 893"/>
                      <a:gd name="T28" fmla="*/ 123 w 730"/>
                      <a:gd name="T29" fmla="*/ 370 h 893"/>
                      <a:gd name="T30" fmla="*/ 168 w 730"/>
                      <a:gd name="T31" fmla="*/ 385 h 893"/>
                      <a:gd name="T32" fmla="*/ 217 w 730"/>
                      <a:gd name="T33" fmla="*/ 396 h 893"/>
                      <a:gd name="T34" fmla="*/ 244 w 730"/>
                      <a:gd name="T35" fmla="*/ 447 h 893"/>
                      <a:gd name="T36" fmla="*/ 244 w 730"/>
                      <a:gd name="T37" fmla="*/ 264 h 893"/>
                      <a:gd name="T38" fmla="*/ 204 w 730"/>
                      <a:gd name="T39" fmla="*/ 302 h 893"/>
                      <a:gd name="T40" fmla="*/ 131 w 730"/>
                      <a:gd name="T41" fmla="*/ 282 h 893"/>
                      <a:gd name="T42" fmla="*/ 87 w 730"/>
                      <a:gd name="T43" fmla="*/ 263 h 893"/>
                      <a:gd name="T44" fmla="*/ 61 w 730"/>
                      <a:gd name="T45" fmla="*/ 248 h 893"/>
                      <a:gd name="T46" fmla="*/ 39 w 730"/>
                      <a:gd name="T47" fmla="*/ 232 h 893"/>
                      <a:gd name="T48" fmla="*/ 22 w 730"/>
                      <a:gd name="T49" fmla="*/ 214 h 893"/>
                      <a:gd name="T50" fmla="*/ 16 w 730"/>
                      <a:gd name="T51" fmla="*/ 205 h 893"/>
                      <a:gd name="T52" fmla="*/ 37 w 730"/>
                      <a:gd name="T53" fmla="*/ 181 h 893"/>
                      <a:gd name="T54" fmla="*/ 67 w 730"/>
                      <a:gd name="T55" fmla="*/ 159 h 893"/>
                      <a:gd name="T56" fmla="*/ 104 w 730"/>
                      <a:gd name="T57" fmla="*/ 140 h 893"/>
                      <a:gd name="T58" fmla="*/ 148 w 730"/>
                      <a:gd name="T59" fmla="*/ 123 h 893"/>
                      <a:gd name="T60" fmla="*/ 196 w 730"/>
                      <a:gd name="T61" fmla="*/ 110 h 893"/>
                      <a:gd name="T62" fmla="*/ 249 w 730"/>
                      <a:gd name="T63" fmla="*/ 100 h 893"/>
                      <a:gd name="T64" fmla="*/ 305 w 730"/>
                      <a:gd name="T65" fmla="*/ 93 h 893"/>
                      <a:gd name="T66" fmla="*/ 365 w 730"/>
                      <a:gd name="T67" fmla="*/ 91 h 8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0" h="893">
                        <a:moveTo>
                          <a:pt x="730" y="0"/>
                        </a:moveTo>
                        <a:lnTo>
                          <a:pt x="656" y="2"/>
                        </a:lnTo>
                        <a:lnTo>
                          <a:pt x="584" y="6"/>
                        </a:lnTo>
                        <a:lnTo>
                          <a:pt x="513" y="15"/>
                        </a:lnTo>
                        <a:lnTo>
                          <a:pt x="447" y="25"/>
                        </a:lnTo>
                        <a:lnTo>
                          <a:pt x="382" y="38"/>
                        </a:lnTo>
                        <a:lnTo>
                          <a:pt x="321" y="55"/>
                        </a:lnTo>
                        <a:lnTo>
                          <a:pt x="266" y="72"/>
                        </a:lnTo>
                        <a:lnTo>
                          <a:pt x="215" y="93"/>
                        </a:lnTo>
                        <a:lnTo>
                          <a:pt x="167" y="116"/>
                        </a:lnTo>
                        <a:lnTo>
                          <a:pt x="126" y="141"/>
                        </a:lnTo>
                        <a:lnTo>
                          <a:pt x="88" y="167"/>
                        </a:lnTo>
                        <a:lnTo>
                          <a:pt x="57" y="196"/>
                        </a:lnTo>
                        <a:lnTo>
                          <a:pt x="33" y="224"/>
                        </a:lnTo>
                        <a:lnTo>
                          <a:pt x="15" y="255"/>
                        </a:lnTo>
                        <a:lnTo>
                          <a:pt x="4" y="287"/>
                        </a:lnTo>
                        <a:lnTo>
                          <a:pt x="2" y="302"/>
                        </a:lnTo>
                        <a:lnTo>
                          <a:pt x="0" y="319"/>
                        </a:lnTo>
                        <a:lnTo>
                          <a:pt x="0" y="502"/>
                        </a:lnTo>
                        <a:lnTo>
                          <a:pt x="2" y="526"/>
                        </a:lnTo>
                        <a:lnTo>
                          <a:pt x="10" y="551"/>
                        </a:lnTo>
                        <a:lnTo>
                          <a:pt x="21" y="576"/>
                        </a:lnTo>
                        <a:lnTo>
                          <a:pt x="36" y="599"/>
                        </a:lnTo>
                        <a:lnTo>
                          <a:pt x="55" y="623"/>
                        </a:lnTo>
                        <a:lnTo>
                          <a:pt x="78" y="644"/>
                        </a:lnTo>
                        <a:lnTo>
                          <a:pt x="105" y="665"/>
                        </a:lnTo>
                        <a:lnTo>
                          <a:pt x="135" y="686"/>
                        </a:lnTo>
                        <a:lnTo>
                          <a:pt x="167" y="705"/>
                        </a:lnTo>
                        <a:lnTo>
                          <a:pt x="205" y="724"/>
                        </a:lnTo>
                        <a:lnTo>
                          <a:pt x="245" y="739"/>
                        </a:lnTo>
                        <a:lnTo>
                          <a:pt x="287" y="756"/>
                        </a:lnTo>
                        <a:lnTo>
                          <a:pt x="335" y="770"/>
                        </a:lnTo>
                        <a:lnTo>
                          <a:pt x="382" y="783"/>
                        </a:lnTo>
                        <a:lnTo>
                          <a:pt x="433" y="792"/>
                        </a:lnTo>
                        <a:lnTo>
                          <a:pt x="487" y="802"/>
                        </a:lnTo>
                        <a:lnTo>
                          <a:pt x="487" y="893"/>
                        </a:lnTo>
                        <a:lnTo>
                          <a:pt x="730" y="730"/>
                        </a:lnTo>
                        <a:lnTo>
                          <a:pt x="487" y="528"/>
                        </a:lnTo>
                        <a:lnTo>
                          <a:pt x="487" y="620"/>
                        </a:lnTo>
                        <a:lnTo>
                          <a:pt x="407" y="604"/>
                        </a:lnTo>
                        <a:lnTo>
                          <a:pt x="333" y="585"/>
                        </a:lnTo>
                        <a:lnTo>
                          <a:pt x="262" y="564"/>
                        </a:lnTo>
                        <a:lnTo>
                          <a:pt x="202" y="538"/>
                        </a:lnTo>
                        <a:lnTo>
                          <a:pt x="173" y="525"/>
                        </a:lnTo>
                        <a:lnTo>
                          <a:pt x="147" y="511"/>
                        </a:lnTo>
                        <a:lnTo>
                          <a:pt x="122" y="496"/>
                        </a:lnTo>
                        <a:lnTo>
                          <a:pt x="99" y="479"/>
                        </a:lnTo>
                        <a:lnTo>
                          <a:pt x="78" y="464"/>
                        </a:lnTo>
                        <a:lnTo>
                          <a:pt x="61" y="447"/>
                        </a:lnTo>
                        <a:lnTo>
                          <a:pt x="44" y="428"/>
                        </a:lnTo>
                        <a:lnTo>
                          <a:pt x="31" y="410"/>
                        </a:lnTo>
                        <a:lnTo>
                          <a:pt x="50" y="386"/>
                        </a:lnTo>
                        <a:lnTo>
                          <a:pt x="74" y="361"/>
                        </a:lnTo>
                        <a:lnTo>
                          <a:pt x="103" y="340"/>
                        </a:lnTo>
                        <a:lnTo>
                          <a:pt x="133" y="317"/>
                        </a:lnTo>
                        <a:lnTo>
                          <a:pt x="169" y="298"/>
                        </a:lnTo>
                        <a:lnTo>
                          <a:pt x="207" y="279"/>
                        </a:lnTo>
                        <a:lnTo>
                          <a:pt x="249" y="262"/>
                        </a:lnTo>
                        <a:lnTo>
                          <a:pt x="295" y="245"/>
                        </a:lnTo>
                        <a:lnTo>
                          <a:pt x="342" y="232"/>
                        </a:lnTo>
                        <a:lnTo>
                          <a:pt x="392" y="219"/>
                        </a:lnTo>
                        <a:lnTo>
                          <a:pt x="443" y="209"/>
                        </a:lnTo>
                        <a:lnTo>
                          <a:pt x="498" y="200"/>
                        </a:lnTo>
                        <a:lnTo>
                          <a:pt x="553" y="192"/>
                        </a:lnTo>
                        <a:lnTo>
                          <a:pt x="610" y="186"/>
                        </a:lnTo>
                        <a:lnTo>
                          <a:pt x="669" y="184"/>
                        </a:lnTo>
                        <a:lnTo>
                          <a:pt x="730" y="182"/>
                        </a:lnTo>
                        <a:lnTo>
                          <a:pt x="7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652" name="Rectangle 901"/>
                  <p:cNvSpPr>
                    <a:spLocks noChangeArrowheads="1"/>
                  </p:cNvSpPr>
                  <p:nvPr/>
                </p:nvSpPr>
                <p:spPr bwMode="auto">
                  <a:xfrm>
                    <a:off x="538" y="2507"/>
                    <a:ext cx="367" cy="7"/>
                  </a:xfrm>
                  <a:prstGeom prst="rect">
                    <a:avLst/>
                  </a:prstGeom>
                  <a:solidFill>
                    <a:srgbClr val="C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53" name="Rectangle 902"/>
                  <p:cNvSpPr>
                    <a:spLocks noChangeArrowheads="1"/>
                  </p:cNvSpPr>
                  <p:nvPr/>
                </p:nvSpPr>
                <p:spPr bwMode="auto">
                  <a:xfrm>
                    <a:off x="538" y="2514"/>
                    <a:ext cx="367" cy="7"/>
                  </a:xfrm>
                  <a:prstGeom prst="rect">
                    <a:avLst/>
                  </a:prstGeom>
                  <a:solidFill>
                    <a:srgbClr val="C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54" name="Rectangle 903"/>
                  <p:cNvSpPr>
                    <a:spLocks noChangeArrowheads="1"/>
                  </p:cNvSpPr>
                  <p:nvPr/>
                </p:nvSpPr>
                <p:spPr bwMode="auto">
                  <a:xfrm>
                    <a:off x="538" y="2521"/>
                    <a:ext cx="367" cy="7"/>
                  </a:xfrm>
                  <a:prstGeom prst="rect">
                    <a:avLst/>
                  </a:prstGeom>
                  <a:solidFill>
                    <a:srgbClr val="C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55" name="Rectangle 904"/>
                  <p:cNvSpPr>
                    <a:spLocks noChangeArrowheads="1"/>
                  </p:cNvSpPr>
                  <p:nvPr/>
                </p:nvSpPr>
                <p:spPr bwMode="auto">
                  <a:xfrm>
                    <a:off x="538" y="2528"/>
                    <a:ext cx="367" cy="7"/>
                  </a:xfrm>
                  <a:prstGeom prst="rect">
                    <a:avLst/>
                  </a:prstGeom>
                  <a:solidFill>
                    <a:srgbClr val="CA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56" name="Rectangle 905"/>
                  <p:cNvSpPr>
                    <a:spLocks noChangeArrowheads="1"/>
                  </p:cNvSpPr>
                  <p:nvPr/>
                </p:nvSpPr>
                <p:spPr bwMode="auto">
                  <a:xfrm>
                    <a:off x="538" y="2535"/>
                    <a:ext cx="367" cy="7"/>
                  </a:xfrm>
                  <a:prstGeom prst="rect">
                    <a:avLst/>
                  </a:prstGeom>
                  <a:solidFill>
                    <a:srgbClr val="CA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57" name="Rectangle 906"/>
                  <p:cNvSpPr>
                    <a:spLocks noChangeArrowheads="1"/>
                  </p:cNvSpPr>
                  <p:nvPr/>
                </p:nvSpPr>
                <p:spPr bwMode="auto">
                  <a:xfrm>
                    <a:off x="538" y="2542"/>
                    <a:ext cx="367" cy="7"/>
                  </a:xfrm>
                  <a:prstGeom prst="rect">
                    <a:avLst/>
                  </a:prstGeom>
                  <a:solidFill>
                    <a:srgbClr val="CA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58" name="Rectangle 907"/>
                  <p:cNvSpPr>
                    <a:spLocks noChangeArrowheads="1"/>
                  </p:cNvSpPr>
                  <p:nvPr/>
                </p:nvSpPr>
                <p:spPr bwMode="auto">
                  <a:xfrm>
                    <a:off x="538" y="2549"/>
                    <a:ext cx="367" cy="7"/>
                  </a:xfrm>
                  <a:prstGeom prst="rect">
                    <a:avLst/>
                  </a:prstGeom>
                  <a:solidFill>
                    <a:srgbClr val="C9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59" name="Rectangle 908"/>
                  <p:cNvSpPr>
                    <a:spLocks noChangeArrowheads="1"/>
                  </p:cNvSpPr>
                  <p:nvPr/>
                </p:nvSpPr>
                <p:spPr bwMode="auto">
                  <a:xfrm>
                    <a:off x="538" y="2556"/>
                    <a:ext cx="367" cy="7"/>
                  </a:xfrm>
                  <a:prstGeom prst="rect">
                    <a:avLst/>
                  </a:prstGeom>
                  <a:solidFill>
                    <a:srgbClr val="C8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60" name="Rectangle 909"/>
                  <p:cNvSpPr>
                    <a:spLocks noChangeArrowheads="1"/>
                  </p:cNvSpPr>
                  <p:nvPr/>
                </p:nvSpPr>
                <p:spPr bwMode="auto">
                  <a:xfrm>
                    <a:off x="538" y="2563"/>
                    <a:ext cx="367" cy="7"/>
                  </a:xfrm>
                  <a:prstGeom prst="rect">
                    <a:avLst/>
                  </a:prstGeom>
                  <a:solidFill>
                    <a:srgbClr val="C8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61" name="Rectangle 910"/>
                  <p:cNvSpPr>
                    <a:spLocks noChangeArrowheads="1"/>
                  </p:cNvSpPr>
                  <p:nvPr/>
                </p:nvSpPr>
                <p:spPr bwMode="auto">
                  <a:xfrm>
                    <a:off x="538" y="2570"/>
                    <a:ext cx="367" cy="7"/>
                  </a:xfrm>
                  <a:prstGeom prst="rect">
                    <a:avLst/>
                  </a:prstGeom>
                  <a:solidFill>
                    <a:srgbClr val="C7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62" name="Rectangle 911"/>
                  <p:cNvSpPr>
                    <a:spLocks noChangeArrowheads="1"/>
                  </p:cNvSpPr>
                  <p:nvPr/>
                </p:nvSpPr>
                <p:spPr bwMode="auto">
                  <a:xfrm>
                    <a:off x="538" y="2577"/>
                    <a:ext cx="367" cy="7"/>
                  </a:xfrm>
                  <a:prstGeom prst="rect">
                    <a:avLst/>
                  </a:prstGeom>
                  <a:solidFill>
                    <a:srgbClr val="C6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63" name="Rectangle 912"/>
                  <p:cNvSpPr>
                    <a:spLocks noChangeArrowheads="1"/>
                  </p:cNvSpPr>
                  <p:nvPr/>
                </p:nvSpPr>
                <p:spPr bwMode="auto">
                  <a:xfrm>
                    <a:off x="538" y="2584"/>
                    <a:ext cx="367" cy="7"/>
                  </a:xfrm>
                  <a:prstGeom prst="rect">
                    <a:avLst/>
                  </a:prstGeom>
                  <a:solidFill>
                    <a:srgbClr val="C5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64" name="Rectangle 913"/>
                  <p:cNvSpPr>
                    <a:spLocks noChangeArrowheads="1"/>
                  </p:cNvSpPr>
                  <p:nvPr/>
                </p:nvSpPr>
                <p:spPr bwMode="auto">
                  <a:xfrm>
                    <a:off x="538" y="2591"/>
                    <a:ext cx="367" cy="7"/>
                  </a:xfrm>
                  <a:prstGeom prst="rect">
                    <a:avLst/>
                  </a:prstGeom>
                  <a:solidFill>
                    <a:srgbClr val="C4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65" name="Rectangle 914"/>
                  <p:cNvSpPr>
                    <a:spLocks noChangeArrowheads="1"/>
                  </p:cNvSpPr>
                  <p:nvPr/>
                </p:nvSpPr>
                <p:spPr bwMode="auto">
                  <a:xfrm>
                    <a:off x="538" y="2598"/>
                    <a:ext cx="367" cy="7"/>
                  </a:xfrm>
                  <a:prstGeom prst="rect">
                    <a:avLst/>
                  </a:prstGeom>
                  <a:solidFill>
                    <a:srgbClr val="C3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66" name="Rectangle 915"/>
                  <p:cNvSpPr>
                    <a:spLocks noChangeArrowheads="1"/>
                  </p:cNvSpPr>
                  <p:nvPr/>
                </p:nvSpPr>
                <p:spPr bwMode="auto">
                  <a:xfrm>
                    <a:off x="538" y="2605"/>
                    <a:ext cx="367" cy="7"/>
                  </a:xfrm>
                  <a:prstGeom prst="rect">
                    <a:avLst/>
                  </a:prstGeom>
                  <a:solidFill>
                    <a:srgbClr val="C2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67" name="Rectangle 916"/>
                  <p:cNvSpPr>
                    <a:spLocks noChangeArrowheads="1"/>
                  </p:cNvSpPr>
                  <p:nvPr/>
                </p:nvSpPr>
                <p:spPr bwMode="auto">
                  <a:xfrm>
                    <a:off x="538" y="2612"/>
                    <a:ext cx="367" cy="7"/>
                  </a:xfrm>
                  <a:prstGeom prst="rect">
                    <a:avLst/>
                  </a:prstGeom>
                  <a:solidFill>
                    <a:srgbClr val="C1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68" name="Rectangle 917"/>
                  <p:cNvSpPr>
                    <a:spLocks noChangeArrowheads="1"/>
                  </p:cNvSpPr>
                  <p:nvPr/>
                </p:nvSpPr>
                <p:spPr bwMode="auto">
                  <a:xfrm>
                    <a:off x="538" y="2619"/>
                    <a:ext cx="367" cy="7"/>
                  </a:xfrm>
                  <a:prstGeom prst="rect">
                    <a:avLst/>
                  </a:prstGeom>
                  <a:solidFill>
                    <a:srgbClr val="C0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69" name="Rectangle 918"/>
                  <p:cNvSpPr>
                    <a:spLocks noChangeArrowheads="1"/>
                  </p:cNvSpPr>
                  <p:nvPr/>
                </p:nvSpPr>
                <p:spPr bwMode="auto">
                  <a:xfrm>
                    <a:off x="538" y="2626"/>
                    <a:ext cx="367" cy="7"/>
                  </a:xfrm>
                  <a:prstGeom prst="rect">
                    <a:avLst/>
                  </a:prstGeom>
                  <a:solidFill>
                    <a:srgbClr val="BF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70" name="Rectangle 919"/>
                  <p:cNvSpPr>
                    <a:spLocks noChangeArrowheads="1"/>
                  </p:cNvSpPr>
                  <p:nvPr/>
                </p:nvSpPr>
                <p:spPr bwMode="auto">
                  <a:xfrm>
                    <a:off x="538" y="2633"/>
                    <a:ext cx="367" cy="7"/>
                  </a:xfrm>
                  <a:prstGeom prst="rect">
                    <a:avLst/>
                  </a:prstGeom>
                  <a:solidFill>
                    <a:srgbClr val="BD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71" name="Rectangle 920"/>
                  <p:cNvSpPr>
                    <a:spLocks noChangeArrowheads="1"/>
                  </p:cNvSpPr>
                  <p:nvPr/>
                </p:nvSpPr>
                <p:spPr bwMode="auto">
                  <a:xfrm>
                    <a:off x="538" y="2640"/>
                    <a:ext cx="367" cy="7"/>
                  </a:xfrm>
                  <a:prstGeom prst="rect">
                    <a:avLst/>
                  </a:prstGeom>
                  <a:solidFill>
                    <a:srgbClr val="BCFF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72" name="Rectangle 921"/>
                  <p:cNvSpPr>
                    <a:spLocks noChangeArrowheads="1"/>
                  </p:cNvSpPr>
                  <p:nvPr/>
                </p:nvSpPr>
                <p:spPr bwMode="auto">
                  <a:xfrm>
                    <a:off x="538" y="2647"/>
                    <a:ext cx="367" cy="7"/>
                  </a:xfrm>
                  <a:prstGeom prst="rect">
                    <a:avLst/>
                  </a:prstGeom>
                  <a:solidFill>
                    <a:srgbClr val="BA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73" name="Rectangle 922"/>
                  <p:cNvSpPr>
                    <a:spLocks noChangeArrowheads="1"/>
                  </p:cNvSpPr>
                  <p:nvPr/>
                </p:nvSpPr>
                <p:spPr bwMode="auto">
                  <a:xfrm>
                    <a:off x="538" y="2654"/>
                    <a:ext cx="367" cy="7"/>
                  </a:xfrm>
                  <a:prstGeom prst="rect">
                    <a:avLst/>
                  </a:prstGeom>
                  <a:solidFill>
                    <a:srgbClr val="B8FF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74" name="Rectangle 923"/>
                  <p:cNvSpPr>
                    <a:spLocks noChangeArrowheads="1"/>
                  </p:cNvSpPr>
                  <p:nvPr/>
                </p:nvSpPr>
                <p:spPr bwMode="auto">
                  <a:xfrm>
                    <a:off x="538" y="2661"/>
                    <a:ext cx="367" cy="8"/>
                  </a:xfrm>
                  <a:prstGeom prst="rect">
                    <a:avLst/>
                  </a:prstGeom>
                  <a:solidFill>
                    <a:srgbClr val="B6F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75" name="Rectangle 924"/>
                  <p:cNvSpPr>
                    <a:spLocks noChangeArrowheads="1"/>
                  </p:cNvSpPr>
                  <p:nvPr/>
                </p:nvSpPr>
                <p:spPr bwMode="auto">
                  <a:xfrm>
                    <a:off x="538" y="2669"/>
                    <a:ext cx="367" cy="6"/>
                  </a:xfrm>
                  <a:prstGeom prst="rect">
                    <a:avLst/>
                  </a:prstGeom>
                  <a:solidFill>
                    <a:srgbClr val="B4FF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76" name="Rectangle 925"/>
                  <p:cNvSpPr>
                    <a:spLocks noChangeArrowheads="1"/>
                  </p:cNvSpPr>
                  <p:nvPr/>
                </p:nvSpPr>
                <p:spPr bwMode="auto">
                  <a:xfrm>
                    <a:off x="538" y="2675"/>
                    <a:ext cx="367" cy="7"/>
                  </a:xfrm>
                  <a:prstGeom prst="rect">
                    <a:avLst/>
                  </a:prstGeom>
                  <a:solidFill>
                    <a:srgbClr val="B2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77" name="Rectangle 926"/>
                  <p:cNvSpPr>
                    <a:spLocks noChangeArrowheads="1"/>
                  </p:cNvSpPr>
                  <p:nvPr/>
                </p:nvSpPr>
                <p:spPr bwMode="auto">
                  <a:xfrm>
                    <a:off x="538" y="2682"/>
                    <a:ext cx="367" cy="7"/>
                  </a:xfrm>
                  <a:prstGeom prst="rect">
                    <a:avLst/>
                  </a:prstGeom>
                  <a:solidFill>
                    <a:srgbClr val="B0F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78" name="Rectangle 927"/>
                  <p:cNvSpPr>
                    <a:spLocks noChangeArrowheads="1"/>
                  </p:cNvSpPr>
                  <p:nvPr/>
                </p:nvSpPr>
                <p:spPr bwMode="auto">
                  <a:xfrm>
                    <a:off x="538" y="2689"/>
                    <a:ext cx="367" cy="7"/>
                  </a:xfrm>
                  <a:prstGeom prst="rect">
                    <a:avLst/>
                  </a:prstGeom>
                  <a:solidFill>
                    <a:srgbClr val="AEFF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79" name="Rectangle 928"/>
                  <p:cNvSpPr>
                    <a:spLocks noChangeArrowheads="1"/>
                  </p:cNvSpPr>
                  <p:nvPr/>
                </p:nvSpPr>
                <p:spPr bwMode="auto">
                  <a:xfrm>
                    <a:off x="538" y="2696"/>
                    <a:ext cx="367" cy="7"/>
                  </a:xfrm>
                  <a:prstGeom prst="rect">
                    <a:avLst/>
                  </a:prstGeom>
                  <a:solidFill>
                    <a:srgbClr val="ACFF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80" name="Rectangle 929"/>
                  <p:cNvSpPr>
                    <a:spLocks noChangeArrowheads="1"/>
                  </p:cNvSpPr>
                  <p:nvPr/>
                </p:nvSpPr>
                <p:spPr bwMode="auto">
                  <a:xfrm>
                    <a:off x="538" y="2703"/>
                    <a:ext cx="367" cy="7"/>
                  </a:xfrm>
                  <a:prstGeom prst="rect">
                    <a:avLst/>
                  </a:prstGeom>
                  <a:solidFill>
                    <a:srgbClr val="AAFF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81" name="Rectangle 930"/>
                  <p:cNvSpPr>
                    <a:spLocks noChangeArrowheads="1"/>
                  </p:cNvSpPr>
                  <p:nvPr/>
                </p:nvSpPr>
                <p:spPr bwMode="auto">
                  <a:xfrm>
                    <a:off x="538" y="2710"/>
                    <a:ext cx="367" cy="7"/>
                  </a:xfrm>
                  <a:prstGeom prst="rect">
                    <a:avLst/>
                  </a:prstGeom>
                  <a:solidFill>
                    <a:srgbClr val="A7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82" name="Rectangle 931"/>
                  <p:cNvSpPr>
                    <a:spLocks noChangeArrowheads="1"/>
                  </p:cNvSpPr>
                  <p:nvPr/>
                </p:nvSpPr>
                <p:spPr bwMode="auto">
                  <a:xfrm>
                    <a:off x="538" y="2717"/>
                    <a:ext cx="367" cy="8"/>
                  </a:xfrm>
                  <a:prstGeom prst="rect">
                    <a:avLst/>
                  </a:prstGeom>
                  <a:solidFill>
                    <a:srgbClr val="A4FF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83" name="Rectangle 932"/>
                  <p:cNvSpPr>
                    <a:spLocks noChangeArrowheads="1"/>
                  </p:cNvSpPr>
                  <p:nvPr/>
                </p:nvSpPr>
                <p:spPr bwMode="auto">
                  <a:xfrm>
                    <a:off x="538" y="2725"/>
                    <a:ext cx="367" cy="6"/>
                  </a:xfrm>
                  <a:prstGeom prst="rect">
                    <a:avLst/>
                  </a:prstGeom>
                  <a:solidFill>
                    <a:srgbClr val="A2FF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84" name="Rectangle 933"/>
                  <p:cNvSpPr>
                    <a:spLocks noChangeArrowheads="1"/>
                  </p:cNvSpPr>
                  <p:nvPr/>
                </p:nvSpPr>
                <p:spPr bwMode="auto">
                  <a:xfrm>
                    <a:off x="538" y="2731"/>
                    <a:ext cx="367" cy="7"/>
                  </a:xfrm>
                  <a:prstGeom prst="rect">
                    <a:avLst/>
                  </a:prstGeom>
                  <a:solidFill>
                    <a:srgbClr val="A0FF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85" name="Rectangle 934"/>
                  <p:cNvSpPr>
                    <a:spLocks noChangeArrowheads="1"/>
                  </p:cNvSpPr>
                  <p:nvPr/>
                </p:nvSpPr>
                <p:spPr bwMode="auto">
                  <a:xfrm>
                    <a:off x="538" y="2738"/>
                    <a:ext cx="367" cy="7"/>
                  </a:xfrm>
                  <a:prstGeom prst="rect">
                    <a:avLst/>
                  </a:prstGeom>
                  <a:solidFill>
                    <a:srgbClr val="9DFF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86" name="Rectangle 935"/>
                  <p:cNvSpPr>
                    <a:spLocks noChangeArrowheads="1"/>
                  </p:cNvSpPr>
                  <p:nvPr/>
                </p:nvSpPr>
                <p:spPr bwMode="auto">
                  <a:xfrm>
                    <a:off x="538" y="2745"/>
                    <a:ext cx="367" cy="7"/>
                  </a:xfrm>
                  <a:prstGeom prst="rect">
                    <a:avLst/>
                  </a:prstGeom>
                  <a:solidFill>
                    <a:srgbClr val="9AFF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87" name="Rectangle 936"/>
                  <p:cNvSpPr>
                    <a:spLocks noChangeArrowheads="1"/>
                  </p:cNvSpPr>
                  <p:nvPr/>
                </p:nvSpPr>
                <p:spPr bwMode="auto">
                  <a:xfrm>
                    <a:off x="538" y="2752"/>
                    <a:ext cx="367" cy="7"/>
                  </a:xfrm>
                  <a:prstGeom prst="rect">
                    <a:avLst/>
                  </a:prstGeom>
                  <a:solidFill>
                    <a:srgbClr val="98FF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88" name="Rectangle 937"/>
                  <p:cNvSpPr>
                    <a:spLocks noChangeArrowheads="1"/>
                  </p:cNvSpPr>
                  <p:nvPr/>
                </p:nvSpPr>
                <p:spPr bwMode="auto">
                  <a:xfrm>
                    <a:off x="538" y="2759"/>
                    <a:ext cx="367" cy="7"/>
                  </a:xfrm>
                  <a:prstGeom prst="rect">
                    <a:avLst/>
                  </a:prstGeom>
                  <a:solidFill>
                    <a:srgbClr val="95FF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89" name="Rectangle 938"/>
                  <p:cNvSpPr>
                    <a:spLocks noChangeArrowheads="1"/>
                  </p:cNvSpPr>
                  <p:nvPr/>
                </p:nvSpPr>
                <p:spPr bwMode="auto">
                  <a:xfrm>
                    <a:off x="538" y="2766"/>
                    <a:ext cx="367" cy="7"/>
                  </a:xfrm>
                  <a:prstGeom prst="rect">
                    <a:avLst/>
                  </a:prstGeom>
                  <a:solidFill>
                    <a:srgbClr val="93FF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90" name="Rectangle 939"/>
                  <p:cNvSpPr>
                    <a:spLocks noChangeArrowheads="1"/>
                  </p:cNvSpPr>
                  <p:nvPr/>
                </p:nvSpPr>
                <p:spPr bwMode="auto">
                  <a:xfrm>
                    <a:off x="538" y="2773"/>
                    <a:ext cx="367" cy="8"/>
                  </a:xfrm>
                  <a:prstGeom prst="rect">
                    <a:avLst/>
                  </a:prstGeom>
                  <a:solidFill>
                    <a:srgbClr val="90FF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91" name="Rectangle 940"/>
                  <p:cNvSpPr>
                    <a:spLocks noChangeArrowheads="1"/>
                  </p:cNvSpPr>
                  <p:nvPr/>
                </p:nvSpPr>
                <p:spPr bwMode="auto">
                  <a:xfrm>
                    <a:off x="538" y="2781"/>
                    <a:ext cx="367" cy="6"/>
                  </a:xfrm>
                  <a:prstGeom prst="rect">
                    <a:avLst/>
                  </a:prstGeom>
                  <a:solidFill>
                    <a:srgbClr val="8DFF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92" name="Rectangle 941"/>
                  <p:cNvSpPr>
                    <a:spLocks noChangeArrowheads="1"/>
                  </p:cNvSpPr>
                  <p:nvPr/>
                </p:nvSpPr>
                <p:spPr bwMode="auto">
                  <a:xfrm>
                    <a:off x="538" y="2787"/>
                    <a:ext cx="367" cy="7"/>
                  </a:xfrm>
                  <a:prstGeom prst="rect">
                    <a:avLst/>
                  </a:prstGeom>
                  <a:solidFill>
                    <a:srgbClr val="8BFF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93" name="Rectangle 942"/>
                  <p:cNvSpPr>
                    <a:spLocks noChangeArrowheads="1"/>
                  </p:cNvSpPr>
                  <p:nvPr/>
                </p:nvSpPr>
                <p:spPr bwMode="auto">
                  <a:xfrm>
                    <a:off x="538" y="2794"/>
                    <a:ext cx="367" cy="8"/>
                  </a:xfrm>
                  <a:prstGeom prst="rect">
                    <a:avLst/>
                  </a:prstGeom>
                  <a:solidFill>
                    <a:srgbClr val="88FF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94" name="Rectangle 943"/>
                  <p:cNvSpPr>
                    <a:spLocks noChangeArrowheads="1"/>
                  </p:cNvSpPr>
                  <p:nvPr/>
                </p:nvSpPr>
                <p:spPr bwMode="auto">
                  <a:xfrm>
                    <a:off x="538" y="2802"/>
                    <a:ext cx="367" cy="6"/>
                  </a:xfrm>
                  <a:prstGeom prst="rect">
                    <a:avLst/>
                  </a:prstGeom>
                  <a:solidFill>
                    <a:srgbClr val="85FF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95" name="Rectangle 944"/>
                  <p:cNvSpPr>
                    <a:spLocks noChangeArrowheads="1"/>
                  </p:cNvSpPr>
                  <p:nvPr/>
                </p:nvSpPr>
                <p:spPr bwMode="auto">
                  <a:xfrm>
                    <a:off x="538" y="2808"/>
                    <a:ext cx="367" cy="7"/>
                  </a:xfrm>
                  <a:prstGeom prst="rect">
                    <a:avLst/>
                  </a:prstGeom>
                  <a:solidFill>
                    <a:srgbClr val="84FFD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96" name="Rectangle 945"/>
                  <p:cNvSpPr>
                    <a:spLocks noChangeArrowheads="1"/>
                  </p:cNvSpPr>
                  <p:nvPr/>
                </p:nvSpPr>
                <p:spPr bwMode="auto">
                  <a:xfrm>
                    <a:off x="538" y="2815"/>
                    <a:ext cx="367" cy="7"/>
                  </a:xfrm>
                  <a:prstGeom prst="rect">
                    <a:avLst/>
                  </a:prstGeom>
                  <a:solidFill>
                    <a:srgbClr val="81FF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97" name="Rectangle 946"/>
                  <p:cNvSpPr>
                    <a:spLocks noChangeArrowheads="1"/>
                  </p:cNvSpPr>
                  <p:nvPr/>
                </p:nvSpPr>
                <p:spPr bwMode="auto">
                  <a:xfrm>
                    <a:off x="538" y="2822"/>
                    <a:ext cx="367" cy="7"/>
                  </a:xfrm>
                  <a:prstGeom prst="rect">
                    <a:avLst/>
                  </a:prstGeom>
                  <a:solidFill>
                    <a:srgbClr val="7FFFD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98" name="Rectangle 947"/>
                  <p:cNvSpPr>
                    <a:spLocks noChangeArrowheads="1"/>
                  </p:cNvSpPr>
                  <p:nvPr/>
                </p:nvSpPr>
                <p:spPr bwMode="auto">
                  <a:xfrm>
                    <a:off x="538" y="2829"/>
                    <a:ext cx="367" cy="8"/>
                  </a:xfrm>
                  <a:prstGeom prst="rect">
                    <a:avLst/>
                  </a:prstGeom>
                  <a:solidFill>
                    <a:srgbClr val="7CFF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699" name="Rectangle 948"/>
                  <p:cNvSpPr>
                    <a:spLocks noChangeArrowheads="1"/>
                  </p:cNvSpPr>
                  <p:nvPr/>
                </p:nvSpPr>
                <p:spPr bwMode="auto">
                  <a:xfrm>
                    <a:off x="538" y="2837"/>
                    <a:ext cx="367" cy="6"/>
                  </a:xfrm>
                  <a:prstGeom prst="rect">
                    <a:avLst/>
                  </a:prstGeom>
                  <a:solidFill>
                    <a:srgbClr val="7AFF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00" name="Rectangle 949"/>
                  <p:cNvSpPr>
                    <a:spLocks noChangeArrowheads="1"/>
                  </p:cNvSpPr>
                  <p:nvPr/>
                </p:nvSpPr>
                <p:spPr bwMode="auto">
                  <a:xfrm>
                    <a:off x="538" y="2843"/>
                    <a:ext cx="367" cy="7"/>
                  </a:xfrm>
                  <a:prstGeom prst="rect">
                    <a:avLst/>
                  </a:prstGeom>
                  <a:solidFill>
                    <a:srgbClr val="78FF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01" name="Rectangle 950"/>
                  <p:cNvSpPr>
                    <a:spLocks noChangeArrowheads="1"/>
                  </p:cNvSpPr>
                  <p:nvPr/>
                </p:nvSpPr>
                <p:spPr bwMode="auto">
                  <a:xfrm>
                    <a:off x="538" y="2850"/>
                    <a:ext cx="367" cy="8"/>
                  </a:xfrm>
                  <a:prstGeom prst="rect">
                    <a:avLst/>
                  </a:prstGeom>
                  <a:solidFill>
                    <a:srgbClr val="77FF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02" name="Rectangle 951"/>
                  <p:cNvSpPr>
                    <a:spLocks noChangeArrowheads="1"/>
                  </p:cNvSpPr>
                  <p:nvPr/>
                </p:nvSpPr>
                <p:spPr bwMode="auto">
                  <a:xfrm>
                    <a:off x="538" y="2858"/>
                    <a:ext cx="367" cy="6"/>
                  </a:xfrm>
                  <a:prstGeom prst="rect">
                    <a:avLst/>
                  </a:prstGeom>
                  <a:solidFill>
                    <a:srgbClr val="74FF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03" name="Rectangle 952"/>
                  <p:cNvSpPr>
                    <a:spLocks noChangeArrowheads="1"/>
                  </p:cNvSpPr>
                  <p:nvPr/>
                </p:nvSpPr>
                <p:spPr bwMode="auto">
                  <a:xfrm>
                    <a:off x="538" y="2864"/>
                    <a:ext cx="367" cy="7"/>
                  </a:xfrm>
                  <a:prstGeom prst="rect">
                    <a:avLst/>
                  </a:prstGeom>
                  <a:solidFill>
                    <a:srgbClr val="73FF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04" name="Rectangle 953"/>
                  <p:cNvSpPr>
                    <a:spLocks noChangeArrowheads="1"/>
                  </p:cNvSpPr>
                  <p:nvPr/>
                </p:nvSpPr>
                <p:spPr bwMode="auto">
                  <a:xfrm>
                    <a:off x="538" y="2871"/>
                    <a:ext cx="367" cy="8"/>
                  </a:xfrm>
                  <a:prstGeom prst="rect">
                    <a:avLst/>
                  </a:prstGeom>
                  <a:solidFill>
                    <a:srgbClr val="71FF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05" name="Rectangle 954"/>
                  <p:cNvSpPr>
                    <a:spLocks noChangeArrowheads="1"/>
                  </p:cNvSpPr>
                  <p:nvPr/>
                </p:nvSpPr>
                <p:spPr bwMode="auto">
                  <a:xfrm>
                    <a:off x="538" y="2879"/>
                    <a:ext cx="367" cy="6"/>
                  </a:xfrm>
                  <a:prstGeom prst="rect">
                    <a:avLst/>
                  </a:prstGeom>
                  <a:solidFill>
                    <a:srgbClr val="70FF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06" name="Rectangle 955"/>
                  <p:cNvSpPr>
                    <a:spLocks noChangeArrowheads="1"/>
                  </p:cNvSpPr>
                  <p:nvPr/>
                </p:nvSpPr>
                <p:spPr bwMode="auto">
                  <a:xfrm>
                    <a:off x="538" y="2885"/>
                    <a:ext cx="367" cy="8"/>
                  </a:xfrm>
                  <a:prstGeom prst="rect">
                    <a:avLst/>
                  </a:prstGeom>
                  <a:solidFill>
                    <a:srgbClr val="6EFF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07" name="Rectangle 956"/>
                  <p:cNvSpPr>
                    <a:spLocks noChangeArrowheads="1"/>
                  </p:cNvSpPr>
                  <p:nvPr/>
                </p:nvSpPr>
                <p:spPr bwMode="auto">
                  <a:xfrm>
                    <a:off x="538" y="2893"/>
                    <a:ext cx="367" cy="6"/>
                  </a:xfrm>
                  <a:prstGeom prst="rect">
                    <a:avLst/>
                  </a:prstGeom>
                  <a:solidFill>
                    <a:srgbClr val="6DFF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08" name="Rectangle 957"/>
                  <p:cNvSpPr>
                    <a:spLocks noChangeArrowheads="1"/>
                  </p:cNvSpPr>
                  <p:nvPr/>
                </p:nvSpPr>
                <p:spPr bwMode="auto">
                  <a:xfrm>
                    <a:off x="538" y="2899"/>
                    <a:ext cx="367" cy="7"/>
                  </a:xfrm>
                  <a:prstGeom prst="rect">
                    <a:avLst/>
                  </a:prstGeom>
                  <a:solidFill>
                    <a:srgbClr val="6CFF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09" name="Rectangle 958"/>
                  <p:cNvSpPr>
                    <a:spLocks noChangeArrowheads="1"/>
                  </p:cNvSpPr>
                  <p:nvPr/>
                </p:nvSpPr>
                <p:spPr bwMode="auto">
                  <a:xfrm>
                    <a:off x="538" y="2906"/>
                    <a:ext cx="367" cy="8"/>
                  </a:xfrm>
                  <a:prstGeom prst="rect">
                    <a:avLst/>
                  </a:prstGeom>
                  <a:solidFill>
                    <a:srgbClr val="6BFFC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10" name="Rectangle 959"/>
                  <p:cNvSpPr>
                    <a:spLocks noChangeArrowheads="1"/>
                  </p:cNvSpPr>
                  <p:nvPr/>
                </p:nvSpPr>
                <p:spPr bwMode="auto">
                  <a:xfrm>
                    <a:off x="538" y="2914"/>
                    <a:ext cx="367" cy="6"/>
                  </a:xfrm>
                  <a:prstGeom prst="rect">
                    <a:avLst/>
                  </a:prstGeom>
                  <a:solidFill>
                    <a:srgbClr val="69FFC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11" name="Rectangle 960"/>
                  <p:cNvSpPr>
                    <a:spLocks noChangeArrowheads="1"/>
                  </p:cNvSpPr>
                  <p:nvPr/>
                </p:nvSpPr>
                <p:spPr bwMode="auto">
                  <a:xfrm>
                    <a:off x="538" y="2920"/>
                    <a:ext cx="367" cy="7"/>
                  </a:xfrm>
                  <a:prstGeom prst="rect">
                    <a:avLst/>
                  </a:prstGeom>
                  <a:solidFill>
                    <a:srgbClr val="69FFC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12" name="Rectangle 961"/>
                  <p:cNvSpPr>
                    <a:spLocks noChangeArrowheads="1"/>
                  </p:cNvSpPr>
                  <p:nvPr/>
                </p:nvSpPr>
                <p:spPr bwMode="auto">
                  <a:xfrm>
                    <a:off x="538" y="2927"/>
                    <a:ext cx="367" cy="8"/>
                  </a:xfrm>
                  <a:prstGeom prst="rect">
                    <a:avLst/>
                  </a:prstGeom>
                  <a:solidFill>
                    <a:srgbClr val="68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13" name="Rectangle 962"/>
                  <p:cNvSpPr>
                    <a:spLocks noChangeArrowheads="1"/>
                  </p:cNvSpPr>
                  <p:nvPr/>
                </p:nvSpPr>
                <p:spPr bwMode="auto">
                  <a:xfrm>
                    <a:off x="538" y="2935"/>
                    <a:ext cx="367" cy="6"/>
                  </a:xfrm>
                  <a:prstGeom prst="rect">
                    <a:avLst/>
                  </a:prstGeom>
                  <a:solidFill>
                    <a:srgbClr val="67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14" name="Rectangle 963"/>
                  <p:cNvSpPr>
                    <a:spLocks noChangeArrowheads="1"/>
                  </p:cNvSpPr>
                  <p:nvPr/>
                </p:nvSpPr>
                <p:spPr bwMode="auto">
                  <a:xfrm>
                    <a:off x="538" y="2941"/>
                    <a:ext cx="367" cy="8"/>
                  </a:xfrm>
                  <a:prstGeom prst="rect">
                    <a:avLst/>
                  </a:prstGeom>
                  <a:solidFill>
                    <a:srgbClr val="66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715" name="Rectangle 964"/>
                  <p:cNvSpPr>
                    <a:spLocks noChangeArrowheads="1"/>
                  </p:cNvSpPr>
                  <p:nvPr/>
                </p:nvSpPr>
                <p:spPr bwMode="auto">
                  <a:xfrm>
                    <a:off x="538" y="2949"/>
                    <a:ext cx="367" cy="7"/>
                  </a:xfrm>
                  <a:prstGeom prst="rect">
                    <a:avLst/>
                  </a:prstGeom>
                  <a:solidFill>
                    <a:srgbClr val="66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583" name="Freeform 966"/>
                <p:cNvSpPr>
                  <a:spLocks/>
                </p:cNvSpPr>
                <p:nvPr/>
              </p:nvSpPr>
              <p:spPr bwMode="auto">
                <a:xfrm>
                  <a:off x="538" y="2507"/>
                  <a:ext cx="365" cy="205"/>
                </a:xfrm>
                <a:custGeom>
                  <a:avLst/>
                  <a:gdLst>
                    <a:gd name="T0" fmla="*/ 365 w 730"/>
                    <a:gd name="T1" fmla="*/ 0 h 410"/>
                    <a:gd name="T2" fmla="*/ 328 w 730"/>
                    <a:gd name="T3" fmla="*/ 1 h 410"/>
                    <a:gd name="T4" fmla="*/ 292 w 730"/>
                    <a:gd name="T5" fmla="*/ 3 h 410"/>
                    <a:gd name="T6" fmla="*/ 257 w 730"/>
                    <a:gd name="T7" fmla="*/ 8 h 410"/>
                    <a:gd name="T8" fmla="*/ 224 w 730"/>
                    <a:gd name="T9" fmla="*/ 13 h 410"/>
                    <a:gd name="T10" fmla="*/ 191 w 730"/>
                    <a:gd name="T11" fmla="*/ 19 h 410"/>
                    <a:gd name="T12" fmla="*/ 161 w 730"/>
                    <a:gd name="T13" fmla="*/ 28 h 410"/>
                    <a:gd name="T14" fmla="*/ 133 w 730"/>
                    <a:gd name="T15" fmla="*/ 36 h 410"/>
                    <a:gd name="T16" fmla="*/ 108 w 730"/>
                    <a:gd name="T17" fmla="*/ 47 h 410"/>
                    <a:gd name="T18" fmla="*/ 84 w 730"/>
                    <a:gd name="T19" fmla="*/ 58 h 410"/>
                    <a:gd name="T20" fmla="*/ 63 w 730"/>
                    <a:gd name="T21" fmla="*/ 71 h 410"/>
                    <a:gd name="T22" fmla="*/ 44 w 730"/>
                    <a:gd name="T23" fmla="*/ 84 h 410"/>
                    <a:gd name="T24" fmla="*/ 29 w 730"/>
                    <a:gd name="T25" fmla="*/ 98 h 410"/>
                    <a:gd name="T26" fmla="*/ 17 w 730"/>
                    <a:gd name="T27" fmla="*/ 112 h 410"/>
                    <a:gd name="T28" fmla="*/ 8 w 730"/>
                    <a:gd name="T29" fmla="*/ 128 h 410"/>
                    <a:gd name="T30" fmla="*/ 2 w 730"/>
                    <a:gd name="T31" fmla="*/ 144 h 410"/>
                    <a:gd name="T32" fmla="*/ 1 w 730"/>
                    <a:gd name="T33" fmla="*/ 151 h 410"/>
                    <a:gd name="T34" fmla="*/ 0 w 730"/>
                    <a:gd name="T35" fmla="*/ 160 h 410"/>
                    <a:gd name="T36" fmla="*/ 1 w 730"/>
                    <a:gd name="T37" fmla="*/ 171 h 410"/>
                    <a:gd name="T38" fmla="*/ 4 w 730"/>
                    <a:gd name="T39" fmla="*/ 183 h 410"/>
                    <a:gd name="T40" fmla="*/ 9 w 730"/>
                    <a:gd name="T41" fmla="*/ 194 h 410"/>
                    <a:gd name="T42" fmla="*/ 16 w 730"/>
                    <a:gd name="T43" fmla="*/ 205 h 410"/>
                    <a:gd name="T44" fmla="*/ 16 w 730"/>
                    <a:gd name="T45" fmla="*/ 205 h 410"/>
                    <a:gd name="T46" fmla="*/ 25 w 730"/>
                    <a:gd name="T47" fmla="*/ 193 h 410"/>
                    <a:gd name="T48" fmla="*/ 37 w 730"/>
                    <a:gd name="T49" fmla="*/ 181 h 410"/>
                    <a:gd name="T50" fmla="*/ 52 w 730"/>
                    <a:gd name="T51" fmla="*/ 170 h 410"/>
                    <a:gd name="T52" fmla="*/ 67 w 730"/>
                    <a:gd name="T53" fmla="*/ 159 h 410"/>
                    <a:gd name="T54" fmla="*/ 85 w 730"/>
                    <a:gd name="T55" fmla="*/ 149 h 410"/>
                    <a:gd name="T56" fmla="*/ 104 w 730"/>
                    <a:gd name="T57" fmla="*/ 140 h 410"/>
                    <a:gd name="T58" fmla="*/ 125 w 730"/>
                    <a:gd name="T59" fmla="*/ 131 h 410"/>
                    <a:gd name="T60" fmla="*/ 148 w 730"/>
                    <a:gd name="T61" fmla="*/ 123 h 410"/>
                    <a:gd name="T62" fmla="*/ 171 w 730"/>
                    <a:gd name="T63" fmla="*/ 116 h 410"/>
                    <a:gd name="T64" fmla="*/ 196 w 730"/>
                    <a:gd name="T65" fmla="*/ 110 h 410"/>
                    <a:gd name="T66" fmla="*/ 222 w 730"/>
                    <a:gd name="T67" fmla="*/ 105 h 410"/>
                    <a:gd name="T68" fmla="*/ 249 w 730"/>
                    <a:gd name="T69" fmla="*/ 100 h 410"/>
                    <a:gd name="T70" fmla="*/ 277 w 730"/>
                    <a:gd name="T71" fmla="*/ 96 h 410"/>
                    <a:gd name="T72" fmla="*/ 305 w 730"/>
                    <a:gd name="T73" fmla="*/ 93 h 410"/>
                    <a:gd name="T74" fmla="*/ 335 w 730"/>
                    <a:gd name="T75" fmla="*/ 92 h 410"/>
                    <a:gd name="T76" fmla="*/ 365 w 730"/>
                    <a:gd name="T77" fmla="*/ 91 h 410"/>
                    <a:gd name="T78" fmla="*/ 365 w 730"/>
                    <a:gd name="T79" fmla="*/ 0 h 4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0" h="410">
                      <a:moveTo>
                        <a:pt x="730" y="0"/>
                      </a:moveTo>
                      <a:lnTo>
                        <a:pt x="656" y="2"/>
                      </a:lnTo>
                      <a:lnTo>
                        <a:pt x="584" y="6"/>
                      </a:lnTo>
                      <a:lnTo>
                        <a:pt x="513" y="15"/>
                      </a:lnTo>
                      <a:lnTo>
                        <a:pt x="447" y="25"/>
                      </a:lnTo>
                      <a:lnTo>
                        <a:pt x="382" y="38"/>
                      </a:lnTo>
                      <a:lnTo>
                        <a:pt x="321" y="55"/>
                      </a:lnTo>
                      <a:lnTo>
                        <a:pt x="266" y="72"/>
                      </a:lnTo>
                      <a:lnTo>
                        <a:pt x="215" y="93"/>
                      </a:lnTo>
                      <a:lnTo>
                        <a:pt x="167" y="116"/>
                      </a:lnTo>
                      <a:lnTo>
                        <a:pt x="126" y="141"/>
                      </a:lnTo>
                      <a:lnTo>
                        <a:pt x="88" y="167"/>
                      </a:lnTo>
                      <a:lnTo>
                        <a:pt x="57" y="196"/>
                      </a:lnTo>
                      <a:lnTo>
                        <a:pt x="33" y="224"/>
                      </a:lnTo>
                      <a:lnTo>
                        <a:pt x="15" y="255"/>
                      </a:lnTo>
                      <a:lnTo>
                        <a:pt x="4" y="287"/>
                      </a:lnTo>
                      <a:lnTo>
                        <a:pt x="2" y="302"/>
                      </a:lnTo>
                      <a:lnTo>
                        <a:pt x="0" y="319"/>
                      </a:lnTo>
                      <a:lnTo>
                        <a:pt x="2" y="342"/>
                      </a:lnTo>
                      <a:lnTo>
                        <a:pt x="8" y="365"/>
                      </a:lnTo>
                      <a:lnTo>
                        <a:pt x="17" y="388"/>
                      </a:lnTo>
                      <a:lnTo>
                        <a:pt x="31" y="410"/>
                      </a:lnTo>
                      <a:lnTo>
                        <a:pt x="50" y="386"/>
                      </a:lnTo>
                      <a:lnTo>
                        <a:pt x="74" y="361"/>
                      </a:lnTo>
                      <a:lnTo>
                        <a:pt x="103" y="340"/>
                      </a:lnTo>
                      <a:lnTo>
                        <a:pt x="133" y="317"/>
                      </a:lnTo>
                      <a:lnTo>
                        <a:pt x="169" y="298"/>
                      </a:lnTo>
                      <a:lnTo>
                        <a:pt x="207" y="279"/>
                      </a:lnTo>
                      <a:lnTo>
                        <a:pt x="249" y="262"/>
                      </a:lnTo>
                      <a:lnTo>
                        <a:pt x="295" y="245"/>
                      </a:lnTo>
                      <a:lnTo>
                        <a:pt x="342" y="232"/>
                      </a:lnTo>
                      <a:lnTo>
                        <a:pt x="392" y="219"/>
                      </a:lnTo>
                      <a:lnTo>
                        <a:pt x="443" y="209"/>
                      </a:lnTo>
                      <a:lnTo>
                        <a:pt x="498" y="200"/>
                      </a:lnTo>
                      <a:lnTo>
                        <a:pt x="553" y="192"/>
                      </a:lnTo>
                      <a:lnTo>
                        <a:pt x="610" y="186"/>
                      </a:lnTo>
                      <a:lnTo>
                        <a:pt x="669" y="184"/>
                      </a:lnTo>
                      <a:lnTo>
                        <a:pt x="730" y="182"/>
                      </a:lnTo>
                      <a:lnTo>
                        <a:pt x="730" y="0"/>
                      </a:lnTo>
                      <a:close/>
                    </a:path>
                  </a:pathLst>
                </a:custGeom>
                <a:solidFill>
                  <a:srgbClr val="52CDA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584" name="Freeform 967"/>
                <p:cNvSpPr>
                  <a:spLocks/>
                </p:cNvSpPr>
                <p:nvPr/>
              </p:nvSpPr>
              <p:spPr bwMode="auto">
                <a:xfrm>
                  <a:off x="538" y="2507"/>
                  <a:ext cx="365" cy="447"/>
                </a:xfrm>
                <a:custGeom>
                  <a:avLst/>
                  <a:gdLst>
                    <a:gd name="T0" fmla="*/ 328 w 730"/>
                    <a:gd name="T1" fmla="*/ 1 h 893"/>
                    <a:gd name="T2" fmla="*/ 257 w 730"/>
                    <a:gd name="T3" fmla="*/ 8 h 893"/>
                    <a:gd name="T4" fmla="*/ 191 w 730"/>
                    <a:gd name="T5" fmla="*/ 19 h 893"/>
                    <a:gd name="T6" fmla="*/ 133 w 730"/>
                    <a:gd name="T7" fmla="*/ 36 h 893"/>
                    <a:gd name="T8" fmla="*/ 84 w 730"/>
                    <a:gd name="T9" fmla="*/ 58 h 893"/>
                    <a:gd name="T10" fmla="*/ 44 w 730"/>
                    <a:gd name="T11" fmla="*/ 84 h 893"/>
                    <a:gd name="T12" fmla="*/ 17 w 730"/>
                    <a:gd name="T13" fmla="*/ 112 h 893"/>
                    <a:gd name="T14" fmla="*/ 2 w 730"/>
                    <a:gd name="T15" fmla="*/ 144 h 893"/>
                    <a:gd name="T16" fmla="*/ 0 w 730"/>
                    <a:gd name="T17" fmla="*/ 160 h 893"/>
                    <a:gd name="T18" fmla="*/ 1 w 730"/>
                    <a:gd name="T19" fmla="*/ 263 h 893"/>
                    <a:gd name="T20" fmla="*/ 11 w 730"/>
                    <a:gd name="T21" fmla="*/ 288 h 893"/>
                    <a:gd name="T22" fmla="*/ 28 w 730"/>
                    <a:gd name="T23" fmla="*/ 312 h 893"/>
                    <a:gd name="T24" fmla="*/ 53 w 730"/>
                    <a:gd name="T25" fmla="*/ 333 h 893"/>
                    <a:gd name="T26" fmla="*/ 84 w 730"/>
                    <a:gd name="T27" fmla="*/ 353 h 893"/>
                    <a:gd name="T28" fmla="*/ 123 w 730"/>
                    <a:gd name="T29" fmla="*/ 370 h 893"/>
                    <a:gd name="T30" fmla="*/ 168 w 730"/>
                    <a:gd name="T31" fmla="*/ 385 h 893"/>
                    <a:gd name="T32" fmla="*/ 217 w 730"/>
                    <a:gd name="T33" fmla="*/ 396 h 893"/>
                    <a:gd name="T34" fmla="*/ 244 w 730"/>
                    <a:gd name="T35" fmla="*/ 447 h 893"/>
                    <a:gd name="T36" fmla="*/ 244 w 730"/>
                    <a:gd name="T37" fmla="*/ 264 h 893"/>
                    <a:gd name="T38" fmla="*/ 204 w 730"/>
                    <a:gd name="T39" fmla="*/ 302 h 893"/>
                    <a:gd name="T40" fmla="*/ 131 w 730"/>
                    <a:gd name="T41" fmla="*/ 282 h 893"/>
                    <a:gd name="T42" fmla="*/ 87 w 730"/>
                    <a:gd name="T43" fmla="*/ 263 h 893"/>
                    <a:gd name="T44" fmla="*/ 61 w 730"/>
                    <a:gd name="T45" fmla="*/ 248 h 893"/>
                    <a:gd name="T46" fmla="*/ 39 w 730"/>
                    <a:gd name="T47" fmla="*/ 232 h 893"/>
                    <a:gd name="T48" fmla="*/ 22 w 730"/>
                    <a:gd name="T49" fmla="*/ 214 h 893"/>
                    <a:gd name="T50" fmla="*/ 16 w 730"/>
                    <a:gd name="T51" fmla="*/ 205 h 893"/>
                    <a:gd name="T52" fmla="*/ 37 w 730"/>
                    <a:gd name="T53" fmla="*/ 181 h 893"/>
                    <a:gd name="T54" fmla="*/ 67 w 730"/>
                    <a:gd name="T55" fmla="*/ 159 h 893"/>
                    <a:gd name="T56" fmla="*/ 104 w 730"/>
                    <a:gd name="T57" fmla="*/ 140 h 893"/>
                    <a:gd name="T58" fmla="*/ 148 w 730"/>
                    <a:gd name="T59" fmla="*/ 123 h 893"/>
                    <a:gd name="T60" fmla="*/ 196 w 730"/>
                    <a:gd name="T61" fmla="*/ 110 h 893"/>
                    <a:gd name="T62" fmla="*/ 249 w 730"/>
                    <a:gd name="T63" fmla="*/ 100 h 893"/>
                    <a:gd name="T64" fmla="*/ 305 w 730"/>
                    <a:gd name="T65" fmla="*/ 93 h 893"/>
                    <a:gd name="T66" fmla="*/ 365 w 730"/>
                    <a:gd name="T67" fmla="*/ 91 h 8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0" h="893">
                      <a:moveTo>
                        <a:pt x="730" y="0"/>
                      </a:moveTo>
                      <a:lnTo>
                        <a:pt x="656" y="2"/>
                      </a:lnTo>
                      <a:lnTo>
                        <a:pt x="584" y="6"/>
                      </a:lnTo>
                      <a:lnTo>
                        <a:pt x="513" y="15"/>
                      </a:lnTo>
                      <a:lnTo>
                        <a:pt x="447" y="25"/>
                      </a:lnTo>
                      <a:lnTo>
                        <a:pt x="382" y="38"/>
                      </a:lnTo>
                      <a:lnTo>
                        <a:pt x="321" y="55"/>
                      </a:lnTo>
                      <a:lnTo>
                        <a:pt x="266" y="72"/>
                      </a:lnTo>
                      <a:lnTo>
                        <a:pt x="215" y="93"/>
                      </a:lnTo>
                      <a:lnTo>
                        <a:pt x="167" y="116"/>
                      </a:lnTo>
                      <a:lnTo>
                        <a:pt x="126" y="141"/>
                      </a:lnTo>
                      <a:lnTo>
                        <a:pt x="88" y="167"/>
                      </a:lnTo>
                      <a:lnTo>
                        <a:pt x="57" y="196"/>
                      </a:lnTo>
                      <a:lnTo>
                        <a:pt x="33" y="224"/>
                      </a:lnTo>
                      <a:lnTo>
                        <a:pt x="15" y="255"/>
                      </a:lnTo>
                      <a:lnTo>
                        <a:pt x="4" y="287"/>
                      </a:lnTo>
                      <a:lnTo>
                        <a:pt x="2" y="302"/>
                      </a:lnTo>
                      <a:lnTo>
                        <a:pt x="0" y="319"/>
                      </a:lnTo>
                      <a:lnTo>
                        <a:pt x="0" y="502"/>
                      </a:lnTo>
                      <a:lnTo>
                        <a:pt x="2" y="526"/>
                      </a:lnTo>
                      <a:lnTo>
                        <a:pt x="10" y="551"/>
                      </a:lnTo>
                      <a:lnTo>
                        <a:pt x="21" y="576"/>
                      </a:lnTo>
                      <a:lnTo>
                        <a:pt x="36" y="599"/>
                      </a:lnTo>
                      <a:lnTo>
                        <a:pt x="55" y="623"/>
                      </a:lnTo>
                      <a:lnTo>
                        <a:pt x="78" y="644"/>
                      </a:lnTo>
                      <a:lnTo>
                        <a:pt x="105" y="665"/>
                      </a:lnTo>
                      <a:lnTo>
                        <a:pt x="135" y="686"/>
                      </a:lnTo>
                      <a:lnTo>
                        <a:pt x="167" y="705"/>
                      </a:lnTo>
                      <a:lnTo>
                        <a:pt x="205" y="724"/>
                      </a:lnTo>
                      <a:lnTo>
                        <a:pt x="245" y="739"/>
                      </a:lnTo>
                      <a:lnTo>
                        <a:pt x="287" y="756"/>
                      </a:lnTo>
                      <a:lnTo>
                        <a:pt x="335" y="770"/>
                      </a:lnTo>
                      <a:lnTo>
                        <a:pt x="382" y="783"/>
                      </a:lnTo>
                      <a:lnTo>
                        <a:pt x="433" y="792"/>
                      </a:lnTo>
                      <a:lnTo>
                        <a:pt x="487" y="802"/>
                      </a:lnTo>
                      <a:lnTo>
                        <a:pt x="487" y="893"/>
                      </a:lnTo>
                      <a:lnTo>
                        <a:pt x="730" y="730"/>
                      </a:lnTo>
                      <a:lnTo>
                        <a:pt x="487" y="528"/>
                      </a:lnTo>
                      <a:lnTo>
                        <a:pt x="487" y="620"/>
                      </a:lnTo>
                      <a:lnTo>
                        <a:pt x="407" y="604"/>
                      </a:lnTo>
                      <a:lnTo>
                        <a:pt x="333" y="585"/>
                      </a:lnTo>
                      <a:lnTo>
                        <a:pt x="262" y="564"/>
                      </a:lnTo>
                      <a:lnTo>
                        <a:pt x="202" y="538"/>
                      </a:lnTo>
                      <a:lnTo>
                        <a:pt x="173" y="525"/>
                      </a:lnTo>
                      <a:lnTo>
                        <a:pt x="147" y="511"/>
                      </a:lnTo>
                      <a:lnTo>
                        <a:pt x="122" y="496"/>
                      </a:lnTo>
                      <a:lnTo>
                        <a:pt x="99" y="479"/>
                      </a:lnTo>
                      <a:lnTo>
                        <a:pt x="78" y="464"/>
                      </a:lnTo>
                      <a:lnTo>
                        <a:pt x="61" y="447"/>
                      </a:lnTo>
                      <a:lnTo>
                        <a:pt x="44" y="428"/>
                      </a:lnTo>
                      <a:lnTo>
                        <a:pt x="31" y="410"/>
                      </a:lnTo>
                      <a:lnTo>
                        <a:pt x="50" y="386"/>
                      </a:lnTo>
                      <a:lnTo>
                        <a:pt x="74" y="361"/>
                      </a:lnTo>
                      <a:lnTo>
                        <a:pt x="103" y="340"/>
                      </a:lnTo>
                      <a:lnTo>
                        <a:pt x="133" y="317"/>
                      </a:lnTo>
                      <a:lnTo>
                        <a:pt x="169" y="298"/>
                      </a:lnTo>
                      <a:lnTo>
                        <a:pt x="207" y="279"/>
                      </a:lnTo>
                      <a:lnTo>
                        <a:pt x="249" y="262"/>
                      </a:lnTo>
                      <a:lnTo>
                        <a:pt x="295" y="245"/>
                      </a:lnTo>
                      <a:lnTo>
                        <a:pt x="342" y="232"/>
                      </a:lnTo>
                      <a:lnTo>
                        <a:pt x="392" y="219"/>
                      </a:lnTo>
                      <a:lnTo>
                        <a:pt x="443" y="209"/>
                      </a:lnTo>
                      <a:lnTo>
                        <a:pt x="498" y="200"/>
                      </a:lnTo>
                      <a:lnTo>
                        <a:pt x="553" y="192"/>
                      </a:lnTo>
                      <a:lnTo>
                        <a:pt x="610" y="186"/>
                      </a:lnTo>
                      <a:lnTo>
                        <a:pt x="669" y="184"/>
                      </a:lnTo>
                      <a:lnTo>
                        <a:pt x="730" y="182"/>
                      </a:lnTo>
                      <a:lnTo>
                        <a:pt x="730" y="0"/>
                      </a:lnTo>
                      <a:close/>
                    </a:path>
                  </a:pathLst>
                </a:custGeom>
                <a:noFill/>
                <a:ln w="6350">
                  <a:solidFill>
                    <a:srgbClr val="0099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sp>
              <p:nvSpPr>
                <p:cNvPr id="585" name="Freeform 968"/>
                <p:cNvSpPr>
                  <a:spLocks/>
                </p:cNvSpPr>
                <p:nvPr/>
              </p:nvSpPr>
              <p:spPr bwMode="auto">
                <a:xfrm>
                  <a:off x="538" y="2667"/>
                  <a:ext cx="15" cy="45"/>
                </a:xfrm>
                <a:custGeom>
                  <a:avLst/>
                  <a:gdLst>
                    <a:gd name="T0" fmla="*/ 0 w 31"/>
                    <a:gd name="T1" fmla="*/ 0 h 91"/>
                    <a:gd name="T2" fmla="*/ 1 w 31"/>
                    <a:gd name="T3" fmla="*/ 11 h 91"/>
                    <a:gd name="T4" fmla="*/ 4 w 31"/>
                    <a:gd name="T5" fmla="*/ 23 h 91"/>
                    <a:gd name="T6" fmla="*/ 8 w 31"/>
                    <a:gd name="T7" fmla="*/ 34 h 91"/>
                    <a:gd name="T8" fmla="*/ 15 w 31"/>
                    <a:gd name="T9" fmla="*/ 45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91">
                      <a:moveTo>
                        <a:pt x="0" y="0"/>
                      </a:moveTo>
                      <a:lnTo>
                        <a:pt x="2" y="23"/>
                      </a:lnTo>
                      <a:lnTo>
                        <a:pt x="8" y="46"/>
                      </a:lnTo>
                      <a:lnTo>
                        <a:pt x="17" y="69"/>
                      </a:lnTo>
                      <a:lnTo>
                        <a:pt x="31" y="91"/>
                      </a:lnTo>
                    </a:path>
                  </a:pathLst>
                </a:custGeom>
                <a:noFill/>
                <a:ln w="6350">
                  <a:solidFill>
                    <a:srgbClr val="0099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grpSp>
          <p:sp>
            <p:nvSpPr>
              <p:cNvPr id="580" name="Rectangle 970"/>
              <p:cNvSpPr>
                <a:spLocks noChangeArrowheads="1"/>
              </p:cNvSpPr>
              <p:nvPr/>
            </p:nvSpPr>
            <p:spPr bwMode="auto">
              <a:xfrm>
                <a:off x="766" y="2573"/>
                <a:ext cx="138"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81" name="Rectangle 971"/>
              <p:cNvSpPr>
                <a:spLocks noChangeArrowheads="1"/>
              </p:cNvSpPr>
              <p:nvPr/>
            </p:nvSpPr>
            <p:spPr bwMode="auto">
              <a:xfrm>
                <a:off x="777" y="2578"/>
                <a:ext cx="11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900" b="1">
                    <a:solidFill>
                      <a:srgbClr val="008000"/>
                    </a:solidFill>
                    <a:latin typeface="Comic Sans MS" pitchFamily="66" charset="0"/>
                  </a:rPr>
                  <a:t>X</a:t>
                </a:r>
                <a:endParaRPr lang="it-IT"/>
              </a:p>
            </p:txBody>
          </p:sp>
        </p:grpSp>
        <p:grpSp>
          <p:nvGrpSpPr>
            <p:cNvPr id="34" name="Group 1110"/>
            <p:cNvGrpSpPr>
              <a:grpSpLocks/>
            </p:cNvGrpSpPr>
            <p:nvPr/>
          </p:nvGrpSpPr>
          <p:grpSpPr bwMode="auto">
            <a:xfrm>
              <a:off x="538" y="2988"/>
              <a:ext cx="367" cy="448"/>
              <a:chOff x="538" y="2988"/>
              <a:chExt cx="367" cy="448"/>
            </a:xfrm>
          </p:grpSpPr>
          <p:grpSp>
            <p:nvGrpSpPr>
              <p:cNvPr id="442" name="Group 1107"/>
              <p:cNvGrpSpPr>
                <a:grpSpLocks/>
              </p:cNvGrpSpPr>
              <p:nvPr/>
            </p:nvGrpSpPr>
            <p:grpSpPr bwMode="auto">
              <a:xfrm>
                <a:off x="538" y="2988"/>
                <a:ext cx="367" cy="448"/>
                <a:chOff x="538" y="2988"/>
                <a:chExt cx="367" cy="448"/>
              </a:xfrm>
            </p:grpSpPr>
            <p:grpSp>
              <p:nvGrpSpPr>
                <p:cNvPr id="445" name="Group 1103"/>
                <p:cNvGrpSpPr>
                  <a:grpSpLocks/>
                </p:cNvGrpSpPr>
                <p:nvPr/>
              </p:nvGrpSpPr>
              <p:grpSpPr bwMode="auto">
                <a:xfrm>
                  <a:off x="538" y="2988"/>
                  <a:ext cx="367" cy="448"/>
                  <a:chOff x="538" y="2988"/>
                  <a:chExt cx="367" cy="448"/>
                </a:xfrm>
              </p:grpSpPr>
              <p:sp>
                <p:nvSpPr>
                  <p:cNvPr id="449" name="Rectangle 973"/>
                  <p:cNvSpPr>
                    <a:spLocks noChangeArrowheads="1"/>
                  </p:cNvSpPr>
                  <p:nvPr/>
                </p:nvSpPr>
                <p:spPr bwMode="auto">
                  <a:xfrm>
                    <a:off x="538" y="2988"/>
                    <a:ext cx="367" cy="6"/>
                  </a:xfrm>
                  <a:prstGeom prst="rect">
                    <a:avLst/>
                  </a:prstGeom>
                  <a:solidFill>
                    <a:srgbClr val="C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50" name="Rectangle 974"/>
                  <p:cNvSpPr>
                    <a:spLocks noChangeArrowheads="1"/>
                  </p:cNvSpPr>
                  <p:nvPr/>
                </p:nvSpPr>
                <p:spPr bwMode="auto">
                  <a:xfrm>
                    <a:off x="538" y="2994"/>
                    <a:ext cx="367" cy="8"/>
                  </a:xfrm>
                  <a:prstGeom prst="rect">
                    <a:avLst/>
                  </a:prstGeom>
                  <a:solidFill>
                    <a:srgbClr val="C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51" name="Rectangle 975"/>
                  <p:cNvSpPr>
                    <a:spLocks noChangeArrowheads="1"/>
                  </p:cNvSpPr>
                  <p:nvPr/>
                </p:nvSpPr>
                <p:spPr bwMode="auto">
                  <a:xfrm>
                    <a:off x="538" y="3002"/>
                    <a:ext cx="367" cy="7"/>
                  </a:xfrm>
                  <a:prstGeom prst="rect">
                    <a:avLst/>
                  </a:prstGeom>
                  <a:solidFill>
                    <a:srgbClr val="C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52" name="Rectangle 976"/>
                  <p:cNvSpPr>
                    <a:spLocks noChangeArrowheads="1"/>
                  </p:cNvSpPr>
                  <p:nvPr/>
                </p:nvSpPr>
                <p:spPr bwMode="auto">
                  <a:xfrm>
                    <a:off x="538" y="3009"/>
                    <a:ext cx="367" cy="6"/>
                  </a:xfrm>
                  <a:prstGeom prst="rect">
                    <a:avLst/>
                  </a:prstGeom>
                  <a:solidFill>
                    <a:srgbClr val="CB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53" name="Rectangle 977"/>
                  <p:cNvSpPr>
                    <a:spLocks noChangeArrowheads="1"/>
                  </p:cNvSpPr>
                  <p:nvPr/>
                </p:nvSpPr>
                <p:spPr bwMode="auto">
                  <a:xfrm>
                    <a:off x="538" y="3015"/>
                    <a:ext cx="367" cy="8"/>
                  </a:xfrm>
                  <a:prstGeom prst="rect">
                    <a:avLst/>
                  </a:prstGeom>
                  <a:solidFill>
                    <a:srgbClr val="CB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54" name="Rectangle 978"/>
                  <p:cNvSpPr>
                    <a:spLocks noChangeArrowheads="1"/>
                  </p:cNvSpPr>
                  <p:nvPr/>
                </p:nvSpPr>
                <p:spPr bwMode="auto">
                  <a:xfrm>
                    <a:off x="538" y="3023"/>
                    <a:ext cx="367" cy="7"/>
                  </a:xfrm>
                  <a:prstGeom prst="rect">
                    <a:avLst/>
                  </a:prstGeom>
                  <a:solidFill>
                    <a:srgbClr val="CA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55" name="Rectangle 979"/>
                  <p:cNvSpPr>
                    <a:spLocks noChangeArrowheads="1"/>
                  </p:cNvSpPr>
                  <p:nvPr/>
                </p:nvSpPr>
                <p:spPr bwMode="auto">
                  <a:xfrm>
                    <a:off x="538" y="3030"/>
                    <a:ext cx="367" cy="7"/>
                  </a:xfrm>
                  <a:prstGeom prst="rect">
                    <a:avLst/>
                  </a:prstGeom>
                  <a:solidFill>
                    <a:srgbClr val="CA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56" name="Rectangle 980"/>
                  <p:cNvSpPr>
                    <a:spLocks noChangeArrowheads="1"/>
                  </p:cNvSpPr>
                  <p:nvPr/>
                </p:nvSpPr>
                <p:spPr bwMode="auto">
                  <a:xfrm>
                    <a:off x="538" y="3037"/>
                    <a:ext cx="367" cy="7"/>
                  </a:xfrm>
                  <a:prstGeom prst="rect">
                    <a:avLst/>
                  </a:prstGeom>
                  <a:solidFill>
                    <a:srgbClr val="CA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57" name="Rectangle 981"/>
                  <p:cNvSpPr>
                    <a:spLocks noChangeArrowheads="1"/>
                  </p:cNvSpPr>
                  <p:nvPr/>
                </p:nvSpPr>
                <p:spPr bwMode="auto">
                  <a:xfrm>
                    <a:off x="538" y="3044"/>
                    <a:ext cx="367" cy="7"/>
                  </a:xfrm>
                  <a:prstGeom prst="rect">
                    <a:avLst/>
                  </a:prstGeom>
                  <a:solidFill>
                    <a:srgbClr val="C9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58" name="Rectangle 982"/>
                  <p:cNvSpPr>
                    <a:spLocks noChangeArrowheads="1"/>
                  </p:cNvSpPr>
                  <p:nvPr/>
                </p:nvSpPr>
                <p:spPr bwMode="auto">
                  <a:xfrm>
                    <a:off x="538" y="3051"/>
                    <a:ext cx="367" cy="7"/>
                  </a:xfrm>
                  <a:prstGeom prst="rect">
                    <a:avLst/>
                  </a:prstGeom>
                  <a:solidFill>
                    <a:srgbClr val="C9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59" name="Rectangle 983"/>
                  <p:cNvSpPr>
                    <a:spLocks noChangeArrowheads="1"/>
                  </p:cNvSpPr>
                  <p:nvPr/>
                </p:nvSpPr>
                <p:spPr bwMode="auto">
                  <a:xfrm>
                    <a:off x="538" y="3058"/>
                    <a:ext cx="367" cy="7"/>
                  </a:xfrm>
                  <a:prstGeom prst="rect">
                    <a:avLst/>
                  </a:prstGeom>
                  <a:solidFill>
                    <a:srgbClr val="C8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60" name="Rectangle 984"/>
                  <p:cNvSpPr>
                    <a:spLocks noChangeArrowheads="1"/>
                  </p:cNvSpPr>
                  <p:nvPr/>
                </p:nvSpPr>
                <p:spPr bwMode="auto">
                  <a:xfrm>
                    <a:off x="538" y="3065"/>
                    <a:ext cx="367" cy="6"/>
                  </a:xfrm>
                  <a:prstGeom prst="rect">
                    <a:avLst/>
                  </a:prstGeom>
                  <a:solidFill>
                    <a:srgbClr val="C8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61" name="Rectangle 985"/>
                  <p:cNvSpPr>
                    <a:spLocks noChangeArrowheads="1"/>
                  </p:cNvSpPr>
                  <p:nvPr/>
                </p:nvSpPr>
                <p:spPr bwMode="auto">
                  <a:xfrm>
                    <a:off x="538" y="3071"/>
                    <a:ext cx="367" cy="8"/>
                  </a:xfrm>
                  <a:prstGeom prst="rect">
                    <a:avLst/>
                  </a:prstGeom>
                  <a:solidFill>
                    <a:srgbClr val="C7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62" name="Rectangle 986"/>
                  <p:cNvSpPr>
                    <a:spLocks noChangeArrowheads="1"/>
                  </p:cNvSpPr>
                  <p:nvPr/>
                </p:nvSpPr>
                <p:spPr bwMode="auto">
                  <a:xfrm>
                    <a:off x="538" y="3079"/>
                    <a:ext cx="367" cy="7"/>
                  </a:xfrm>
                  <a:prstGeom prst="rect">
                    <a:avLst/>
                  </a:prstGeom>
                  <a:solidFill>
                    <a:srgbClr val="C7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63" name="Rectangle 987"/>
                  <p:cNvSpPr>
                    <a:spLocks noChangeArrowheads="1"/>
                  </p:cNvSpPr>
                  <p:nvPr/>
                </p:nvSpPr>
                <p:spPr bwMode="auto">
                  <a:xfrm>
                    <a:off x="538" y="3086"/>
                    <a:ext cx="367" cy="7"/>
                  </a:xfrm>
                  <a:prstGeom prst="rect">
                    <a:avLst/>
                  </a:prstGeom>
                  <a:solidFill>
                    <a:srgbClr val="C6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64" name="Rectangle 988"/>
                  <p:cNvSpPr>
                    <a:spLocks noChangeArrowheads="1"/>
                  </p:cNvSpPr>
                  <p:nvPr/>
                </p:nvSpPr>
                <p:spPr bwMode="auto">
                  <a:xfrm>
                    <a:off x="538" y="3093"/>
                    <a:ext cx="367" cy="7"/>
                  </a:xfrm>
                  <a:prstGeom prst="rect">
                    <a:avLst/>
                  </a:prstGeom>
                  <a:solidFill>
                    <a:srgbClr val="C5FF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65" name="Rectangle 989"/>
                  <p:cNvSpPr>
                    <a:spLocks noChangeArrowheads="1"/>
                  </p:cNvSpPr>
                  <p:nvPr/>
                </p:nvSpPr>
                <p:spPr bwMode="auto">
                  <a:xfrm>
                    <a:off x="538" y="3100"/>
                    <a:ext cx="367" cy="7"/>
                  </a:xfrm>
                  <a:prstGeom prst="rect">
                    <a:avLst/>
                  </a:prstGeom>
                  <a:solidFill>
                    <a:srgbClr val="C5F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66" name="Rectangle 990"/>
                  <p:cNvSpPr>
                    <a:spLocks noChangeArrowheads="1"/>
                  </p:cNvSpPr>
                  <p:nvPr/>
                </p:nvSpPr>
                <p:spPr bwMode="auto">
                  <a:xfrm>
                    <a:off x="538" y="3107"/>
                    <a:ext cx="367" cy="7"/>
                  </a:xfrm>
                  <a:prstGeom prst="rect">
                    <a:avLst/>
                  </a:prstGeom>
                  <a:solidFill>
                    <a:srgbClr val="C4FF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67" name="Rectangle 991"/>
                  <p:cNvSpPr>
                    <a:spLocks noChangeArrowheads="1"/>
                  </p:cNvSpPr>
                  <p:nvPr/>
                </p:nvSpPr>
                <p:spPr bwMode="auto">
                  <a:xfrm>
                    <a:off x="538" y="3114"/>
                    <a:ext cx="367" cy="7"/>
                  </a:xfrm>
                  <a:prstGeom prst="rect">
                    <a:avLst/>
                  </a:prstGeom>
                  <a:solidFill>
                    <a:srgbClr val="C3F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68" name="Rectangle 992"/>
                  <p:cNvSpPr>
                    <a:spLocks noChangeArrowheads="1"/>
                  </p:cNvSpPr>
                  <p:nvPr/>
                </p:nvSpPr>
                <p:spPr bwMode="auto">
                  <a:xfrm>
                    <a:off x="538" y="3121"/>
                    <a:ext cx="367" cy="7"/>
                  </a:xfrm>
                  <a:prstGeom prst="rect">
                    <a:avLst/>
                  </a:prstGeom>
                  <a:solidFill>
                    <a:srgbClr val="C2FF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69" name="Rectangle 993"/>
                  <p:cNvSpPr>
                    <a:spLocks noChangeArrowheads="1"/>
                  </p:cNvSpPr>
                  <p:nvPr/>
                </p:nvSpPr>
                <p:spPr bwMode="auto">
                  <a:xfrm>
                    <a:off x="538" y="3128"/>
                    <a:ext cx="367" cy="7"/>
                  </a:xfrm>
                  <a:prstGeom prst="rect">
                    <a:avLst/>
                  </a:prstGeom>
                  <a:solidFill>
                    <a:srgbClr val="C1FF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70" name="Rectangle 994"/>
                  <p:cNvSpPr>
                    <a:spLocks noChangeArrowheads="1"/>
                  </p:cNvSpPr>
                  <p:nvPr/>
                </p:nvSpPr>
                <p:spPr bwMode="auto">
                  <a:xfrm>
                    <a:off x="538" y="3135"/>
                    <a:ext cx="367" cy="7"/>
                  </a:xfrm>
                  <a:prstGeom prst="rect">
                    <a:avLst/>
                  </a:prstGeom>
                  <a:solidFill>
                    <a:srgbClr val="C0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71" name="Rectangle 995"/>
                  <p:cNvSpPr>
                    <a:spLocks noChangeArrowheads="1"/>
                  </p:cNvSpPr>
                  <p:nvPr/>
                </p:nvSpPr>
                <p:spPr bwMode="auto">
                  <a:xfrm>
                    <a:off x="538" y="3142"/>
                    <a:ext cx="367" cy="7"/>
                  </a:xfrm>
                  <a:prstGeom prst="rect">
                    <a:avLst/>
                  </a:prstGeom>
                  <a:solidFill>
                    <a:srgbClr val="BFFF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72" name="Rectangle 996"/>
                  <p:cNvSpPr>
                    <a:spLocks noChangeArrowheads="1"/>
                  </p:cNvSpPr>
                  <p:nvPr/>
                </p:nvSpPr>
                <p:spPr bwMode="auto">
                  <a:xfrm>
                    <a:off x="538" y="3149"/>
                    <a:ext cx="367" cy="7"/>
                  </a:xfrm>
                  <a:prstGeom prst="rect">
                    <a:avLst/>
                  </a:prstGeom>
                  <a:solidFill>
                    <a:srgbClr val="BEFF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73" name="Rectangle 997"/>
                  <p:cNvSpPr>
                    <a:spLocks noChangeArrowheads="1"/>
                  </p:cNvSpPr>
                  <p:nvPr/>
                </p:nvSpPr>
                <p:spPr bwMode="auto">
                  <a:xfrm>
                    <a:off x="538" y="3156"/>
                    <a:ext cx="367" cy="7"/>
                  </a:xfrm>
                  <a:prstGeom prst="rect">
                    <a:avLst/>
                  </a:prstGeom>
                  <a:solidFill>
                    <a:srgbClr val="BDFF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74" name="Rectangle 998"/>
                  <p:cNvSpPr>
                    <a:spLocks noChangeArrowheads="1"/>
                  </p:cNvSpPr>
                  <p:nvPr/>
                </p:nvSpPr>
                <p:spPr bwMode="auto">
                  <a:xfrm>
                    <a:off x="538" y="3163"/>
                    <a:ext cx="367" cy="7"/>
                  </a:xfrm>
                  <a:prstGeom prst="rect">
                    <a:avLst/>
                  </a:prstGeom>
                  <a:solidFill>
                    <a:srgbClr val="BCFF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75" name="Rectangle 999"/>
                  <p:cNvSpPr>
                    <a:spLocks noChangeArrowheads="1"/>
                  </p:cNvSpPr>
                  <p:nvPr/>
                </p:nvSpPr>
                <p:spPr bwMode="auto">
                  <a:xfrm>
                    <a:off x="538" y="3170"/>
                    <a:ext cx="367" cy="7"/>
                  </a:xfrm>
                  <a:prstGeom prst="rect">
                    <a:avLst/>
                  </a:prstGeom>
                  <a:solidFill>
                    <a:srgbClr val="BBFF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76" name="Rectangle 1000"/>
                  <p:cNvSpPr>
                    <a:spLocks noChangeArrowheads="1"/>
                  </p:cNvSpPr>
                  <p:nvPr/>
                </p:nvSpPr>
                <p:spPr bwMode="auto">
                  <a:xfrm>
                    <a:off x="538" y="3177"/>
                    <a:ext cx="367" cy="7"/>
                  </a:xfrm>
                  <a:prstGeom prst="rect">
                    <a:avLst/>
                  </a:prstGeom>
                  <a:solidFill>
                    <a:srgbClr val="BAFF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77" name="Rectangle 1001"/>
                  <p:cNvSpPr>
                    <a:spLocks noChangeArrowheads="1"/>
                  </p:cNvSpPr>
                  <p:nvPr/>
                </p:nvSpPr>
                <p:spPr bwMode="auto">
                  <a:xfrm>
                    <a:off x="538" y="3184"/>
                    <a:ext cx="367" cy="7"/>
                  </a:xfrm>
                  <a:prstGeom prst="rect">
                    <a:avLst/>
                  </a:prstGeom>
                  <a:solidFill>
                    <a:srgbClr val="B9FF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78" name="Rectangle 1002"/>
                  <p:cNvSpPr>
                    <a:spLocks noChangeArrowheads="1"/>
                  </p:cNvSpPr>
                  <p:nvPr/>
                </p:nvSpPr>
                <p:spPr bwMode="auto">
                  <a:xfrm>
                    <a:off x="538" y="3191"/>
                    <a:ext cx="367" cy="7"/>
                  </a:xfrm>
                  <a:prstGeom prst="rect">
                    <a:avLst/>
                  </a:prstGeom>
                  <a:solidFill>
                    <a:srgbClr val="B7FFD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79" name="Rectangle 1003"/>
                  <p:cNvSpPr>
                    <a:spLocks noChangeArrowheads="1"/>
                  </p:cNvSpPr>
                  <p:nvPr/>
                </p:nvSpPr>
                <p:spPr bwMode="auto">
                  <a:xfrm>
                    <a:off x="538" y="3198"/>
                    <a:ext cx="367" cy="7"/>
                  </a:xfrm>
                  <a:prstGeom prst="rect">
                    <a:avLst/>
                  </a:prstGeom>
                  <a:solidFill>
                    <a:srgbClr val="B6FF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80" name="Rectangle 1004"/>
                  <p:cNvSpPr>
                    <a:spLocks noChangeArrowheads="1"/>
                  </p:cNvSpPr>
                  <p:nvPr/>
                </p:nvSpPr>
                <p:spPr bwMode="auto">
                  <a:xfrm>
                    <a:off x="538" y="3205"/>
                    <a:ext cx="367" cy="7"/>
                  </a:xfrm>
                  <a:prstGeom prst="rect">
                    <a:avLst/>
                  </a:prstGeom>
                  <a:solidFill>
                    <a:srgbClr val="B4FF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81" name="Rectangle 1005"/>
                  <p:cNvSpPr>
                    <a:spLocks noChangeArrowheads="1"/>
                  </p:cNvSpPr>
                  <p:nvPr/>
                </p:nvSpPr>
                <p:spPr bwMode="auto">
                  <a:xfrm>
                    <a:off x="538" y="3212"/>
                    <a:ext cx="367" cy="7"/>
                  </a:xfrm>
                  <a:prstGeom prst="rect">
                    <a:avLst/>
                  </a:prstGeom>
                  <a:solidFill>
                    <a:srgbClr val="B3FF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82" name="Rectangle 1006"/>
                  <p:cNvSpPr>
                    <a:spLocks noChangeArrowheads="1"/>
                  </p:cNvSpPr>
                  <p:nvPr/>
                </p:nvSpPr>
                <p:spPr bwMode="auto">
                  <a:xfrm>
                    <a:off x="538" y="3219"/>
                    <a:ext cx="367" cy="7"/>
                  </a:xfrm>
                  <a:prstGeom prst="rect">
                    <a:avLst/>
                  </a:prstGeom>
                  <a:solidFill>
                    <a:srgbClr val="B2FF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83" name="Rectangle 1007"/>
                  <p:cNvSpPr>
                    <a:spLocks noChangeArrowheads="1"/>
                  </p:cNvSpPr>
                  <p:nvPr/>
                </p:nvSpPr>
                <p:spPr bwMode="auto">
                  <a:xfrm>
                    <a:off x="538" y="3226"/>
                    <a:ext cx="367" cy="7"/>
                  </a:xfrm>
                  <a:prstGeom prst="rect">
                    <a:avLst/>
                  </a:prstGeom>
                  <a:solidFill>
                    <a:srgbClr val="B0FF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84" name="Rectangle 1008"/>
                  <p:cNvSpPr>
                    <a:spLocks noChangeArrowheads="1"/>
                  </p:cNvSpPr>
                  <p:nvPr/>
                </p:nvSpPr>
                <p:spPr bwMode="auto">
                  <a:xfrm>
                    <a:off x="538" y="3233"/>
                    <a:ext cx="367" cy="7"/>
                  </a:xfrm>
                  <a:prstGeom prst="rect">
                    <a:avLst/>
                  </a:prstGeom>
                  <a:solidFill>
                    <a:srgbClr val="AFFF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85" name="Rectangle 1009"/>
                  <p:cNvSpPr>
                    <a:spLocks noChangeArrowheads="1"/>
                  </p:cNvSpPr>
                  <p:nvPr/>
                </p:nvSpPr>
                <p:spPr bwMode="auto">
                  <a:xfrm>
                    <a:off x="538" y="3240"/>
                    <a:ext cx="367" cy="7"/>
                  </a:xfrm>
                  <a:prstGeom prst="rect">
                    <a:avLst/>
                  </a:prstGeom>
                  <a:solidFill>
                    <a:srgbClr val="AEFF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86" name="Rectangle 1010"/>
                  <p:cNvSpPr>
                    <a:spLocks noChangeArrowheads="1"/>
                  </p:cNvSpPr>
                  <p:nvPr/>
                </p:nvSpPr>
                <p:spPr bwMode="auto">
                  <a:xfrm>
                    <a:off x="538" y="3247"/>
                    <a:ext cx="367" cy="7"/>
                  </a:xfrm>
                  <a:prstGeom prst="rect">
                    <a:avLst/>
                  </a:prstGeom>
                  <a:solidFill>
                    <a:srgbClr val="ADFF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87" name="Rectangle 1011"/>
                  <p:cNvSpPr>
                    <a:spLocks noChangeArrowheads="1"/>
                  </p:cNvSpPr>
                  <p:nvPr/>
                </p:nvSpPr>
                <p:spPr bwMode="auto">
                  <a:xfrm>
                    <a:off x="538" y="3254"/>
                    <a:ext cx="367" cy="8"/>
                  </a:xfrm>
                  <a:prstGeom prst="rect">
                    <a:avLst/>
                  </a:prstGeom>
                  <a:solidFill>
                    <a:srgbClr val="ABFF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88" name="Rectangle 1012"/>
                  <p:cNvSpPr>
                    <a:spLocks noChangeArrowheads="1"/>
                  </p:cNvSpPr>
                  <p:nvPr/>
                </p:nvSpPr>
                <p:spPr bwMode="auto">
                  <a:xfrm>
                    <a:off x="538" y="3262"/>
                    <a:ext cx="367" cy="6"/>
                  </a:xfrm>
                  <a:prstGeom prst="rect">
                    <a:avLst/>
                  </a:prstGeom>
                  <a:solidFill>
                    <a:srgbClr val="AAFF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89" name="Rectangle 1013"/>
                  <p:cNvSpPr>
                    <a:spLocks noChangeArrowheads="1"/>
                  </p:cNvSpPr>
                  <p:nvPr/>
                </p:nvSpPr>
                <p:spPr bwMode="auto">
                  <a:xfrm>
                    <a:off x="538" y="3268"/>
                    <a:ext cx="367" cy="7"/>
                  </a:xfrm>
                  <a:prstGeom prst="rect">
                    <a:avLst/>
                  </a:prstGeom>
                  <a:solidFill>
                    <a:srgbClr val="A9FF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90" name="Rectangle 1014"/>
                  <p:cNvSpPr>
                    <a:spLocks noChangeArrowheads="1"/>
                  </p:cNvSpPr>
                  <p:nvPr/>
                </p:nvSpPr>
                <p:spPr bwMode="auto">
                  <a:xfrm>
                    <a:off x="538" y="3275"/>
                    <a:ext cx="367" cy="7"/>
                  </a:xfrm>
                  <a:prstGeom prst="rect">
                    <a:avLst/>
                  </a:prstGeom>
                  <a:solidFill>
                    <a:srgbClr val="A8F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91" name="Rectangle 1015"/>
                  <p:cNvSpPr>
                    <a:spLocks noChangeArrowheads="1"/>
                  </p:cNvSpPr>
                  <p:nvPr/>
                </p:nvSpPr>
                <p:spPr bwMode="auto">
                  <a:xfrm>
                    <a:off x="538" y="3282"/>
                    <a:ext cx="367" cy="7"/>
                  </a:xfrm>
                  <a:prstGeom prst="rect">
                    <a:avLst/>
                  </a:prstGeom>
                  <a:solidFill>
                    <a:srgbClr val="A6FF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92" name="Rectangle 1016"/>
                  <p:cNvSpPr>
                    <a:spLocks noChangeArrowheads="1"/>
                  </p:cNvSpPr>
                  <p:nvPr/>
                </p:nvSpPr>
                <p:spPr bwMode="auto">
                  <a:xfrm>
                    <a:off x="538" y="3289"/>
                    <a:ext cx="367" cy="7"/>
                  </a:xfrm>
                  <a:prstGeom prst="rect">
                    <a:avLst/>
                  </a:prstGeom>
                  <a:solidFill>
                    <a:srgbClr val="A5FF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93" name="Rectangle 1017"/>
                  <p:cNvSpPr>
                    <a:spLocks noChangeArrowheads="1"/>
                  </p:cNvSpPr>
                  <p:nvPr/>
                </p:nvSpPr>
                <p:spPr bwMode="auto">
                  <a:xfrm>
                    <a:off x="538" y="3296"/>
                    <a:ext cx="367" cy="7"/>
                  </a:xfrm>
                  <a:prstGeom prst="rect">
                    <a:avLst/>
                  </a:prstGeom>
                  <a:solidFill>
                    <a:srgbClr val="A4FF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94" name="Rectangle 1018"/>
                  <p:cNvSpPr>
                    <a:spLocks noChangeArrowheads="1"/>
                  </p:cNvSpPr>
                  <p:nvPr/>
                </p:nvSpPr>
                <p:spPr bwMode="auto">
                  <a:xfrm>
                    <a:off x="538" y="3303"/>
                    <a:ext cx="367" cy="7"/>
                  </a:xfrm>
                  <a:prstGeom prst="rect">
                    <a:avLst/>
                  </a:prstGeom>
                  <a:solidFill>
                    <a:srgbClr val="A3FF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95" name="Rectangle 1019"/>
                  <p:cNvSpPr>
                    <a:spLocks noChangeArrowheads="1"/>
                  </p:cNvSpPr>
                  <p:nvPr/>
                </p:nvSpPr>
                <p:spPr bwMode="auto">
                  <a:xfrm>
                    <a:off x="538" y="3310"/>
                    <a:ext cx="367" cy="8"/>
                  </a:xfrm>
                  <a:prstGeom prst="rect">
                    <a:avLst/>
                  </a:prstGeom>
                  <a:solidFill>
                    <a:srgbClr val="A2FF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96" name="Rectangle 1020"/>
                  <p:cNvSpPr>
                    <a:spLocks noChangeArrowheads="1"/>
                  </p:cNvSpPr>
                  <p:nvPr/>
                </p:nvSpPr>
                <p:spPr bwMode="auto">
                  <a:xfrm>
                    <a:off x="538" y="3318"/>
                    <a:ext cx="367" cy="6"/>
                  </a:xfrm>
                  <a:prstGeom prst="rect">
                    <a:avLst/>
                  </a:prstGeom>
                  <a:solidFill>
                    <a:srgbClr val="A1FF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97" name="Rectangle 1021"/>
                  <p:cNvSpPr>
                    <a:spLocks noChangeArrowheads="1"/>
                  </p:cNvSpPr>
                  <p:nvPr/>
                </p:nvSpPr>
                <p:spPr bwMode="auto">
                  <a:xfrm>
                    <a:off x="538" y="3324"/>
                    <a:ext cx="367" cy="7"/>
                  </a:xfrm>
                  <a:prstGeom prst="rect">
                    <a:avLst/>
                  </a:prstGeom>
                  <a:solidFill>
                    <a:srgbClr val="A0FF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98" name="Rectangle 1022"/>
                  <p:cNvSpPr>
                    <a:spLocks noChangeArrowheads="1"/>
                  </p:cNvSpPr>
                  <p:nvPr/>
                </p:nvSpPr>
                <p:spPr bwMode="auto">
                  <a:xfrm>
                    <a:off x="538" y="3331"/>
                    <a:ext cx="367" cy="7"/>
                  </a:xfrm>
                  <a:prstGeom prst="rect">
                    <a:avLst/>
                  </a:prstGeom>
                  <a:solidFill>
                    <a:srgbClr val="A0FF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99" name="Rectangle 1023"/>
                  <p:cNvSpPr>
                    <a:spLocks noChangeArrowheads="1"/>
                  </p:cNvSpPr>
                  <p:nvPr/>
                </p:nvSpPr>
                <p:spPr bwMode="auto">
                  <a:xfrm>
                    <a:off x="538" y="3338"/>
                    <a:ext cx="367" cy="7"/>
                  </a:xfrm>
                  <a:prstGeom prst="rect">
                    <a:avLst/>
                  </a:prstGeom>
                  <a:solidFill>
                    <a:srgbClr val="9FFF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00" name="Rectangle 1024"/>
                  <p:cNvSpPr>
                    <a:spLocks noChangeArrowheads="1"/>
                  </p:cNvSpPr>
                  <p:nvPr/>
                </p:nvSpPr>
                <p:spPr bwMode="auto">
                  <a:xfrm>
                    <a:off x="538" y="3345"/>
                    <a:ext cx="367" cy="7"/>
                  </a:xfrm>
                  <a:prstGeom prst="rect">
                    <a:avLst/>
                  </a:prstGeom>
                  <a:solidFill>
                    <a:srgbClr val="9EFFA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01" name="Rectangle 1025"/>
                  <p:cNvSpPr>
                    <a:spLocks noChangeArrowheads="1"/>
                  </p:cNvSpPr>
                  <p:nvPr/>
                </p:nvSpPr>
                <p:spPr bwMode="auto">
                  <a:xfrm>
                    <a:off x="538" y="3352"/>
                    <a:ext cx="367" cy="7"/>
                  </a:xfrm>
                  <a:prstGeom prst="rect">
                    <a:avLst/>
                  </a:prstGeom>
                  <a:solidFill>
                    <a:srgbClr val="9DFFA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02" name="Rectangle 1026"/>
                  <p:cNvSpPr>
                    <a:spLocks noChangeArrowheads="1"/>
                  </p:cNvSpPr>
                  <p:nvPr/>
                </p:nvSpPr>
                <p:spPr bwMode="auto">
                  <a:xfrm>
                    <a:off x="538" y="3359"/>
                    <a:ext cx="367" cy="7"/>
                  </a:xfrm>
                  <a:prstGeom prst="rect">
                    <a:avLst/>
                  </a:prstGeom>
                  <a:solidFill>
                    <a:srgbClr val="9DFF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03" name="Rectangle 1027"/>
                  <p:cNvSpPr>
                    <a:spLocks noChangeArrowheads="1"/>
                  </p:cNvSpPr>
                  <p:nvPr/>
                </p:nvSpPr>
                <p:spPr bwMode="auto">
                  <a:xfrm>
                    <a:off x="538" y="3366"/>
                    <a:ext cx="367" cy="8"/>
                  </a:xfrm>
                  <a:prstGeom prst="rect">
                    <a:avLst/>
                  </a:prstGeom>
                  <a:solidFill>
                    <a:srgbClr val="9CFF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04" name="Rectangle 1028"/>
                  <p:cNvSpPr>
                    <a:spLocks noChangeArrowheads="1"/>
                  </p:cNvSpPr>
                  <p:nvPr/>
                </p:nvSpPr>
                <p:spPr bwMode="auto">
                  <a:xfrm>
                    <a:off x="538" y="3374"/>
                    <a:ext cx="367" cy="6"/>
                  </a:xfrm>
                  <a:prstGeom prst="rect">
                    <a:avLst/>
                  </a:prstGeom>
                  <a:solidFill>
                    <a:srgbClr val="9BFF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05" name="Rectangle 1029"/>
                  <p:cNvSpPr>
                    <a:spLocks noChangeArrowheads="1"/>
                  </p:cNvSpPr>
                  <p:nvPr/>
                </p:nvSpPr>
                <p:spPr bwMode="auto">
                  <a:xfrm>
                    <a:off x="538" y="3380"/>
                    <a:ext cx="367" cy="7"/>
                  </a:xfrm>
                  <a:prstGeom prst="rect">
                    <a:avLst/>
                  </a:prstGeom>
                  <a:solidFill>
                    <a:srgbClr val="9BFF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06" name="Rectangle 1030"/>
                  <p:cNvSpPr>
                    <a:spLocks noChangeArrowheads="1"/>
                  </p:cNvSpPr>
                  <p:nvPr/>
                </p:nvSpPr>
                <p:spPr bwMode="auto">
                  <a:xfrm>
                    <a:off x="538" y="3387"/>
                    <a:ext cx="367" cy="8"/>
                  </a:xfrm>
                  <a:prstGeom prst="rect">
                    <a:avLst/>
                  </a:prstGeom>
                  <a:solidFill>
                    <a:srgbClr val="9BFF9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07" name="Rectangle 1031"/>
                  <p:cNvSpPr>
                    <a:spLocks noChangeArrowheads="1"/>
                  </p:cNvSpPr>
                  <p:nvPr/>
                </p:nvSpPr>
                <p:spPr bwMode="auto">
                  <a:xfrm>
                    <a:off x="538" y="3395"/>
                    <a:ext cx="367" cy="6"/>
                  </a:xfrm>
                  <a:prstGeom prst="rect">
                    <a:avLst/>
                  </a:prstGeom>
                  <a:solidFill>
                    <a:srgbClr val="9AFF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08" name="Rectangle 1032"/>
                  <p:cNvSpPr>
                    <a:spLocks noChangeArrowheads="1"/>
                  </p:cNvSpPr>
                  <p:nvPr/>
                </p:nvSpPr>
                <p:spPr bwMode="auto">
                  <a:xfrm>
                    <a:off x="538" y="3401"/>
                    <a:ext cx="367" cy="7"/>
                  </a:xfrm>
                  <a:prstGeom prst="rect">
                    <a:avLst/>
                  </a:prstGeom>
                  <a:solidFill>
                    <a:srgbClr val="9AFF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09" name="Rectangle 1033"/>
                  <p:cNvSpPr>
                    <a:spLocks noChangeArrowheads="1"/>
                  </p:cNvSpPr>
                  <p:nvPr/>
                </p:nvSpPr>
                <p:spPr bwMode="auto">
                  <a:xfrm>
                    <a:off x="538" y="3408"/>
                    <a:ext cx="367" cy="7"/>
                  </a:xfrm>
                  <a:prstGeom prst="rect">
                    <a:avLst/>
                  </a:prstGeom>
                  <a:solidFill>
                    <a:srgbClr val="99FF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10" name="Rectangle 1034"/>
                  <p:cNvSpPr>
                    <a:spLocks noChangeArrowheads="1"/>
                  </p:cNvSpPr>
                  <p:nvPr/>
                </p:nvSpPr>
                <p:spPr bwMode="auto">
                  <a:xfrm>
                    <a:off x="538" y="3415"/>
                    <a:ext cx="367" cy="7"/>
                  </a:xfrm>
                  <a:prstGeom prst="rect">
                    <a:avLst/>
                  </a:prstGeom>
                  <a:solidFill>
                    <a:srgbClr val="99FF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11" name="Rectangle 1035"/>
                  <p:cNvSpPr>
                    <a:spLocks noChangeArrowheads="1"/>
                  </p:cNvSpPr>
                  <p:nvPr/>
                </p:nvSpPr>
                <p:spPr bwMode="auto">
                  <a:xfrm>
                    <a:off x="538" y="3422"/>
                    <a:ext cx="367" cy="8"/>
                  </a:xfrm>
                  <a:prstGeom prst="rect">
                    <a:avLst/>
                  </a:prstGeom>
                  <a:solidFill>
                    <a:srgbClr val="99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12" name="Rectangle 1036"/>
                  <p:cNvSpPr>
                    <a:spLocks noChangeArrowheads="1"/>
                  </p:cNvSpPr>
                  <p:nvPr/>
                </p:nvSpPr>
                <p:spPr bwMode="auto">
                  <a:xfrm>
                    <a:off x="538" y="3430"/>
                    <a:ext cx="367" cy="6"/>
                  </a:xfrm>
                  <a:prstGeom prst="rect">
                    <a:avLst/>
                  </a:prstGeom>
                  <a:solidFill>
                    <a:srgbClr val="99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13" name="Freeform 1037"/>
                  <p:cNvSpPr>
                    <a:spLocks/>
                  </p:cNvSpPr>
                  <p:nvPr/>
                </p:nvSpPr>
                <p:spPr bwMode="auto">
                  <a:xfrm>
                    <a:off x="538" y="2988"/>
                    <a:ext cx="365" cy="446"/>
                  </a:xfrm>
                  <a:custGeom>
                    <a:avLst/>
                    <a:gdLst>
                      <a:gd name="T0" fmla="*/ 328 w 730"/>
                      <a:gd name="T1" fmla="*/ 1 h 893"/>
                      <a:gd name="T2" fmla="*/ 257 w 730"/>
                      <a:gd name="T3" fmla="*/ 7 h 893"/>
                      <a:gd name="T4" fmla="*/ 191 w 730"/>
                      <a:gd name="T5" fmla="*/ 19 h 893"/>
                      <a:gd name="T6" fmla="*/ 133 w 730"/>
                      <a:gd name="T7" fmla="*/ 36 h 893"/>
                      <a:gd name="T8" fmla="*/ 84 w 730"/>
                      <a:gd name="T9" fmla="*/ 58 h 893"/>
                      <a:gd name="T10" fmla="*/ 44 w 730"/>
                      <a:gd name="T11" fmla="*/ 83 h 893"/>
                      <a:gd name="T12" fmla="*/ 17 w 730"/>
                      <a:gd name="T13" fmla="*/ 112 h 893"/>
                      <a:gd name="T14" fmla="*/ 2 w 730"/>
                      <a:gd name="T15" fmla="*/ 143 h 893"/>
                      <a:gd name="T16" fmla="*/ 0 w 730"/>
                      <a:gd name="T17" fmla="*/ 159 h 893"/>
                      <a:gd name="T18" fmla="*/ 1 w 730"/>
                      <a:gd name="T19" fmla="*/ 263 h 893"/>
                      <a:gd name="T20" fmla="*/ 11 w 730"/>
                      <a:gd name="T21" fmla="*/ 288 h 893"/>
                      <a:gd name="T22" fmla="*/ 28 w 730"/>
                      <a:gd name="T23" fmla="*/ 311 h 893"/>
                      <a:gd name="T24" fmla="*/ 53 w 730"/>
                      <a:gd name="T25" fmla="*/ 332 h 893"/>
                      <a:gd name="T26" fmla="*/ 84 w 730"/>
                      <a:gd name="T27" fmla="*/ 352 h 893"/>
                      <a:gd name="T28" fmla="*/ 123 w 730"/>
                      <a:gd name="T29" fmla="*/ 369 h 893"/>
                      <a:gd name="T30" fmla="*/ 168 w 730"/>
                      <a:gd name="T31" fmla="*/ 384 h 893"/>
                      <a:gd name="T32" fmla="*/ 217 w 730"/>
                      <a:gd name="T33" fmla="*/ 396 h 893"/>
                      <a:gd name="T34" fmla="*/ 244 w 730"/>
                      <a:gd name="T35" fmla="*/ 446 h 893"/>
                      <a:gd name="T36" fmla="*/ 244 w 730"/>
                      <a:gd name="T37" fmla="*/ 264 h 893"/>
                      <a:gd name="T38" fmla="*/ 204 w 730"/>
                      <a:gd name="T39" fmla="*/ 302 h 893"/>
                      <a:gd name="T40" fmla="*/ 131 w 730"/>
                      <a:gd name="T41" fmla="*/ 282 h 893"/>
                      <a:gd name="T42" fmla="*/ 87 w 730"/>
                      <a:gd name="T43" fmla="*/ 262 h 893"/>
                      <a:gd name="T44" fmla="*/ 61 w 730"/>
                      <a:gd name="T45" fmla="*/ 248 h 893"/>
                      <a:gd name="T46" fmla="*/ 39 w 730"/>
                      <a:gd name="T47" fmla="*/ 231 h 893"/>
                      <a:gd name="T48" fmla="*/ 22 w 730"/>
                      <a:gd name="T49" fmla="*/ 213 h 893"/>
                      <a:gd name="T50" fmla="*/ 16 w 730"/>
                      <a:gd name="T51" fmla="*/ 205 h 893"/>
                      <a:gd name="T52" fmla="*/ 37 w 730"/>
                      <a:gd name="T53" fmla="*/ 180 h 893"/>
                      <a:gd name="T54" fmla="*/ 67 w 730"/>
                      <a:gd name="T55" fmla="*/ 158 h 893"/>
                      <a:gd name="T56" fmla="*/ 104 w 730"/>
                      <a:gd name="T57" fmla="*/ 139 h 893"/>
                      <a:gd name="T58" fmla="*/ 148 w 730"/>
                      <a:gd name="T59" fmla="*/ 122 h 893"/>
                      <a:gd name="T60" fmla="*/ 196 w 730"/>
                      <a:gd name="T61" fmla="*/ 109 h 893"/>
                      <a:gd name="T62" fmla="*/ 249 w 730"/>
                      <a:gd name="T63" fmla="*/ 99 h 893"/>
                      <a:gd name="T64" fmla="*/ 305 w 730"/>
                      <a:gd name="T65" fmla="*/ 93 h 893"/>
                      <a:gd name="T66" fmla="*/ 365 w 730"/>
                      <a:gd name="T67" fmla="*/ 91 h 8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0" h="893">
                        <a:moveTo>
                          <a:pt x="730" y="0"/>
                        </a:moveTo>
                        <a:lnTo>
                          <a:pt x="656" y="2"/>
                        </a:lnTo>
                        <a:lnTo>
                          <a:pt x="584" y="5"/>
                        </a:lnTo>
                        <a:lnTo>
                          <a:pt x="513" y="15"/>
                        </a:lnTo>
                        <a:lnTo>
                          <a:pt x="447" y="24"/>
                        </a:lnTo>
                        <a:lnTo>
                          <a:pt x="382" y="38"/>
                        </a:lnTo>
                        <a:lnTo>
                          <a:pt x="321" y="55"/>
                        </a:lnTo>
                        <a:lnTo>
                          <a:pt x="266" y="72"/>
                        </a:lnTo>
                        <a:lnTo>
                          <a:pt x="215" y="93"/>
                        </a:lnTo>
                        <a:lnTo>
                          <a:pt x="167" y="116"/>
                        </a:lnTo>
                        <a:lnTo>
                          <a:pt x="126" y="140"/>
                        </a:lnTo>
                        <a:lnTo>
                          <a:pt x="88" y="167"/>
                        </a:lnTo>
                        <a:lnTo>
                          <a:pt x="57" y="195"/>
                        </a:lnTo>
                        <a:lnTo>
                          <a:pt x="33" y="224"/>
                        </a:lnTo>
                        <a:lnTo>
                          <a:pt x="15" y="254"/>
                        </a:lnTo>
                        <a:lnTo>
                          <a:pt x="4" y="287"/>
                        </a:lnTo>
                        <a:lnTo>
                          <a:pt x="2" y="302"/>
                        </a:lnTo>
                        <a:lnTo>
                          <a:pt x="0" y="319"/>
                        </a:lnTo>
                        <a:lnTo>
                          <a:pt x="0" y="501"/>
                        </a:lnTo>
                        <a:lnTo>
                          <a:pt x="2" y="526"/>
                        </a:lnTo>
                        <a:lnTo>
                          <a:pt x="10" y="551"/>
                        </a:lnTo>
                        <a:lnTo>
                          <a:pt x="21" y="576"/>
                        </a:lnTo>
                        <a:lnTo>
                          <a:pt x="36" y="598"/>
                        </a:lnTo>
                        <a:lnTo>
                          <a:pt x="55" y="623"/>
                        </a:lnTo>
                        <a:lnTo>
                          <a:pt x="78" y="644"/>
                        </a:lnTo>
                        <a:lnTo>
                          <a:pt x="105" y="665"/>
                        </a:lnTo>
                        <a:lnTo>
                          <a:pt x="135" y="686"/>
                        </a:lnTo>
                        <a:lnTo>
                          <a:pt x="167" y="705"/>
                        </a:lnTo>
                        <a:lnTo>
                          <a:pt x="205" y="724"/>
                        </a:lnTo>
                        <a:lnTo>
                          <a:pt x="245" y="739"/>
                        </a:lnTo>
                        <a:lnTo>
                          <a:pt x="287" y="756"/>
                        </a:lnTo>
                        <a:lnTo>
                          <a:pt x="335" y="769"/>
                        </a:lnTo>
                        <a:lnTo>
                          <a:pt x="382" y="783"/>
                        </a:lnTo>
                        <a:lnTo>
                          <a:pt x="433" y="792"/>
                        </a:lnTo>
                        <a:lnTo>
                          <a:pt x="487" y="802"/>
                        </a:lnTo>
                        <a:lnTo>
                          <a:pt x="487" y="893"/>
                        </a:lnTo>
                        <a:lnTo>
                          <a:pt x="730" y="729"/>
                        </a:lnTo>
                        <a:lnTo>
                          <a:pt x="487" y="528"/>
                        </a:lnTo>
                        <a:lnTo>
                          <a:pt x="487" y="619"/>
                        </a:lnTo>
                        <a:lnTo>
                          <a:pt x="407" y="604"/>
                        </a:lnTo>
                        <a:lnTo>
                          <a:pt x="333" y="585"/>
                        </a:lnTo>
                        <a:lnTo>
                          <a:pt x="262" y="564"/>
                        </a:lnTo>
                        <a:lnTo>
                          <a:pt x="202" y="538"/>
                        </a:lnTo>
                        <a:lnTo>
                          <a:pt x="173" y="524"/>
                        </a:lnTo>
                        <a:lnTo>
                          <a:pt x="147" y="511"/>
                        </a:lnTo>
                        <a:lnTo>
                          <a:pt x="122" y="496"/>
                        </a:lnTo>
                        <a:lnTo>
                          <a:pt x="99" y="479"/>
                        </a:lnTo>
                        <a:lnTo>
                          <a:pt x="78" y="463"/>
                        </a:lnTo>
                        <a:lnTo>
                          <a:pt x="61" y="446"/>
                        </a:lnTo>
                        <a:lnTo>
                          <a:pt x="44" y="427"/>
                        </a:lnTo>
                        <a:lnTo>
                          <a:pt x="31" y="410"/>
                        </a:lnTo>
                        <a:lnTo>
                          <a:pt x="50" y="385"/>
                        </a:lnTo>
                        <a:lnTo>
                          <a:pt x="74" y="361"/>
                        </a:lnTo>
                        <a:lnTo>
                          <a:pt x="103" y="340"/>
                        </a:lnTo>
                        <a:lnTo>
                          <a:pt x="133" y="317"/>
                        </a:lnTo>
                        <a:lnTo>
                          <a:pt x="169" y="298"/>
                        </a:lnTo>
                        <a:lnTo>
                          <a:pt x="207" y="279"/>
                        </a:lnTo>
                        <a:lnTo>
                          <a:pt x="249" y="262"/>
                        </a:lnTo>
                        <a:lnTo>
                          <a:pt x="295" y="245"/>
                        </a:lnTo>
                        <a:lnTo>
                          <a:pt x="342" y="232"/>
                        </a:lnTo>
                        <a:lnTo>
                          <a:pt x="392" y="218"/>
                        </a:lnTo>
                        <a:lnTo>
                          <a:pt x="443" y="209"/>
                        </a:lnTo>
                        <a:lnTo>
                          <a:pt x="498" y="199"/>
                        </a:lnTo>
                        <a:lnTo>
                          <a:pt x="553" y="192"/>
                        </a:lnTo>
                        <a:lnTo>
                          <a:pt x="610" y="186"/>
                        </a:lnTo>
                        <a:lnTo>
                          <a:pt x="669" y="184"/>
                        </a:lnTo>
                        <a:lnTo>
                          <a:pt x="730" y="182"/>
                        </a:lnTo>
                        <a:lnTo>
                          <a:pt x="730" y="0"/>
                        </a:lnTo>
                        <a:close/>
                      </a:path>
                    </a:pathLst>
                  </a:custGeom>
                  <a:solidFill>
                    <a:srgbClr val="99FF99"/>
                  </a:solidFill>
                  <a:ln w="0">
                    <a:solidFill>
                      <a:srgbClr val="FFFFFF"/>
                    </a:solidFill>
                    <a:prstDash val="solid"/>
                    <a:round/>
                    <a:headEnd/>
                    <a:tailEnd/>
                  </a:ln>
                </p:spPr>
                <p:txBody>
                  <a:bodyPr/>
                  <a:lstStyle/>
                  <a:p>
                    <a:endParaRPr lang="it-IT"/>
                  </a:p>
                </p:txBody>
              </p:sp>
              <p:sp>
                <p:nvSpPr>
                  <p:cNvPr id="514" name="Freeform 1038"/>
                  <p:cNvSpPr>
                    <a:spLocks/>
                  </p:cNvSpPr>
                  <p:nvPr/>
                </p:nvSpPr>
                <p:spPr bwMode="auto">
                  <a:xfrm>
                    <a:off x="538" y="2988"/>
                    <a:ext cx="365" cy="446"/>
                  </a:xfrm>
                  <a:custGeom>
                    <a:avLst/>
                    <a:gdLst>
                      <a:gd name="T0" fmla="*/ 328 w 730"/>
                      <a:gd name="T1" fmla="*/ 1 h 893"/>
                      <a:gd name="T2" fmla="*/ 257 w 730"/>
                      <a:gd name="T3" fmla="*/ 7 h 893"/>
                      <a:gd name="T4" fmla="*/ 191 w 730"/>
                      <a:gd name="T5" fmla="*/ 19 h 893"/>
                      <a:gd name="T6" fmla="*/ 133 w 730"/>
                      <a:gd name="T7" fmla="*/ 36 h 893"/>
                      <a:gd name="T8" fmla="*/ 84 w 730"/>
                      <a:gd name="T9" fmla="*/ 58 h 893"/>
                      <a:gd name="T10" fmla="*/ 44 w 730"/>
                      <a:gd name="T11" fmla="*/ 83 h 893"/>
                      <a:gd name="T12" fmla="*/ 17 w 730"/>
                      <a:gd name="T13" fmla="*/ 112 h 893"/>
                      <a:gd name="T14" fmla="*/ 2 w 730"/>
                      <a:gd name="T15" fmla="*/ 143 h 893"/>
                      <a:gd name="T16" fmla="*/ 0 w 730"/>
                      <a:gd name="T17" fmla="*/ 159 h 893"/>
                      <a:gd name="T18" fmla="*/ 1 w 730"/>
                      <a:gd name="T19" fmla="*/ 263 h 893"/>
                      <a:gd name="T20" fmla="*/ 11 w 730"/>
                      <a:gd name="T21" fmla="*/ 288 h 893"/>
                      <a:gd name="T22" fmla="*/ 28 w 730"/>
                      <a:gd name="T23" fmla="*/ 311 h 893"/>
                      <a:gd name="T24" fmla="*/ 53 w 730"/>
                      <a:gd name="T25" fmla="*/ 332 h 893"/>
                      <a:gd name="T26" fmla="*/ 84 w 730"/>
                      <a:gd name="T27" fmla="*/ 352 h 893"/>
                      <a:gd name="T28" fmla="*/ 123 w 730"/>
                      <a:gd name="T29" fmla="*/ 369 h 893"/>
                      <a:gd name="T30" fmla="*/ 168 w 730"/>
                      <a:gd name="T31" fmla="*/ 384 h 893"/>
                      <a:gd name="T32" fmla="*/ 217 w 730"/>
                      <a:gd name="T33" fmla="*/ 396 h 893"/>
                      <a:gd name="T34" fmla="*/ 244 w 730"/>
                      <a:gd name="T35" fmla="*/ 446 h 893"/>
                      <a:gd name="T36" fmla="*/ 244 w 730"/>
                      <a:gd name="T37" fmla="*/ 264 h 893"/>
                      <a:gd name="T38" fmla="*/ 204 w 730"/>
                      <a:gd name="T39" fmla="*/ 302 h 893"/>
                      <a:gd name="T40" fmla="*/ 131 w 730"/>
                      <a:gd name="T41" fmla="*/ 282 h 893"/>
                      <a:gd name="T42" fmla="*/ 87 w 730"/>
                      <a:gd name="T43" fmla="*/ 262 h 893"/>
                      <a:gd name="T44" fmla="*/ 61 w 730"/>
                      <a:gd name="T45" fmla="*/ 248 h 893"/>
                      <a:gd name="T46" fmla="*/ 39 w 730"/>
                      <a:gd name="T47" fmla="*/ 231 h 893"/>
                      <a:gd name="T48" fmla="*/ 22 w 730"/>
                      <a:gd name="T49" fmla="*/ 213 h 893"/>
                      <a:gd name="T50" fmla="*/ 16 w 730"/>
                      <a:gd name="T51" fmla="*/ 205 h 893"/>
                      <a:gd name="T52" fmla="*/ 37 w 730"/>
                      <a:gd name="T53" fmla="*/ 180 h 893"/>
                      <a:gd name="T54" fmla="*/ 67 w 730"/>
                      <a:gd name="T55" fmla="*/ 158 h 893"/>
                      <a:gd name="T56" fmla="*/ 104 w 730"/>
                      <a:gd name="T57" fmla="*/ 139 h 893"/>
                      <a:gd name="T58" fmla="*/ 148 w 730"/>
                      <a:gd name="T59" fmla="*/ 122 h 893"/>
                      <a:gd name="T60" fmla="*/ 196 w 730"/>
                      <a:gd name="T61" fmla="*/ 109 h 893"/>
                      <a:gd name="T62" fmla="*/ 249 w 730"/>
                      <a:gd name="T63" fmla="*/ 99 h 893"/>
                      <a:gd name="T64" fmla="*/ 305 w 730"/>
                      <a:gd name="T65" fmla="*/ 93 h 893"/>
                      <a:gd name="T66" fmla="*/ 365 w 730"/>
                      <a:gd name="T67" fmla="*/ 91 h 8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0" h="893">
                        <a:moveTo>
                          <a:pt x="730" y="0"/>
                        </a:moveTo>
                        <a:lnTo>
                          <a:pt x="656" y="2"/>
                        </a:lnTo>
                        <a:lnTo>
                          <a:pt x="584" y="5"/>
                        </a:lnTo>
                        <a:lnTo>
                          <a:pt x="513" y="15"/>
                        </a:lnTo>
                        <a:lnTo>
                          <a:pt x="447" y="24"/>
                        </a:lnTo>
                        <a:lnTo>
                          <a:pt x="382" y="38"/>
                        </a:lnTo>
                        <a:lnTo>
                          <a:pt x="321" y="55"/>
                        </a:lnTo>
                        <a:lnTo>
                          <a:pt x="266" y="72"/>
                        </a:lnTo>
                        <a:lnTo>
                          <a:pt x="215" y="93"/>
                        </a:lnTo>
                        <a:lnTo>
                          <a:pt x="167" y="116"/>
                        </a:lnTo>
                        <a:lnTo>
                          <a:pt x="126" y="140"/>
                        </a:lnTo>
                        <a:lnTo>
                          <a:pt x="88" y="167"/>
                        </a:lnTo>
                        <a:lnTo>
                          <a:pt x="57" y="195"/>
                        </a:lnTo>
                        <a:lnTo>
                          <a:pt x="33" y="224"/>
                        </a:lnTo>
                        <a:lnTo>
                          <a:pt x="15" y="254"/>
                        </a:lnTo>
                        <a:lnTo>
                          <a:pt x="4" y="287"/>
                        </a:lnTo>
                        <a:lnTo>
                          <a:pt x="2" y="302"/>
                        </a:lnTo>
                        <a:lnTo>
                          <a:pt x="0" y="319"/>
                        </a:lnTo>
                        <a:lnTo>
                          <a:pt x="0" y="501"/>
                        </a:lnTo>
                        <a:lnTo>
                          <a:pt x="2" y="526"/>
                        </a:lnTo>
                        <a:lnTo>
                          <a:pt x="10" y="551"/>
                        </a:lnTo>
                        <a:lnTo>
                          <a:pt x="21" y="576"/>
                        </a:lnTo>
                        <a:lnTo>
                          <a:pt x="36" y="598"/>
                        </a:lnTo>
                        <a:lnTo>
                          <a:pt x="55" y="623"/>
                        </a:lnTo>
                        <a:lnTo>
                          <a:pt x="78" y="644"/>
                        </a:lnTo>
                        <a:lnTo>
                          <a:pt x="105" y="665"/>
                        </a:lnTo>
                        <a:lnTo>
                          <a:pt x="135" y="686"/>
                        </a:lnTo>
                        <a:lnTo>
                          <a:pt x="167" y="705"/>
                        </a:lnTo>
                        <a:lnTo>
                          <a:pt x="205" y="724"/>
                        </a:lnTo>
                        <a:lnTo>
                          <a:pt x="245" y="739"/>
                        </a:lnTo>
                        <a:lnTo>
                          <a:pt x="287" y="756"/>
                        </a:lnTo>
                        <a:lnTo>
                          <a:pt x="335" y="769"/>
                        </a:lnTo>
                        <a:lnTo>
                          <a:pt x="382" y="783"/>
                        </a:lnTo>
                        <a:lnTo>
                          <a:pt x="433" y="792"/>
                        </a:lnTo>
                        <a:lnTo>
                          <a:pt x="487" y="802"/>
                        </a:lnTo>
                        <a:lnTo>
                          <a:pt x="487" y="893"/>
                        </a:lnTo>
                        <a:lnTo>
                          <a:pt x="730" y="729"/>
                        </a:lnTo>
                        <a:lnTo>
                          <a:pt x="487" y="528"/>
                        </a:lnTo>
                        <a:lnTo>
                          <a:pt x="487" y="619"/>
                        </a:lnTo>
                        <a:lnTo>
                          <a:pt x="407" y="604"/>
                        </a:lnTo>
                        <a:lnTo>
                          <a:pt x="333" y="585"/>
                        </a:lnTo>
                        <a:lnTo>
                          <a:pt x="262" y="564"/>
                        </a:lnTo>
                        <a:lnTo>
                          <a:pt x="202" y="538"/>
                        </a:lnTo>
                        <a:lnTo>
                          <a:pt x="173" y="524"/>
                        </a:lnTo>
                        <a:lnTo>
                          <a:pt x="147" y="511"/>
                        </a:lnTo>
                        <a:lnTo>
                          <a:pt x="122" y="496"/>
                        </a:lnTo>
                        <a:lnTo>
                          <a:pt x="99" y="479"/>
                        </a:lnTo>
                        <a:lnTo>
                          <a:pt x="78" y="463"/>
                        </a:lnTo>
                        <a:lnTo>
                          <a:pt x="61" y="446"/>
                        </a:lnTo>
                        <a:lnTo>
                          <a:pt x="44" y="427"/>
                        </a:lnTo>
                        <a:lnTo>
                          <a:pt x="31" y="410"/>
                        </a:lnTo>
                        <a:lnTo>
                          <a:pt x="50" y="385"/>
                        </a:lnTo>
                        <a:lnTo>
                          <a:pt x="74" y="361"/>
                        </a:lnTo>
                        <a:lnTo>
                          <a:pt x="103" y="340"/>
                        </a:lnTo>
                        <a:lnTo>
                          <a:pt x="133" y="317"/>
                        </a:lnTo>
                        <a:lnTo>
                          <a:pt x="169" y="298"/>
                        </a:lnTo>
                        <a:lnTo>
                          <a:pt x="207" y="279"/>
                        </a:lnTo>
                        <a:lnTo>
                          <a:pt x="249" y="262"/>
                        </a:lnTo>
                        <a:lnTo>
                          <a:pt x="295" y="245"/>
                        </a:lnTo>
                        <a:lnTo>
                          <a:pt x="342" y="232"/>
                        </a:lnTo>
                        <a:lnTo>
                          <a:pt x="392" y="218"/>
                        </a:lnTo>
                        <a:lnTo>
                          <a:pt x="443" y="209"/>
                        </a:lnTo>
                        <a:lnTo>
                          <a:pt x="498" y="199"/>
                        </a:lnTo>
                        <a:lnTo>
                          <a:pt x="553" y="192"/>
                        </a:lnTo>
                        <a:lnTo>
                          <a:pt x="610" y="186"/>
                        </a:lnTo>
                        <a:lnTo>
                          <a:pt x="669" y="184"/>
                        </a:lnTo>
                        <a:lnTo>
                          <a:pt x="730" y="182"/>
                        </a:lnTo>
                        <a:lnTo>
                          <a:pt x="73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515" name="Rectangle 1039"/>
                  <p:cNvSpPr>
                    <a:spLocks noChangeArrowheads="1"/>
                  </p:cNvSpPr>
                  <p:nvPr/>
                </p:nvSpPr>
                <p:spPr bwMode="auto">
                  <a:xfrm>
                    <a:off x="538" y="2988"/>
                    <a:ext cx="367" cy="6"/>
                  </a:xfrm>
                  <a:prstGeom prst="rect">
                    <a:avLst/>
                  </a:prstGeom>
                  <a:solidFill>
                    <a:srgbClr val="C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16" name="Rectangle 1040"/>
                  <p:cNvSpPr>
                    <a:spLocks noChangeArrowheads="1"/>
                  </p:cNvSpPr>
                  <p:nvPr/>
                </p:nvSpPr>
                <p:spPr bwMode="auto">
                  <a:xfrm>
                    <a:off x="538" y="2994"/>
                    <a:ext cx="367" cy="8"/>
                  </a:xfrm>
                  <a:prstGeom prst="rect">
                    <a:avLst/>
                  </a:prstGeom>
                  <a:solidFill>
                    <a:srgbClr val="C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17" name="Rectangle 1041"/>
                  <p:cNvSpPr>
                    <a:spLocks noChangeArrowheads="1"/>
                  </p:cNvSpPr>
                  <p:nvPr/>
                </p:nvSpPr>
                <p:spPr bwMode="auto">
                  <a:xfrm>
                    <a:off x="538" y="3002"/>
                    <a:ext cx="367" cy="7"/>
                  </a:xfrm>
                  <a:prstGeom prst="rect">
                    <a:avLst/>
                  </a:prstGeom>
                  <a:solidFill>
                    <a:srgbClr val="CBFF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18" name="Rectangle 1042"/>
                  <p:cNvSpPr>
                    <a:spLocks noChangeArrowheads="1"/>
                  </p:cNvSpPr>
                  <p:nvPr/>
                </p:nvSpPr>
                <p:spPr bwMode="auto">
                  <a:xfrm>
                    <a:off x="538" y="3009"/>
                    <a:ext cx="367" cy="6"/>
                  </a:xfrm>
                  <a:prstGeom prst="rect">
                    <a:avLst/>
                  </a:prstGeom>
                  <a:solidFill>
                    <a:srgbClr val="CB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19" name="Rectangle 1043"/>
                  <p:cNvSpPr>
                    <a:spLocks noChangeArrowheads="1"/>
                  </p:cNvSpPr>
                  <p:nvPr/>
                </p:nvSpPr>
                <p:spPr bwMode="auto">
                  <a:xfrm>
                    <a:off x="538" y="3015"/>
                    <a:ext cx="367" cy="8"/>
                  </a:xfrm>
                  <a:prstGeom prst="rect">
                    <a:avLst/>
                  </a:prstGeom>
                  <a:solidFill>
                    <a:srgbClr val="CBFF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20" name="Rectangle 1044"/>
                  <p:cNvSpPr>
                    <a:spLocks noChangeArrowheads="1"/>
                  </p:cNvSpPr>
                  <p:nvPr/>
                </p:nvSpPr>
                <p:spPr bwMode="auto">
                  <a:xfrm>
                    <a:off x="538" y="3023"/>
                    <a:ext cx="367" cy="7"/>
                  </a:xfrm>
                  <a:prstGeom prst="rect">
                    <a:avLst/>
                  </a:prstGeom>
                  <a:solidFill>
                    <a:srgbClr val="CA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21" name="Rectangle 1045"/>
                  <p:cNvSpPr>
                    <a:spLocks noChangeArrowheads="1"/>
                  </p:cNvSpPr>
                  <p:nvPr/>
                </p:nvSpPr>
                <p:spPr bwMode="auto">
                  <a:xfrm>
                    <a:off x="538" y="3030"/>
                    <a:ext cx="367" cy="7"/>
                  </a:xfrm>
                  <a:prstGeom prst="rect">
                    <a:avLst/>
                  </a:prstGeom>
                  <a:solidFill>
                    <a:srgbClr val="CAFF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22" name="Rectangle 1046"/>
                  <p:cNvSpPr>
                    <a:spLocks noChangeArrowheads="1"/>
                  </p:cNvSpPr>
                  <p:nvPr/>
                </p:nvSpPr>
                <p:spPr bwMode="auto">
                  <a:xfrm>
                    <a:off x="538" y="3037"/>
                    <a:ext cx="367" cy="7"/>
                  </a:xfrm>
                  <a:prstGeom prst="rect">
                    <a:avLst/>
                  </a:prstGeom>
                  <a:solidFill>
                    <a:srgbClr val="CA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23" name="Rectangle 1047"/>
                  <p:cNvSpPr>
                    <a:spLocks noChangeArrowheads="1"/>
                  </p:cNvSpPr>
                  <p:nvPr/>
                </p:nvSpPr>
                <p:spPr bwMode="auto">
                  <a:xfrm>
                    <a:off x="538" y="3044"/>
                    <a:ext cx="367" cy="7"/>
                  </a:xfrm>
                  <a:prstGeom prst="rect">
                    <a:avLst/>
                  </a:prstGeom>
                  <a:solidFill>
                    <a:srgbClr val="C9FF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24" name="Rectangle 1048"/>
                  <p:cNvSpPr>
                    <a:spLocks noChangeArrowheads="1"/>
                  </p:cNvSpPr>
                  <p:nvPr/>
                </p:nvSpPr>
                <p:spPr bwMode="auto">
                  <a:xfrm>
                    <a:off x="538" y="3051"/>
                    <a:ext cx="367" cy="7"/>
                  </a:xfrm>
                  <a:prstGeom prst="rect">
                    <a:avLst/>
                  </a:prstGeom>
                  <a:solidFill>
                    <a:srgbClr val="C9FF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25" name="Rectangle 1049"/>
                  <p:cNvSpPr>
                    <a:spLocks noChangeArrowheads="1"/>
                  </p:cNvSpPr>
                  <p:nvPr/>
                </p:nvSpPr>
                <p:spPr bwMode="auto">
                  <a:xfrm>
                    <a:off x="538" y="3058"/>
                    <a:ext cx="367" cy="7"/>
                  </a:xfrm>
                  <a:prstGeom prst="rect">
                    <a:avLst/>
                  </a:prstGeom>
                  <a:solidFill>
                    <a:srgbClr val="C8FF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26" name="Rectangle 1050"/>
                  <p:cNvSpPr>
                    <a:spLocks noChangeArrowheads="1"/>
                  </p:cNvSpPr>
                  <p:nvPr/>
                </p:nvSpPr>
                <p:spPr bwMode="auto">
                  <a:xfrm>
                    <a:off x="538" y="3065"/>
                    <a:ext cx="367" cy="6"/>
                  </a:xfrm>
                  <a:prstGeom prst="rect">
                    <a:avLst/>
                  </a:prstGeom>
                  <a:solidFill>
                    <a:srgbClr val="C8FF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27" name="Rectangle 1051"/>
                  <p:cNvSpPr>
                    <a:spLocks noChangeArrowheads="1"/>
                  </p:cNvSpPr>
                  <p:nvPr/>
                </p:nvSpPr>
                <p:spPr bwMode="auto">
                  <a:xfrm>
                    <a:off x="538" y="3071"/>
                    <a:ext cx="367" cy="8"/>
                  </a:xfrm>
                  <a:prstGeom prst="rect">
                    <a:avLst/>
                  </a:prstGeom>
                  <a:solidFill>
                    <a:srgbClr val="C7FF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28" name="Rectangle 1052"/>
                  <p:cNvSpPr>
                    <a:spLocks noChangeArrowheads="1"/>
                  </p:cNvSpPr>
                  <p:nvPr/>
                </p:nvSpPr>
                <p:spPr bwMode="auto">
                  <a:xfrm>
                    <a:off x="538" y="3079"/>
                    <a:ext cx="367" cy="7"/>
                  </a:xfrm>
                  <a:prstGeom prst="rect">
                    <a:avLst/>
                  </a:prstGeom>
                  <a:solidFill>
                    <a:srgbClr val="C7FF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29" name="Rectangle 1053"/>
                  <p:cNvSpPr>
                    <a:spLocks noChangeArrowheads="1"/>
                  </p:cNvSpPr>
                  <p:nvPr/>
                </p:nvSpPr>
                <p:spPr bwMode="auto">
                  <a:xfrm>
                    <a:off x="538" y="3086"/>
                    <a:ext cx="367" cy="7"/>
                  </a:xfrm>
                  <a:prstGeom prst="rect">
                    <a:avLst/>
                  </a:prstGeom>
                  <a:solidFill>
                    <a:srgbClr val="C6FF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30" name="Rectangle 1054"/>
                  <p:cNvSpPr>
                    <a:spLocks noChangeArrowheads="1"/>
                  </p:cNvSpPr>
                  <p:nvPr/>
                </p:nvSpPr>
                <p:spPr bwMode="auto">
                  <a:xfrm>
                    <a:off x="538" y="3093"/>
                    <a:ext cx="367" cy="7"/>
                  </a:xfrm>
                  <a:prstGeom prst="rect">
                    <a:avLst/>
                  </a:prstGeom>
                  <a:solidFill>
                    <a:srgbClr val="C5FF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31" name="Rectangle 1055"/>
                  <p:cNvSpPr>
                    <a:spLocks noChangeArrowheads="1"/>
                  </p:cNvSpPr>
                  <p:nvPr/>
                </p:nvSpPr>
                <p:spPr bwMode="auto">
                  <a:xfrm>
                    <a:off x="538" y="3100"/>
                    <a:ext cx="367" cy="7"/>
                  </a:xfrm>
                  <a:prstGeom prst="rect">
                    <a:avLst/>
                  </a:prstGeom>
                  <a:solidFill>
                    <a:srgbClr val="C5FF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32" name="Rectangle 1056"/>
                  <p:cNvSpPr>
                    <a:spLocks noChangeArrowheads="1"/>
                  </p:cNvSpPr>
                  <p:nvPr/>
                </p:nvSpPr>
                <p:spPr bwMode="auto">
                  <a:xfrm>
                    <a:off x="538" y="3107"/>
                    <a:ext cx="367" cy="7"/>
                  </a:xfrm>
                  <a:prstGeom prst="rect">
                    <a:avLst/>
                  </a:prstGeom>
                  <a:solidFill>
                    <a:srgbClr val="C4FF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33" name="Rectangle 1057"/>
                  <p:cNvSpPr>
                    <a:spLocks noChangeArrowheads="1"/>
                  </p:cNvSpPr>
                  <p:nvPr/>
                </p:nvSpPr>
                <p:spPr bwMode="auto">
                  <a:xfrm>
                    <a:off x="538" y="3114"/>
                    <a:ext cx="367" cy="7"/>
                  </a:xfrm>
                  <a:prstGeom prst="rect">
                    <a:avLst/>
                  </a:prstGeom>
                  <a:solidFill>
                    <a:srgbClr val="C3F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34" name="Rectangle 1058"/>
                  <p:cNvSpPr>
                    <a:spLocks noChangeArrowheads="1"/>
                  </p:cNvSpPr>
                  <p:nvPr/>
                </p:nvSpPr>
                <p:spPr bwMode="auto">
                  <a:xfrm>
                    <a:off x="538" y="3121"/>
                    <a:ext cx="367" cy="7"/>
                  </a:xfrm>
                  <a:prstGeom prst="rect">
                    <a:avLst/>
                  </a:prstGeom>
                  <a:solidFill>
                    <a:srgbClr val="C2FF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35" name="Rectangle 1059"/>
                  <p:cNvSpPr>
                    <a:spLocks noChangeArrowheads="1"/>
                  </p:cNvSpPr>
                  <p:nvPr/>
                </p:nvSpPr>
                <p:spPr bwMode="auto">
                  <a:xfrm>
                    <a:off x="538" y="3128"/>
                    <a:ext cx="367" cy="7"/>
                  </a:xfrm>
                  <a:prstGeom prst="rect">
                    <a:avLst/>
                  </a:prstGeom>
                  <a:solidFill>
                    <a:srgbClr val="C1FF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36" name="Rectangle 1060"/>
                  <p:cNvSpPr>
                    <a:spLocks noChangeArrowheads="1"/>
                  </p:cNvSpPr>
                  <p:nvPr/>
                </p:nvSpPr>
                <p:spPr bwMode="auto">
                  <a:xfrm>
                    <a:off x="538" y="3135"/>
                    <a:ext cx="367" cy="7"/>
                  </a:xfrm>
                  <a:prstGeom prst="rect">
                    <a:avLst/>
                  </a:prstGeom>
                  <a:solidFill>
                    <a:srgbClr val="C0FF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37" name="Rectangle 1061"/>
                  <p:cNvSpPr>
                    <a:spLocks noChangeArrowheads="1"/>
                  </p:cNvSpPr>
                  <p:nvPr/>
                </p:nvSpPr>
                <p:spPr bwMode="auto">
                  <a:xfrm>
                    <a:off x="538" y="3142"/>
                    <a:ext cx="367" cy="7"/>
                  </a:xfrm>
                  <a:prstGeom prst="rect">
                    <a:avLst/>
                  </a:prstGeom>
                  <a:solidFill>
                    <a:srgbClr val="BFFF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38" name="Rectangle 1062"/>
                  <p:cNvSpPr>
                    <a:spLocks noChangeArrowheads="1"/>
                  </p:cNvSpPr>
                  <p:nvPr/>
                </p:nvSpPr>
                <p:spPr bwMode="auto">
                  <a:xfrm>
                    <a:off x="538" y="3149"/>
                    <a:ext cx="367" cy="7"/>
                  </a:xfrm>
                  <a:prstGeom prst="rect">
                    <a:avLst/>
                  </a:prstGeom>
                  <a:solidFill>
                    <a:srgbClr val="BEFF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39" name="Rectangle 1063"/>
                  <p:cNvSpPr>
                    <a:spLocks noChangeArrowheads="1"/>
                  </p:cNvSpPr>
                  <p:nvPr/>
                </p:nvSpPr>
                <p:spPr bwMode="auto">
                  <a:xfrm>
                    <a:off x="538" y="3156"/>
                    <a:ext cx="367" cy="7"/>
                  </a:xfrm>
                  <a:prstGeom prst="rect">
                    <a:avLst/>
                  </a:prstGeom>
                  <a:solidFill>
                    <a:srgbClr val="BDFF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40" name="Rectangle 1064"/>
                  <p:cNvSpPr>
                    <a:spLocks noChangeArrowheads="1"/>
                  </p:cNvSpPr>
                  <p:nvPr/>
                </p:nvSpPr>
                <p:spPr bwMode="auto">
                  <a:xfrm>
                    <a:off x="538" y="3163"/>
                    <a:ext cx="367" cy="7"/>
                  </a:xfrm>
                  <a:prstGeom prst="rect">
                    <a:avLst/>
                  </a:prstGeom>
                  <a:solidFill>
                    <a:srgbClr val="BCFF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41" name="Rectangle 1065"/>
                  <p:cNvSpPr>
                    <a:spLocks noChangeArrowheads="1"/>
                  </p:cNvSpPr>
                  <p:nvPr/>
                </p:nvSpPr>
                <p:spPr bwMode="auto">
                  <a:xfrm>
                    <a:off x="538" y="3170"/>
                    <a:ext cx="367" cy="7"/>
                  </a:xfrm>
                  <a:prstGeom prst="rect">
                    <a:avLst/>
                  </a:prstGeom>
                  <a:solidFill>
                    <a:srgbClr val="BBFF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42" name="Rectangle 1066"/>
                  <p:cNvSpPr>
                    <a:spLocks noChangeArrowheads="1"/>
                  </p:cNvSpPr>
                  <p:nvPr/>
                </p:nvSpPr>
                <p:spPr bwMode="auto">
                  <a:xfrm>
                    <a:off x="538" y="3177"/>
                    <a:ext cx="367" cy="7"/>
                  </a:xfrm>
                  <a:prstGeom prst="rect">
                    <a:avLst/>
                  </a:prstGeom>
                  <a:solidFill>
                    <a:srgbClr val="BAFF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43" name="Rectangle 1067"/>
                  <p:cNvSpPr>
                    <a:spLocks noChangeArrowheads="1"/>
                  </p:cNvSpPr>
                  <p:nvPr/>
                </p:nvSpPr>
                <p:spPr bwMode="auto">
                  <a:xfrm>
                    <a:off x="538" y="3184"/>
                    <a:ext cx="367" cy="7"/>
                  </a:xfrm>
                  <a:prstGeom prst="rect">
                    <a:avLst/>
                  </a:prstGeom>
                  <a:solidFill>
                    <a:srgbClr val="B9FF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44" name="Rectangle 1068"/>
                  <p:cNvSpPr>
                    <a:spLocks noChangeArrowheads="1"/>
                  </p:cNvSpPr>
                  <p:nvPr/>
                </p:nvSpPr>
                <p:spPr bwMode="auto">
                  <a:xfrm>
                    <a:off x="538" y="3191"/>
                    <a:ext cx="367" cy="7"/>
                  </a:xfrm>
                  <a:prstGeom prst="rect">
                    <a:avLst/>
                  </a:prstGeom>
                  <a:solidFill>
                    <a:srgbClr val="B7FFD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45" name="Rectangle 1069"/>
                  <p:cNvSpPr>
                    <a:spLocks noChangeArrowheads="1"/>
                  </p:cNvSpPr>
                  <p:nvPr/>
                </p:nvSpPr>
                <p:spPr bwMode="auto">
                  <a:xfrm>
                    <a:off x="538" y="3198"/>
                    <a:ext cx="367" cy="7"/>
                  </a:xfrm>
                  <a:prstGeom prst="rect">
                    <a:avLst/>
                  </a:prstGeom>
                  <a:solidFill>
                    <a:srgbClr val="B6FF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46" name="Rectangle 1070"/>
                  <p:cNvSpPr>
                    <a:spLocks noChangeArrowheads="1"/>
                  </p:cNvSpPr>
                  <p:nvPr/>
                </p:nvSpPr>
                <p:spPr bwMode="auto">
                  <a:xfrm>
                    <a:off x="538" y="3205"/>
                    <a:ext cx="367" cy="7"/>
                  </a:xfrm>
                  <a:prstGeom prst="rect">
                    <a:avLst/>
                  </a:prstGeom>
                  <a:solidFill>
                    <a:srgbClr val="B4FF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47" name="Rectangle 1071"/>
                  <p:cNvSpPr>
                    <a:spLocks noChangeArrowheads="1"/>
                  </p:cNvSpPr>
                  <p:nvPr/>
                </p:nvSpPr>
                <p:spPr bwMode="auto">
                  <a:xfrm>
                    <a:off x="538" y="3212"/>
                    <a:ext cx="367" cy="7"/>
                  </a:xfrm>
                  <a:prstGeom prst="rect">
                    <a:avLst/>
                  </a:prstGeom>
                  <a:solidFill>
                    <a:srgbClr val="B3FF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48" name="Rectangle 1072"/>
                  <p:cNvSpPr>
                    <a:spLocks noChangeArrowheads="1"/>
                  </p:cNvSpPr>
                  <p:nvPr/>
                </p:nvSpPr>
                <p:spPr bwMode="auto">
                  <a:xfrm>
                    <a:off x="538" y="3219"/>
                    <a:ext cx="367" cy="7"/>
                  </a:xfrm>
                  <a:prstGeom prst="rect">
                    <a:avLst/>
                  </a:prstGeom>
                  <a:solidFill>
                    <a:srgbClr val="B2FF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49" name="Rectangle 1073"/>
                  <p:cNvSpPr>
                    <a:spLocks noChangeArrowheads="1"/>
                  </p:cNvSpPr>
                  <p:nvPr/>
                </p:nvSpPr>
                <p:spPr bwMode="auto">
                  <a:xfrm>
                    <a:off x="538" y="3226"/>
                    <a:ext cx="367" cy="7"/>
                  </a:xfrm>
                  <a:prstGeom prst="rect">
                    <a:avLst/>
                  </a:prstGeom>
                  <a:solidFill>
                    <a:srgbClr val="B0FF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50" name="Rectangle 1074"/>
                  <p:cNvSpPr>
                    <a:spLocks noChangeArrowheads="1"/>
                  </p:cNvSpPr>
                  <p:nvPr/>
                </p:nvSpPr>
                <p:spPr bwMode="auto">
                  <a:xfrm>
                    <a:off x="538" y="3233"/>
                    <a:ext cx="367" cy="7"/>
                  </a:xfrm>
                  <a:prstGeom prst="rect">
                    <a:avLst/>
                  </a:prstGeom>
                  <a:solidFill>
                    <a:srgbClr val="AFFF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51" name="Rectangle 1075"/>
                  <p:cNvSpPr>
                    <a:spLocks noChangeArrowheads="1"/>
                  </p:cNvSpPr>
                  <p:nvPr/>
                </p:nvSpPr>
                <p:spPr bwMode="auto">
                  <a:xfrm>
                    <a:off x="538" y="3240"/>
                    <a:ext cx="367" cy="7"/>
                  </a:xfrm>
                  <a:prstGeom prst="rect">
                    <a:avLst/>
                  </a:prstGeom>
                  <a:solidFill>
                    <a:srgbClr val="AEFF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52" name="Rectangle 1076"/>
                  <p:cNvSpPr>
                    <a:spLocks noChangeArrowheads="1"/>
                  </p:cNvSpPr>
                  <p:nvPr/>
                </p:nvSpPr>
                <p:spPr bwMode="auto">
                  <a:xfrm>
                    <a:off x="538" y="3247"/>
                    <a:ext cx="367" cy="7"/>
                  </a:xfrm>
                  <a:prstGeom prst="rect">
                    <a:avLst/>
                  </a:prstGeom>
                  <a:solidFill>
                    <a:srgbClr val="ADFF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53" name="Rectangle 1077"/>
                  <p:cNvSpPr>
                    <a:spLocks noChangeArrowheads="1"/>
                  </p:cNvSpPr>
                  <p:nvPr/>
                </p:nvSpPr>
                <p:spPr bwMode="auto">
                  <a:xfrm>
                    <a:off x="538" y="3254"/>
                    <a:ext cx="367" cy="8"/>
                  </a:xfrm>
                  <a:prstGeom prst="rect">
                    <a:avLst/>
                  </a:prstGeom>
                  <a:solidFill>
                    <a:srgbClr val="ABFF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54" name="Rectangle 1078"/>
                  <p:cNvSpPr>
                    <a:spLocks noChangeArrowheads="1"/>
                  </p:cNvSpPr>
                  <p:nvPr/>
                </p:nvSpPr>
                <p:spPr bwMode="auto">
                  <a:xfrm>
                    <a:off x="538" y="3262"/>
                    <a:ext cx="367" cy="6"/>
                  </a:xfrm>
                  <a:prstGeom prst="rect">
                    <a:avLst/>
                  </a:prstGeom>
                  <a:solidFill>
                    <a:srgbClr val="AAFF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55" name="Rectangle 1079"/>
                  <p:cNvSpPr>
                    <a:spLocks noChangeArrowheads="1"/>
                  </p:cNvSpPr>
                  <p:nvPr/>
                </p:nvSpPr>
                <p:spPr bwMode="auto">
                  <a:xfrm>
                    <a:off x="538" y="3268"/>
                    <a:ext cx="367" cy="7"/>
                  </a:xfrm>
                  <a:prstGeom prst="rect">
                    <a:avLst/>
                  </a:prstGeom>
                  <a:solidFill>
                    <a:srgbClr val="A9FF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56" name="Rectangle 1080"/>
                  <p:cNvSpPr>
                    <a:spLocks noChangeArrowheads="1"/>
                  </p:cNvSpPr>
                  <p:nvPr/>
                </p:nvSpPr>
                <p:spPr bwMode="auto">
                  <a:xfrm>
                    <a:off x="538" y="3275"/>
                    <a:ext cx="367" cy="7"/>
                  </a:xfrm>
                  <a:prstGeom prst="rect">
                    <a:avLst/>
                  </a:prstGeom>
                  <a:solidFill>
                    <a:srgbClr val="A8FF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57" name="Rectangle 1081"/>
                  <p:cNvSpPr>
                    <a:spLocks noChangeArrowheads="1"/>
                  </p:cNvSpPr>
                  <p:nvPr/>
                </p:nvSpPr>
                <p:spPr bwMode="auto">
                  <a:xfrm>
                    <a:off x="538" y="3282"/>
                    <a:ext cx="367" cy="7"/>
                  </a:xfrm>
                  <a:prstGeom prst="rect">
                    <a:avLst/>
                  </a:prstGeom>
                  <a:solidFill>
                    <a:srgbClr val="A6FF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58" name="Rectangle 1082"/>
                  <p:cNvSpPr>
                    <a:spLocks noChangeArrowheads="1"/>
                  </p:cNvSpPr>
                  <p:nvPr/>
                </p:nvSpPr>
                <p:spPr bwMode="auto">
                  <a:xfrm>
                    <a:off x="538" y="3289"/>
                    <a:ext cx="367" cy="7"/>
                  </a:xfrm>
                  <a:prstGeom prst="rect">
                    <a:avLst/>
                  </a:prstGeom>
                  <a:solidFill>
                    <a:srgbClr val="A5FF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59" name="Rectangle 1083"/>
                  <p:cNvSpPr>
                    <a:spLocks noChangeArrowheads="1"/>
                  </p:cNvSpPr>
                  <p:nvPr/>
                </p:nvSpPr>
                <p:spPr bwMode="auto">
                  <a:xfrm>
                    <a:off x="538" y="3296"/>
                    <a:ext cx="367" cy="7"/>
                  </a:xfrm>
                  <a:prstGeom prst="rect">
                    <a:avLst/>
                  </a:prstGeom>
                  <a:solidFill>
                    <a:srgbClr val="A4FF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60" name="Rectangle 1084"/>
                  <p:cNvSpPr>
                    <a:spLocks noChangeArrowheads="1"/>
                  </p:cNvSpPr>
                  <p:nvPr/>
                </p:nvSpPr>
                <p:spPr bwMode="auto">
                  <a:xfrm>
                    <a:off x="538" y="3303"/>
                    <a:ext cx="367" cy="7"/>
                  </a:xfrm>
                  <a:prstGeom prst="rect">
                    <a:avLst/>
                  </a:prstGeom>
                  <a:solidFill>
                    <a:srgbClr val="A3FF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61" name="Rectangle 1085"/>
                  <p:cNvSpPr>
                    <a:spLocks noChangeArrowheads="1"/>
                  </p:cNvSpPr>
                  <p:nvPr/>
                </p:nvSpPr>
                <p:spPr bwMode="auto">
                  <a:xfrm>
                    <a:off x="538" y="3310"/>
                    <a:ext cx="367" cy="8"/>
                  </a:xfrm>
                  <a:prstGeom prst="rect">
                    <a:avLst/>
                  </a:prstGeom>
                  <a:solidFill>
                    <a:srgbClr val="A2FF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62" name="Rectangle 1086"/>
                  <p:cNvSpPr>
                    <a:spLocks noChangeArrowheads="1"/>
                  </p:cNvSpPr>
                  <p:nvPr/>
                </p:nvSpPr>
                <p:spPr bwMode="auto">
                  <a:xfrm>
                    <a:off x="538" y="3318"/>
                    <a:ext cx="367" cy="6"/>
                  </a:xfrm>
                  <a:prstGeom prst="rect">
                    <a:avLst/>
                  </a:prstGeom>
                  <a:solidFill>
                    <a:srgbClr val="A1FF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63" name="Rectangle 1087"/>
                  <p:cNvSpPr>
                    <a:spLocks noChangeArrowheads="1"/>
                  </p:cNvSpPr>
                  <p:nvPr/>
                </p:nvSpPr>
                <p:spPr bwMode="auto">
                  <a:xfrm>
                    <a:off x="538" y="3324"/>
                    <a:ext cx="367" cy="7"/>
                  </a:xfrm>
                  <a:prstGeom prst="rect">
                    <a:avLst/>
                  </a:prstGeom>
                  <a:solidFill>
                    <a:srgbClr val="A0FF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64" name="Rectangle 1088"/>
                  <p:cNvSpPr>
                    <a:spLocks noChangeArrowheads="1"/>
                  </p:cNvSpPr>
                  <p:nvPr/>
                </p:nvSpPr>
                <p:spPr bwMode="auto">
                  <a:xfrm>
                    <a:off x="538" y="3331"/>
                    <a:ext cx="367" cy="7"/>
                  </a:xfrm>
                  <a:prstGeom prst="rect">
                    <a:avLst/>
                  </a:prstGeom>
                  <a:solidFill>
                    <a:srgbClr val="A0FF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65" name="Rectangle 1089"/>
                  <p:cNvSpPr>
                    <a:spLocks noChangeArrowheads="1"/>
                  </p:cNvSpPr>
                  <p:nvPr/>
                </p:nvSpPr>
                <p:spPr bwMode="auto">
                  <a:xfrm>
                    <a:off x="538" y="3338"/>
                    <a:ext cx="367" cy="7"/>
                  </a:xfrm>
                  <a:prstGeom prst="rect">
                    <a:avLst/>
                  </a:prstGeom>
                  <a:solidFill>
                    <a:srgbClr val="9FFF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66" name="Rectangle 1090"/>
                  <p:cNvSpPr>
                    <a:spLocks noChangeArrowheads="1"/>
                  </p:cNvSpPr>
                  <p:nvPr/>
                </p:nvSpPr>
                <p:spPr bwMode="auto">
                  <a:xfrm>
                    <a:off x="538" y="3345"/>
                    <a:ext cx="367" cy="7"/>
                  </a:xfrm>
                  <a:prstGeom prst="rect">
                    <a:avLst/>
                  </a:prstGeom>
                  <a:solidFill>
                    <a:srgbClr val="9EFFA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67" name="Rectangle 1091"/>
                  <p:cNvSpPr>
                    <a:spLocks noChangeArrowheads="1"/>
                  </p:cNvSpPr>
                  <p:nvPr/>
                </p:nvSpPr>
                <p:spPr bwMode="auto">
                  <a:xfrm>
                    <a:off x="538" y="3352"/>
                    <a:ext cx="367" cy="7"/>
                  </a:xfrm>
                  <a:prstGeom prst="rect">
                    <a:avLst/>
                  </a:prstGeom>
                  <a:solidFill>
                    <a:srgbClr val="9DFFA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68" name="Rectangle 1092"/>
                  <p:cNvSpPr>
                    <a:spLocks noChangeArrowheads="1"/>
                  </p:cNvSpPr>
                  <p:nvPr/>
                </p:nvSpPr>
                <p:spPr bwMode="auto">
                  <a:xfrm>
                    <a:off x="538" y="3359"/>
                    <a:ext cx="367" cy="7"/>
                  </a:xfrm>
                  <a:prstGeom prst="rect">
                    <a:avLst/>
                  </a:prstGeom>
                  <a:solidFill>
                    <a:srgbClr val="9DFF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69" name="Rectangle 1093"/>
                  <p:cNvSpPr>
                    <a:spLocks noChangeArrowheads="1"/>
                  </p:cNvSpPr>
                  <p:nvPr/>
                </p:nvSpPr>
                <p:spPr bwMode="auto">
                  <a:xfrm>
                    <a:off x="538" y="3366"/>
                    <a:ext cx="367" cy="8"/>
                  </a:xfrm>
                  <a:prstGeom prst="rect">
                    <a:avLst/>
                  </a:prstGeom>
                  <a:solidFill>
                    <a:srgbClr val="9CFF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70" name="Rectangle 1094"/>
                  <p:cNvSpPr>
                    <a:spLocks noChangeArrowheads="1"/>
                  </p:cNvSpPr>
                  <p:nvPr/>
                </p:nvSpPr>
                <p:spPr bwMode="auto">
                  <a:xfrm>
                    <a:off x="538" y="3374"/>
                    <a:ext cx="367" cy="6"/>
                  </a:xfrm>
                  <a:prstGeom prst="rect">
                    <a:avLst/>
                  </a:prstGeom>
                  <a:solidFill>
                    <a:srgbClr val="9BFF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71" name="Rectangle 1095"/>
                  <p:cNvSpPr>
                    <a:spLocks noChangeArrowheads="1"/>
                  </p:cNvSpPr>
                  <p:nvPr/>
                </p:nvSpPr>
                <p:spPr bwMode="auto">
                  <a:xfrm>
                    <a:off x="538" y="3380"/>
                    <a:ext cx="367" cy="7"/>
                  </a:xfrm>
                  <a:prstGeom prst="rect">
                    <a:avLst/>
                  </a:prstGeom>
                  <a:solidFill>
                    <a:srgbClr val="9BFF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72" name="Rectangle 1096"/>
                  <p:cNvSpPr>
                    <a:spLocks noChangeArrowheads="1"/>
                  </p:cNvSpPr>
                  <p:nvPr/>
                </p:nvSpPr>
                <p:spPr bwMode="auto">
                  <a:xfrm>
                    <a:off x="538" y="3387"/>
                    <a:ext cx="367" cy="8"/>
                  </a:xfrm>
                  <a:prstGeom prst="rect">
                    <a:avLst/>
                  </a:prstGeom>
                  <a:solidFill>
                    <a:srgbClr val="9BFF9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73" name="Rectangle 1097"/>
                  <p:cNvSpPr>
                    <a:spLocks noChangeArrowheads="1"/>
                  </p:cNvSpPr>
                  <p:nvPr/>
                </p:nvSpPr>
                <p:spPr bwMode="auto">
                  <a:xfrm>
                    <a:off x="538" y="3395"/>
                    <a:ext cx="367" cy="6"/>
                  </a:xfrm>
                  <a:prstGeom prst="rect">
                    <a:avLst/>
                  </a:prstGeom>
                  <a:solidFill>
                    <a:srgbClr val="9AFF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74" name="Rectangle 1098"/>
                  <p:cNvSpPr>
                    <a:spLocks noChangeArrowheads="1"/>
                  </p:cNvSpPr>
                  <p:nvPr/>
                </p:nvSpPr>
                <p:spPr bwMode="auto">
                  <a:xfrm>
                    <a:off x="538" y="3401"/>
                    <a:ext cx="367" cy="7"/>
                  </a:xfrm>
                  <a:prstGeom prst="rect">
                    <a:avLst/>
                  </a:prstGeom>
                  <a:solidFill>
                    <a:srgbClr val="9AFF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75" name="Rectangle 1099"/>
                  <p:cNvSpPr>
                    <a:spLocks noChangeArrowheads="1"/>
                  </p:cNvSpPr>
                  <p:nvPr/>
                </p:nvSpPr>
                <p:spPr bwMode="auto">
                  <a:xfrm>
                    <a:off x="538" y="3408"/>
                    <a:ext cx="367" cy="7"/>
                  </a:xfrm>
                  <a:prstGeom prst="rect">
                    <a:avLst/>
                  </a:prstGeom>
                  <a:solidFill>
                    <a:srgbClr val="99FF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76" name="Rectangle 1100"/>
                  <p:cNvSpPr>
                    <a:spLocks noChangeArrowheads="1"/>
                  </p:cNvSpPr>
                  <p:nvPr/>
                </p:nvSpPr>
                <p:spPr bwMode="auto">
                  <a:xfrm>
                    <a:off x="538" y="3415"/>
                    <a:ext cx="367" cy="7"/>
                  </a:xfrm>
                  <a:prstGeom prst="rect">
                    <a:avLst/>
                  </a:prstGeom>
                  <a:solidFill>
                    <a:srgbClr val="99FF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77" name="Rectangle 1101"/>
                  <p:cNvSpPr>
                    <a:spLocks noChangeArrowheads="1"/>
                  </p:cNvSpPr>
                  <p:nvPr/>
                </p:nvSpPr>
                <p:spPr bwMode="auto">
                  <a:xfrm>
                    <a:off x="538" y="3422"/>
                    <a:ext cx="367" cy="8"/>
                  </a:xfrm>
                  <a:prstGeom prst="rect">
                    <a:avLst/>
                  </a:prstGeom>
                  <a:solidFill>
                    <a:srgbClr val="99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578" name="Rectangle 1102"/>
                  <p:cNvSpPr>
                    <a:spLocks noChangeArrowheads="1"/>
                  </p:cNvSpPr>
                  <p:nvPr/>
                </p:nvSpPr>
                <p:spPr bwMode="auto">
                  <a:xfrm>
                    <a:off x="538" y="3430"/>
                    <a:ext cx="367" cy="6"/>
                  </a:xfrm>
                  <a:prstGeom prst="rect">
                    <a:avLst/>
                  </a:prstGeom>
                  <a:solidFill>
                    <a:srgbClr val="99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sp>
              <p:nvSpPr>
                <p:cNvPr id="446" name="Freeform 1104"/>
                <p:cNvSpPr>
                  <a:spLocks/>
                </p:cNvSpPr>
                <p:nvPr/>
              </p:nvSpPr>
              <p:spPr bwMode="auto">
                <a:xfrm>
                  <a:off x="538" y="2988"/>
                  <a:ext cx="365" cy="205"/>
                </a:xfrm>
                <a:custGeom>
                  <a:avLst/>
                  <a:gdLst>
                    <a:gd name="T0" fmla="*/ 365 w 730"/>
                    <a:gd name="T1" fmla="*/ 0 h 410"/>
                    <a:gd name="T2" fmla="*/ 328 w 730"/>
                    <a:gd name="T3" fmla="*/ 1 h 410"/>
                    <a:gd name="T4" fmla="*/ 292 w 730"/>
                    <a:gd name="T5" fmla="*/ 3 h 410"/>
                    <a:gd name="T6" fmla="*/ 257 w 730"/>
                    <a:gd name="T7" fmla="*/ 8 h 410"/>
                    <a:gd name="T8" fmla="*/ 224 w 730"/>
                    <a:gd name="T9" fmla="*/ 12 h 410"/>
                    <a:gd name="T10" fmla="*/ 191 w 730"/>
                    <a:gd name="T11" fmla="*/ 19 h 410"/>
                    <a:gd name="T12" fmla="*/ 161 w 730"/>
                    <a:gd name="T13" fmla="*/ 28 h 410"/>
                    <a:gd name="T14" fmla="*/ 133 w 730"/>
                    <a:gd name="T15" fmla="*/ 36 h 410"/>
                    <a:gd name="T16" fmla="*/ 108 w 730"/>
                    <a:gd name="T17" fmla="*/ 47 h 410"/>
                    <a:gd name="T18" fmla="*/ 84 w 730"/>
                    <a:gd name="T19" fmla="*/ 58 h 410"/>
                    <a:gd name="T20" fmla="*/ 63 w 730"/>
                    <a:gd name="T21" fmla="*/ 70 h 410"/>
                    <a:gd name="T22" fmla="*/ 44 w 730"/>
                    <a:gd name="T23" fmla="*/ 84 h 410"/>
                    <a:gd name="T24" fmla="*/ 29 w 730"/>
                    <a:gd name="T25" fmla="*/ 98 h 410"/>
                    <a:gd name="T26" fmla="*/ 17 w 730"/>
                    <a:gd name="T27" fmla="*/ 112 h 410"/>
                    <a:gd name="T28" fmla="*/ 8 w 730"/>
                    <a:gd name="T29" fmla="*/ 127 h 410"/>
                    <a:gd name="T30" fmla="*/ 2 w 730"/>
                    <a:gd name="T31" fmla="*/ 144 h 410"/>
                    <a:gd name="T32" fmla="*/ 1 w 730"/>
                    <a:gd name="T33" fmla="*/ 151 h 410"/>
                    <a:gd name="T34" fmla="*/ 0 w 730"/>
                    <a:gd name="T35" fmla="*/ 160 h 410"/>
                    <a:gd name="T36" fmla="*/ 1 w 730"/>
                    <a:gd name="T37" fmla="*/ 171 h 410"/>
                    <a:gd name="T38" fmla="*/ 4 w 730"/>
                    <a:gd name="T39" fmla="*/ 183 h 410"/>
                    <a:gd name="T40" fmla="*/ 9 w 730"/>
                    <a:gd name="T41" fmla="*/ 194 h 410"/>
                    <a:gd name="T42" fmla="*/ 16 w 730"/>
                    <a:gd name="T43" fmla="*/ 205 h 410"/>
                    <a:gd name="T44" fmla="*/ 16 w 730"/>
                    <a:gd name="T45" fmla="*/ 205 h 410"/>
                    <a:gd name="T46" fmla="*/ 25 w 730"/>
                    <a:gd name="T47" fmla="*/ 193 h 410"/>
                    <a:gd name="T48" fmla="*/ 37 w 730"/>
                    <a:gd name="T49" fmla="*/ 181 h 410"/>
                    <a:gd name="T50" fmla="*/ 52 w 730"/>
                    <a:gd name="T51" fmla="*/ 170 h 410"/>
                    <a:gd name="T52" fmla="*/ 67 w 730"/>
                    <a:gd name="T53" fmla="*/ 159 h 410"/>
                    <a:gd name="T54" fmla="*/ 85 w 730"/>
                    <a:gd name="T55" fmla="*/ 149 h 410"/>
                    <a:gd name="T56" fmla="*/ 104 w 730"/>
                    <a:gd name="T57" fmla="*/ 140 h 410"/>
                    <a:gd name="T58" fmla="*/ 125 w 730"/>
                    <a:gd name="T59" fmla="*/ 131 h 410"/>
                    <a:gd name="T60" fmla="*/ 148 w 730"/>
                    <a:gd name="T61" fmla="*/ 123 h 410"/>
                    <a:gd name="T62" fmla="*/ 171 w 730"/>
                    <a:gd name="T63" fmla="*/ 116 h 410"/>
                    <a:gd name="T64" fmla="*/ 196 w 730"/>
                    <a:gd name="T65" fmla="*/ 109 h 410"/>
                    <a:gd name="T66" fmla="*/ 222 w 730"/>
                    <a:gd name="T67" fmla="*/ 105 h 410"/>
                    <a:gd name="T68" fmla="*/ 249 w 730"/>
                    <a:gd name="T69" fmla="*/ 100 h 410"/>
                    <a:gd name="T70" fmla="*/ 277 w 730"/>
                    <a:gd name="T71" fmla="*/ 96 h 410"/>
                    <a:gd name="T72" fmla="*/ 305 w 730"/>
                    <a:gd name="T73" fmla="*/ 93 h 410"/>
                    <a:gd name="T74" fmla="*/ 335 w 730"/>
                    <a:gd name="T75" fmla="*/ 92 h 410"/>
                    <a:gd name="T76" fmla="*/ 365 w 730"/>
                    <a:gd name="T77" fmla="*/ 91 h 410"/>
                    <a:gd name="T78" fmla="*/ 365 w 730"/>
                    <a:gd name="T79" fmla="*/ 0 h 4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0" h="410">
                      <a:moveTo>
                        <a:pt x="730" y="0"/>
                      </a:moveTo>
                      <a:lnTo>
                        <a:pt x="656" y="2"/>
                      </a:lnTo>
                      <a:lnTo>
                        <a:pt x="584" y="5"/>
                      </a:lnTo>
                      <a:lnTo>
                        <a:pt x="513" y="15"/>
                      </a:lnTo>
                      <a:lnTo>
                        <a:pt x="447" y="24"/>
                      </a:lnTo>
                      <a:lnTo>
                        <a:pt x="382" y="38"/>
                      </a:lnTo>
                      <a:lnTo>
                        <a:pt x="321" y="55"/>
                      </a:lnTo>
                      <a:lnTo>
                        <a:pt x="266" y="72"/>
                      </a:lnTo>
                      <a:lnTo>
                        <a:pt x="215" y="93"/>
                      </a:lnTo>
                      <a:lnTo>
                        <a:pt x="167" y="116"/>
                      </a:lnTo>
                      <a:lnTo>
                        <a:pt x="126" y="140"/>
                      </a:lnTo>
                      <a:lnTo>
                        <a:pt x="88" y="167"/>
                      </a:lnTo>
                      <a:lnTo>
                        <a:pt x="57" y="195"/>
                      </a:lnTo>
                      <a:lnTo>
                        <a:pt x="33" y="224"/>
                      </a:lnTo>
                      <a:lnTo>
                        <a:pt x="15" y="254"/>
                      </a:lnTo>
                      <a:lnTo>
                        <a:pt x="4" y="287"/>
                      </a:lnTo>
                      <a:lnTo>
                        <a:pt x="2" y="302"/>
                      </a:lnTo>
                      <a:lnTo>
                        <a:pt x="0" y="319"/>
                      </a:lnTo>
                      <a:lnTo>
                        <a:pt x="2" y="342"/>
                      </a:lnTo>
                      <a:lnTo>
                        <a:pt x="8" y="365"/>
                      </a:lnTo>
                      <a:lnTo>
                        <a:pt x="17" y="387"/>
                      </a:lnTo>
                      <a:lnTo>
                        <a:pt x="31" y="410"/>
                      </a:lnTo>
                      <a:lnTo>
                        <a:pt x="50" y="385"/>
                      </a:lnTo>
                      <a:lnTo>
                        <a:pt x="74" y="361"/>
                      </a:lnTo>
                      <a:lnTo>
                        <a:pt x="103" y="340"/>
                      </a:lnTo>
                      <a:lnTo>
                        <a:pt x="133" y="317"/>
                      </a:lnTo>
                      <a:lnTo>
                        <a:pt x="169" y="298"/>
                      </a:lnTo>
                      <a:lnTo>
                        <a:pt x="207" y="279"/>
                      </a:lnTo>
                      <a:lnTo>
                        <a:pt x="249" y="262"/>
                      </a:lnTo>
                      <a:lnTo>
                        <a:pt x="295" y="245"/>
                      </a:lnTo>
                      <a:lnTo>
                        <a:pt x="342" y="232"/>
                      </a:lnTo>
                      <a:lnTo>
                        <a:pt x="392" y="218"/>
                      </a:lnTo>
                      <a:lnTo>
                        <a:pt x="443" y="209"/>
                      </a:lnTo>
                      <a:lnTo>
                        <a:pt x="498" y="199"/>
                      </a:lnTo>
                      <a:lnTo>
                        <a:pt x="553" y="192"/>
                      </a:lnTo>
                      <a:lnTo>
                        <a:pt x="610" y="186"/>
                      </a:lnTo>
                      <a:lnTo>
                        <a:pt x="669" y="184"/>
                      </a:lnTo>
                      <a:lnTo>
                        <a:pt x="730" y="182"/>
                      </a:lnTo>
                      <a:lnTo>
                        <a:pt x="730" y="0"/>
                      </a:lnTo>
                      <a:close/>
                    </a:path>
                  </a:pathLst>
                </a:custGeom>
                <a:solidFill>
                  <a:srgbClr val="7BCD7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47" name="Freeform 1105"/>
                <p:cNvSpPr>
                  <a:spLocks/>
                </p:cNvSpPr>
                <p:nvPr/>
              </p:nvSpPr>
              <p:spPr bwMode="auto">
                <a:xfrm>
                  <a:off x="538" y="2988"/>
                  <a:ext cx="365" cy="446"/>
                </a:xfrm>
                <a:custGeom>
                  <a:avLst/>
                  <a:gdLst>
                    <a:gd name="T0" fmla="*/ 328 w 730"/>
                    <a:gd name="T1" fmla="*/ 1 h 893"/>
                    <a:gd name="T2" fmla="*/ 257 w 730"/>
                    <a:gd name="T3" fmla="*/ 7 h 893"/>
                    <a:gd name="T4" fmla="*/ 191 w 730"/>
                    <a:gd name="T5" fmla="*/ 19 h 893"/>
                    <a:gd name="T6" fmla="*/ 133 w 730"/>
                    <a:gd name="T7" fmla="*/ 36 h 893"/>
                    <a:gd name="T8" fmla="*/ 84 w 730"/>
                    <a:gd name="T9" fmla="*/ 58 h 893"/>
                    <a:gd name="T10" fmla="*/ 44 w 730"/>
                    <a:gd name="T11" fmla="*/ 83 h 893"/>
                    <a:gd name="T12" fmla="*/ 17 w 730"/>
                    <a:gd name="T13" fmla="*/ 112 h 893"/>
                    <a:gd name="T14" fmla="*/ 2 w 730"/>
                    <a:gd name="T15" fmla="*/ 143 h 893"/>
                    <a:gd name="T16" fmla="*/ 0 w 730"/>
                    <a:gd name="T17" fmla="*/ 159 h 893"/>
                    <a:gd name="T18" fmla="*/ 1 w 730"/>
                    <a:gd name="T19" fmla="*/ 263 h 893"/>
                    <a:gd name="T20" fmla="*/ 11 w 730"/>
                    <a:gd name="T21" fmla="*/ 288 h 893"/>
                    <a:gd name="T22" fmla="*/ 28 w 730"/>
                    <a:gd name="T23" fmla="*/ 311 h 893"/>
                    <a:gd name="T24" fmla="*/ 53 w 730"/>
                    <a:gd name="T25" fmla="*/ 332 h 893"/>
                    <a:gd name="T26" fmla="*/ 84 w 730"/>
                    <a:gd name="T27" fmla="*/ 352 h 893"/>
                    <a:gd name="T28" fmla="*/ 123 w 730"/>
                    <a:gd name="T29" fmla="*/ 369 h 893"/>
                    <a:gd name="T30" fmla="*/ 168 w 730"/>
                    <a:gd name="T31" fmla="*/ 384 h 893"/>
                    <a:gd name="T32" fmla="*/ 217 w 730"/>
                    <a:gd name="T33" fmla="*/ 396 h 893"/>
                    <a:gd name="T34" fmla="*/ 244 w 730"/>
                    <a:gd name="T35" fmla="*/ 446 h 893"/>
                    <a:gd name="T36" fmla="*/ 244 w 730"/>
                    <a:gd name="T37" fmla="*/ 264 h 893"/>
                    <a:gd name="T38" fmla="*/ 204 w 730"/>
                    <a:gd name="T39" fmla="*/ 302 h 893"/>
                    <a:gd name="T40" fmla="*/ 131 w 730"/>
                    <a:gd name="T41" fmla="*/ 282 h 893"/>
                    <a:gd name="T42" fmla="*/ 87 w 730"/>
                    <a:gd name="T43" fmla="*/ 262 h 893"/>
                    <a:gd name="T44" fmla="*/ 61 w 730"/>
                    <a:gd name="T45" fmla="*/ 248 h 893"/>
                    <a:gd name="T46" fmla="*/ 39 w 730"/>
                    <a:gd name="T47" fmla="*/ 231 h 893"/>
                    <a:gd name="T48" fmla="*/ 22 w 730"/>
                    <a:gd name="T49" fmla="*/ 213 h 893"/>
                    <a:gd name="T50" fmla="*/ 16 w 730"/>
                    <a:gd name="T51" fmla="*/ 205 h 893"/>
                    <a:gd name="T52" fmla="*/ 37 w 730"/>
                    <a:gd name="T53" fmla="*/ 180 h 893"/>
                    <a:gd name="T54" fmla="*/ 67 w 730"/>
                    <a:gd name="T55" fmla="*/ 158 h 893"/>
                    <a:gd name="T56" fmla="*/ 104 w 730"/>
                    <a:gd name="T57" fmla="*/ 139 h 893"/>
                    <a:gd name="T58" fmla="*/ 148 w 730"/>
                    <a:gd name="T59" fmla="*/ 122 h 893"/>
                    <a:gd name="T60" fmla="*/ 196 w 730"/>
                    <a:gd name="T61" fmla="*/ 109 h 893"/>
                    <a:gd name="T62" fmla="*/ 249 w 730"/>
                    <a:gd name="T63" fmla="*/ 99 h 893"/>
                    <a:gd name="T64" fmla="*/ 305 w 730"/>
                    <a:gd name="T65" fmla="*/ 93 h 893"/>
                    <a:gd name="T66" fmla="*/ 365 w 730"/>
                    <a:gd name="T67" fmla="*/ 91 h 8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0" h="893">
                      <a:moveTo>
                        <a:pt x="730" y="0"/>
                      </a:moveTo>
                      <a:lnTo>
                        <a:pt x="656" y="2"/>
                      </a:lnTo>
                      <a:lnTo>
                        <a:pt x="584" y="5"/>
                      </a:lnTo>
                      <a:lnTo>
                        <a:pt x="513" y="15"/>
                      </a:lnTo>
                      <a:lnTo>
                        <a:pt x="447" y="24"/>
                      </a:lnTo>
                      <a:lnTo>
                        <a:pt x="382" y="38"/>
                      </a:lnTo>
                      <a:lnTo>
                        <a:pt x="321" y="55"/>
                      </a:lnTo>
                      <a:lnTo>
                        <a:pt x="266" y="72"/>
                      </a:lnTo>
                      <a:lnTo>
                        <a:pt x="215" y="93"/>
                      </a:lnTo>
                      <a:lnTo>
                        <a:pt x="167" y="116"/>
                      </a:lnTo>
                      <a:lnTo>
                        <a:pt x="126" y="140"/>
                      </a:lnTo>
                      <a:lnTo>
                        <a:pt x="88" y="167"/>
                      </a:lnTo>
                      <a:lnTo>
                        <a:pt x="57" y="195"/>
                      </a:lnTo>
                      <a:lnTo>
                        <a:pt x="33" y="224"/>
                      </a:lnTo>
                      <a:lnTo>
                        <a:pt x="15" y="254"/>
                      </a:lnTo>
                      <a:lnTo>
                        <a:pt x="4" y="287"/>
                      </a:lnTo>
                      <a:lnTo>
                        <a:pt x="2" y="302"/>
                      </a:lnTo>
                      <a:lnTo>
                        <a:pt x="0" y="319"/>
                      </a:lnTo>
                      <a:lnTo>
                        <a:pt x="0" y="501"/>
                      </a:lnTo>
                      <a:lnTo>
                        <a:pt x="2" y="526"/>
                      </a:lnTo>
                      <a:lnTo>
                        <a:pt x="10" y="551"/>
                      </a:lnTo>
                      <a:lnTo>
                        <a:pt x="21" y="576"/>
                      </a:lnTo>
                      <a:lnTo>
                        <a:pt x="36" y="598"/>
                      </a:lnTo>
                      <a:lnTo>
                        <a:pt x="55" y="623"/>
                      </a:lnTo>
                      <a:lnTo>
                        <a:pt x="78" y="644"/>
                      </a:lnTo>
                      <a:lnTo>
                        <a:pt x="105" y="665"/>
                      </a:lnTo>
                      <a:lnTo>
                        <a:pt x="135" y="686"/>
                      </a:lnTo>
                      <a:lnTo>
                        <a:pt x="167" y="705"/>
                      </a:lnTo>
                      <a:lnTo>
                        <a:pt x="205" y="724"/>
                      </a:lnTo>
                      <a:lnTo>
                        <a:pt x="245" y="739"/>
                      </a:lnTo>
                      <a:lnTo>
                        <a:pt x="287" y="756"/>
                      </a:lnTo>
                      <a:lnTo>
                        <a:pt x="335" y="769"/>
                      </a:lnTo>
                      <a:lnTo>
                        <a:pt x="382" y="783"/>
                      </a:lnTo>
                      <a:lnTo>
                        <a:pt x="433" y="792"/>
                      </a:lnTo>
                      <a:lnTo>
                        <a:pt x="487" y="802"/>
                      </a:lnTo>
                      <a:lnTo>
                        <a:pt x="487" y="893"/>
                      </a:lnTo>
                      <a:lnTo>
                        <a:pt x="730" y="729"/>
                      </a:lnTo>
                      <a:lnTo>
                        <a:pt x="487" y="528"/>
                      </a:lnTo>
                      <a:lnTo>
                        <a:pt x="487" y="619"/>
                      </a:lnTo>
                      <a:lnTo>
                        <a:pt x="407" y="604"/>
                      </a:lnTo>
                      <a:lnTo>
                        <a:pt x="333" y="585"/>
                      </a:lnTo>
                      <a:lnTo>
                        <a:pt x="262" y="564"/>
                      </a:lnTo>
                      <a:lnTo>
                        <a:pt x="202" y="538"/>
                      </a:lnTo>
                      <a:lnTo>
                        <a:pt x="173" y="524"/>
                      </a:lnTo>
                      <a:lnTo>
                        <a:pt x="147" y="511"/>
                      </a:lnTo>
                      <a:lnTo>
                        <a:pt x="122" y="496"/>
                      </a:lnTo>
                      <a:lnTo>
                        <a:pt x="99" y="479"/>
                      </a:lnTo>
                      <a:lnTo>
                        <a:pt x="78" y="463"/>
                      </a:lnTo>
                      <a:lnTo>
                        <a:pt x="61" y="446"/>
                      </a:lnTo>
                      <a:lnTo>
                        <a:pt x="44" y="427"/>
                      </a:lnTo>
                      <a:lnTo>
                        <a:pt x="31" y="410"/>
                      </a:lnTo>
                      <a:lnTo>
                        <a:pt x="50" y="385"/>
                      </a:lnTo>
                      <a:lnTo>
                        <a:pt x="74" y="361"/>
                      </a:lnTo>
                      <a:lnTo>
                        <a:pt x="103" y="340"/>
                      </a:lnTo>
                      <a:lnTo>
                        <a:pt x="133" y="317"/>
                      </a:lnTo>
                      <a:lnTo>
                        <a:pt x="169" y="298"/>
                      </a:lnTo>
                      <a:lnTo>
                        <a:pt x="207" y="279"/>
                      </a:lnTo>
                      <a:lnTo>
                        <a:pt x="249" y="262"/>
                      </a:lnTo>
                      <a:lnTo>
                        <a:pt x="295" y="245"/>
                      </a:lnTo>
                      <a:lnTo>
                        <a:pt x="342" y="232"/>
                      </a:lnTo>
                      <a:lnTo>
                        <a:pt x="392" y="218"/>
                      </a:lnTo>
                      <a:lnTo>
                        <a:pt x="443" y="209"/>
                      </a:lnTo>
                      <a:lnTo>
                        <a:pt x="498" y="199"/>
                      </a:lnTo>
                      <a:lnTo>
                        <a:pt x="553" y="192"/>
                      </a:lnTo>
                      <a:lnTo>
                        <a:pt x="610" y="186"/>
                      </a:lnTo>
                      <a:lnTo>
                        <a:pt x="669" y="184"/>
                      </a:lnTo>
                      <a:lnTo>
                        <a:pt x="730" y="182"/>
                      </a:lnTo>
                      <a:lnTo>
                        <a:pt x="730" y="0"/>
                      </a:lnTo>
                      <a:close/>
                    </a:path>
                  </a:pathLst>
                </a:custGeom>
                <a:noFill/>
                <a:ln w="6350">
                  <a:solidFill>
                    <a:srgbClr val="008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sp>
              <p:nvSpPr>
                <p:cNvPr id="448" name="Freeform 1106"/>
                <p:cNvSpPr>
                  <a:spLocks/>
                </p:cNvSpPr>
                <p:nvPr/>
              </p:nvSpPr>
              <p:spPr bwMode="auto">
                <a:xfrm>
                  <a:off x="538" y="3147"/>
                  <a:ext cx="15" cy="46"/>
                </a:xfrm>
                <a:custGeom>
                  <a:avLst/>
                  <a:gdLst>
                    <a:gd name="T0" fmla="*/ 0 w 31"/>
                    <a:gd name="T1" fmla="*/ 0 h 91"/>
                    <a:gd name="T2" fmla="*/ 1 w 31"/>
                    <a:gd name="T3" fmla="*/ 12 h 91"/>
                    <a:gd name="T4" fmla="*/ 4 w 31"/>
                    <a:gd name="T5" fmla="*/ 23 h 91"/>
                    <a:gd name="T6" fmla="*/ 8 w 31"/>
                    <a:gd name="T7" fmla="*/ 34 h 91"/>
                    <a:gd name="T8" fmla="*/ 15 w 31"/>
                    <a:gd name="T9" fmla="*/ 46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91">
                      <a:moveTo>
                        <a:pt x="0" y="0"/>
                      </a:moveTo>
                      <a:lnTo>
                        <a:pt x="2" y="23"/>
                      </a:lnTo>
                      <a:lnTo>
                        <a:pt x="8" y="46"/>
                      </a:lnTo>
                      <a:lnTo>
                        <a:pt x="17" y="68"/>
                      </a:lnTo>
                      <a:lnTo>
                        <a:pt x="31" y="91"/>
                      </a:lnTo>
                    </a:path>
                  </a:pathLst>
                </a:custGeom>
                <a:noFill/>
                <a:ln w="6350">
                  <a:solidFill>
                    <a:srgbClr val="008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p>
              </p:txBody>
            </p:sp>
          </p:grpSp>
          <p:sp>
            <p:nvSpPr>
              <p:cNvPr id="443" name="Rectangle 1108"/>
              <p:cNvSpPr>
                <a:spLocks noChangeArrowheads="1"/>
              </p:cNvSpPr>
              <p:nvPr/>
            </p:nvSpPr>
            <p:spPr bwMode="auto">
              <a:xfrm>
                <a:off x="766" y="3060"/>
                <a:ext cx="138"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sp>
            <p:nvSpPr>
              <p:cNvPr id="444" name="Rectangle 1109"/>
              <p:cNvSpPr>
                <a:spLocks noChangeArrowheads="1"/>
              </p:cNvSpPr>
              <p:nvPr/>
            </p:nvSpPr>
            <p:spPr bwMode="auto">
              <a:xfrm>
                <a:off x="777" y="3065"/>
                <a:ext cx="11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it-IT" sz="1900" b="1">
                    <a:solidFill>
                      <a:srgbClr val="547E00"/>
                    </a:solidFill>
                    <a:latin typeface="Comic Sans MS" pitchFamily="66" charset="0"/>
                  </a:rPr>
                  <a:t>X</a:t>
                </a:r>
                <a:endParaRPr lang="it-IT"/>
              </a:p>
            </p:txBody>
          </p:sp>
        </p:grpSp>
        <p:grpSp>
          <p:nvGrpSpPr>
            <p:cNvPr id="35" name="Group 1295"/>
            <p:cNvGrpSpPr>
              <a:grpSpLocks/>
            </p:cNvGrpSpPr>
            <p:nvPr/>
          </p:nvGrpSpPr>
          <p:grpSpPr bwMode="auto">
            <a:xfrm>
              <a:off x="4681" y="1321"/>
              <a:ext cx="60" cy="1445"/>
              <a:chOff x="4681" y="1321"/>
              <a:chExt cx="60" cy="1445"/>
            </a:xfrm>
          </p:grpSpPr>
          <p:sp>
            <p:nvSpPr>
              <p:cNvPr id="258" name="Freeform 1111"/>
              <p:cNvSpPr>
                <a:spLocks/>
              </p:cNvSpPr>
              <p:nvPr/>
            </p:nvSpPr>
            <p:spPr bwMode="auto">
              <a:xfrm>
                <a:off x="4710" y="1321"/>
                <a:ext cx="4" cy="4"/>
              </a:xfrm>
              <a:custGeom>
                <a:avLst/>
                <a:gdLst>
                  <a:gd name="T0" fmla="*/ 4 w 8"/>
                  <a:gd name="T1" fmla="*/ 3 h 8"/>
                  <a:gd name="T2" fmla="*/ 4 w 8"/>
                  <a:gd name="T3" fmla="*/ 2 h 8"/>
                  <a:gd name="T4" fmla="*/ 3 w 8"/>
                  <a:gd name="T5" fmla="*/ 1 h 8"/>
                  <a:gd name="T6" fmla="*/ 2 w 8"/>
                  <a:gd name="T7" fmla="*/ 0 h 8"/>
                  <a:gd name="T8" fmla="*/ 2 w 8"/>
                  <a:gd name="T9" fmla="*/ 0 h 8"/>
                  <a:gd name="T10" fmla="*/ 1 w 8"/>
                  <a:gd name="T11" fmla="*/ 1 h 8"/>
                  <a:gd name="T12" fmla="*/ 0 w 8"/>
                  <a:gd name="T13" fmla="*/ 2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8">
                    <a:moveTo>
                      <a:pt x="8" y="6"/>
                    </a:moveTo>
                    <a:lnTo>
                      <a:pt x="8" y="4"/>
                    </a:lnTo>
                    <a:lnTo>
                      <a:pt x="6" y="2"/>
                    </a:lnTo>
                    <a:lnTo>
                      <a:pt x="4" y="0"/>
                    </a:lnTo>
                    <a:lnTo>
                      <a:pt x="2" y="2"/>
                    </a:lnTo>
                    <a:lnTo>
                      <a:pt x="0" y="4"/>
                    </a:lnTo>
                    <a:lnTo>
                      <a:pt x="2" y="6"/>
                    </a:lnTo>
                    <a:lnTo>
                      <a:pt x="4" y="8"/>
                    </a:lnTo>
                    <a:lnTo>
                      <a:pt x="6" y="6"/>
                    </a:lnTo>
                    <a:lnTo>
                      <a:pt x="8" y="6"/>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59" name="Freeform 1112"/>
              <p:cNvSpPr>
                <a:spLocks/>
              </p:cNvSpPr>
              <p:nvPr/>
            </p:nvSpPr>
            <p:spPr bwMode="auto">
              <a:xfrm>
                <a:off x="4710" y="1329"/>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60" name="Freeform 1113"/>
              <p:cNvSpPr>
                <a:spLocks/>
              </p:cNvSpPr>
              <p:nvPr/>
            </p:nvSpPr>
            <p:spPr bwMode="auto">
              <a:xfrm>
                <a:off x="4710" y="1336"/>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61" name="Freeform 1114"/>
              <p:cNvSpPr>
                <a:spLocks/>
              </p:cNvSpPr>
              <p:nvPr/>
            </p:nvSpPr>
            <p:spPr bwMode="auto">
              <a:xfrm>
                <a:off x="4710" y="1344"/>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62" name="Freeform 1115"/>
              <p:cNvSpPr>
                <a:spLocks/>
              </p:cNvSpPr>
              <p:nvPr/>
            </p:nvSpPr>
            <p:spPr bwMode="auto">
              <a:xfrm>
                <a:off x="4710" y="1351"/>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63" name="Freeform 1116"/>
              <p:cNvSpPr>
                <a:spLocks/>
              </p:cNvSpPr>
              <p:nvPr/>
            </p:nvSpPr>
            <p:spPr bwMode="auto">
              <a:xfrm>
                <a:off x="4710" y="1359"/>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64" name="Freeform 1117"/>
              <p:cNvSpPr>
                <a:spLocks/>
              </p:cNvSpPr>
              <p:nvPr/>
            </p:nvSpPr>
            <p:spPr bwMode="auto">
              <a:xfrm>
                <a:off x="4710" y="1367"/>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65" name="Freeform 1118"/>
              <p:cNvSpPr>
                <a:spLocks/>
              </p:cNvSpPr>
              <p:nvPr/>
            </p:nvSpPr>
            <p:spPr bwMode="auto">
              <a:xfrm>
                <a:off x="4710" y="1374"/>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66" name="Freeform 1119"/>
              <p:cNvSpPr>
                <a:spLocks/>
              </p:cNvSpPr>
              <p:nvPr/>
            </p:nvSpPr>
            <p:spPr bwMode="auto">
              <a:xfrm>
                <a:off x="4710" y="1382"/>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67" name="Freeform 1120"/>
              <p:cNvSpPr>
                <a:spLocks/>
              </p:cNvSpPr>
              <p:nvPr/>
            </p:nvSpPr>
            <p:spPr bwMode="auto">
              <a:xfrm>
                <a:off x="4710" y="1389"/>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68" name="Freeform 1121"/>
              <p:cNvSpPr>
                <a:spLocks/>
              </p:cNvSpPr>
              <p:nvPr/>
            </p:nvSpPr>
            <p:spPr bwMode="auto">
              <a:xfrm>
                <a:off x="4710" y="1397"/>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69" name="Freeform 1122"/>
              <p:cNvSpPr>
                <a:spLocks/>
              </p:cNvSpPr>
              <p:nvPr/>
            </p:nvSpPr>
            <p:spPr bwMode="auto">
              <a:xfrm>
                <a:off x="4710" y="1405"/>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70" name="Freeform 1123"/>
              <p:cNvSpPr>
                <a:spLocks/>
              </p:cNvSpPr>
              <p:nvPr/>
            </p:nvSpPr>
            <p:spPr bwMode="auto">
              <a:xfrm>
                <a:off x="4710" y="1412"/>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71" name="Freeform 1124"/>
              <p:cNvSpPr>
                <a:spLocks/>
              </p:cNvSpPr>
              <p:nvPr/>
            </p:nvSpPr>
            <p:spPr bwMode="auto">
              <a:xfrm>
                <a:off x="4710" y="1420"/>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72" name="Freeform 1125"/>
              <p:cNvSpPr>
                <a:spLocks/>
              </p:cNvSpPr>
              <p:nvPr/>
            </p:nvSpPr>
            <p:spPr bwMode="auto">
              <a:xfrm>
                <a:off x="4710" y="1427"/>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73" name="Freeform 1126"/>
              <p:cNvSpPr>
                <a:spLocks/>
              </p:cNvSpPr>
              <p:nvPr/>
            </p:nvSpPr>
            <p:spPr bwMode="auto">
              <a:xfrm>
                <a:off x="4710" y="1435"/>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74" name="Freeform 1127"/>
              <p:cNvSpPr>
                <a:spLocks/>
              </p:cNvSpPr>
              <p:nvPr/>
            </p:nvSpPr>
            <p:spPr bwMode="auto">
              <a:xfrm>
                <a:off x="4710" y="1443"/>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75" name="Freeform 1128"/>
              <p:cNvSpPr>
                <a:spLocks/>
              </p:cNvSpPr>
              <p:nvPr/>
            </p:nvSpPr>
            <p:spPr bwMode="auto">
              <a:xfrm>
                <a:off x="4710" y="1450"/>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76" name="Freeform 1129"/>
              <p:cNvSpPr>
                <a:spLocks/>
              </p:cNvSpPr>
              <p:nvPr/>
            </p:nvSpPr>
            <p:spPr bwMode="auto">
              <a:xfrm>
                <a:off x="4710" y="1458"/>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77" name="Freeform 1130"/>
              <p:cNvSpPr>
                <a:spLocks/>
              </p:cNvSpPr>
              <p:nvPr/>
            </p:nvSpPr>
            <p:spPr bwMode="auto">
              <a:xfrm>
                <a:off x="4710" y="1465"/>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78" name="Freeform 1131"/>
              <p:cNvSpPr>
                <a:spLocks/>
              </p:cNvSpPr>
              <p:nvPr/>
            </p:nvSpPr>
            <p:spPr bwMode="auto">
              <a:xfrm>
                <a:off x="4710" y="1473"/>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79" name="Freeform 1132"/>
              <p:cNvSpPr>
                <a:spLocks/>
              </p:cNvSpPr>
              <p:nvPr/>
            </p:nvSpPr>
            <p:spPr bwMode="auto">
              <a:xfrm>
                <a:off x="4710" y="1481"/>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80" name="Freeform 1133"/>
              <p:cNvSpPr>
                <a:spLocks/>
              </p:cNvSpPr>
              <p:nvPr/>
            </p:nvSpPr>
            <p:spPr bwMode="auto">
              <a:xfrm>
                <a:off x="4710" y="1488"/>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81" name="Freeform 1134"/>
              <p:cNvSpPr>
                <a:spLocks/>
              </p:cNvSpPr>
              <p:nvPr/>
            </p:nvSpPr>
            <p:spPr bwMode="auto">
              <a:xfrm>
                <a:off x="4710" y="1496"/>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82" name="Freeform 1135"/>
              <p:cNvSpPr>
                <a:spLocks/>
              </p:cNvSpPr>
              <p:nvPr/>
            </p:nvSpPr>
            <p:spPr bwMode="auto">
              <a:xfrm>
                <a:off x="4710" y="1503"/>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83" name="Freeform 1136"/>
              <p:cNvSpPr>
                <a:spLocks/>
              </p:cNvSpPr>
              <p:nvPr/>
            </p:nvSpPr>
            <p:spPr bwMode="auto">
              <a:xfrm>
                <a:off x="4710" y="1511"/>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84" name="Freeform 1137"/>
              <p:cNvSpPr>
                <a:spLocks/>
              </p:cNvSpPr>
              <p:nvPr/>
            </p:nvSpPr>
            <p:spPr bwMode="auto">
              <a:xfrm>
                <a:off x="4710" y="1519"/>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85" name="Freeform 1138"/>
              <p:cNvSpPr>
                <a:spLocks/>
              </p:cNvSpPr>
              <p:nvPr/>
            </p:nvSpPr>
            <p:spPr bwMode="auto">
              <a:xfrm>
                <a:off x="4710" y="1526"/>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86" name="Freeform 1139"/>
              <p:cNvSpPr>
                <a:spLocks/>
              </p:cNvSpPr>
              <p:nvPr/>
            </p:nvSpPr>
            <p:spPr bwMode="auto">
              <a:xfrm>
                <a:off x="4710" y="1534"/>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87" name="Freeform 1140"/>
              <p:cNvSpPr>
                <a:spLocks/>
              </p:cNvSpPr>
              <p:nvPr/>
            </p:nvSpPr>
            <p:spPr bwMode="auto">
              <a:xfrm>
                <a:off x="4710" y="1541"/>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88" name="Freeform 1141"/>
              <p:cNvSpPr>
                <a:spLocks/>
              </p:cNvSpPr>
              <p:nvPr/>
            </p:nvSpPr>
            <p:spPr bwMode="auto">
              <a:xfrm>
                <a:off x="4710" y="1549"/>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89" name="Freeform 1142"/>
              <p:cNvSpPr>
                <a:spLocks/>
              </p:cNvSpPr>
              <p:nvPr/>
            </p:nvSpPr>
            <p:spPr bwMode="auto">
              <a:xfrm>
                <a:off x="4710" y="1557"/>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90" name="Freeform 1143"/>
              <p:cNvSpPr>
                <a:spLocks/>
              </p:cNvSpPr>
              <p:nvPr/>
            </p:nvSpPr>
            <p:spPr bwMode="auto">
              <a:xfrm>
                <a:off x="4710" y="1564"/>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91" name="Freeform 1144"/>
              <p:cNvSpPr>
                <a:spLocks/>
              </p:cNvSpPr>
              <p:nvPr/>
            </p:nvSpPr>
            <p:spPr bwMode="auto">
              <a:xfrm>
                <a:off x="4710" y="1572"/>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92" name="Freeform 1145"/>
              <p:cNvSpPr>
                <a:spLocks/>
              </p:cNvSpPr>
              <p:nvPr/>
            </p:nvSpPr>
            <p:spPr bwMode="auto">
              <a:xfrm>
                <a:off x="4710" y="1579"/>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93" name="Freeform 1146"/>
              <p:cNvSpPr>
                <a:spLocks/>
              </p:cNvSpPr>
              <p:nvPr/>
            </p:nvSpPr>
            <p:spPr bwMode="auto">
              <a:xfrm>
                <a:off x="4710" y="1587"/>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94" name="Freeform 1147"/>
              <p:cNvSpPr>
                <a:spLocks/>
              </p:cNvSpPr>
              <p:nvPr/>
            </p:nvSpPr>
            <p:spPr bwMode="auto">
              <a:xfrm>
                <a:off x="4710" y="1595"/>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95" name="Freeform 1148"/>
              <p:cNvSpPr>
                <a:spLocks/>
              </p:cNvSpPr>
              <p:nvPr/>
            </p:nvSpPr>
            <p:spPr bwMode="auto">
              <a:xfrm>
                <a:off x="4710" y="1602"/>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96" name="Freeform 1149"/>
              <p:cNvSpPr>
                <a:spLocks/>
              </p:cNvSpPr>
              <p:nvPr/>
            </p:nvSpPr>
            <p:spPr bwMode="auto">
              <a:xfrm>
                <a:off x="4710" y="1610"/>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97" name="Freeform 1150"/>
              <p:cNvSpPr>
                <a:spLocks/>
              </p:cNvSpPr>
              <p:nvPr/>
            </p:nvSpPr>
            <p:spPr bwMode="auto">
              <a:xfrm>
                <a:off x="4710" y="1617"/>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98" name="Freeform 1151"/>
              <p:cNvSpPr>
                <a:spLocks/>
              </p:cNvSpPr>
              <p:nvPr/>
            </p:nvSpPr>
            <p:spPr bwMode="auto">
              <a:xfrm>
                <a:off x="4710" y="1625"/>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99" name="Freeform 1152"/>
              <p:cNvSpPr>
                <a:spLocks/>
              </p:cNvSpPr>
              <p:nvPr/>
            </p:nvSpPr>
            <p:spPr bwMode="auto">
              <a:xfrm>
                <a:off x="4710" y="1633"/>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00" name="Freeform 1153"/>
              <p:cNvSpPr>
                <a:spLocks/>
              </p:cNvSpPr>
              <p:nvPr/>
            </p:nvSpPr>
            <p:spPr bwMode="auto">
              <a:xfrm>
                <a:off x="4710" y="1640"/>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01" name="Freeform 1154"/>
              <p:cNvSpPr>
                <a:spLocks/>
              </p:cNvSpPr>
              <p:nvPr/>
            </p:nvSpPr>
            <p:spPr bwMode="auto">
              <a:xfrm>
                <a:off x="4710" y="1648"/>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02" name="Freeform 1155"/>
              <p:cNvSpPr>
                <a:spLocks/>
              </p:cNvSpPr>
              <p:nvPr/>
            </p:nvSpPr>
            <p:spPr bwMode="auto">
              <a:xfrm>
                <a:off x="4710" y="1656"/>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03" name="Freeform 1156"/>
              <p:cNvSpPr>
                <a:spLocks/>
              </p:cNvSpPr>
              <p:nvPr/>
            </p:nvSpPr>
            <p:spPr bwMode="auto">
              <a:xfrm>
                <a:off x="4710" y="1663"/>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04" name="Freeform 1157"/>
              <p:cNvSpPr>
                <a:spLocks/>
              </p:cNvSpPr>
              <p:nvPr/>
            </p:nvSpPr>
            <p:spPr bwMode="auto">
              <a:xfrm>
                <a:off x="4710" y="1671"/>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05" name="Freeform 1158"/>
              <p:cNvSpPr>
                <a:spLocks/>
              </p:cNvSpPr>
              <p:nvPr/>
            </p:nvSpPr>
            <p:spPr bwMode="auto">
              <a:xfrm>
                <a:off x="4710" y="1678"/>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06" name="Freeform 1159"/>
              <p:cNvSpPr>
                <a:spLocks/>
              </p:cNvSpPr>
              <p:nvPr/>
            </p:nvSpPr>
            <p:spPr bwMode="auto">
              <a:xfrm>
                <a:off x="4710" y="1686"/>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07" name="Freeform 1160"/>
              <p:cNvSpPr>
                <a:spLocks/>
              </p:cNvSpPr>
              <p:nvPr/>
            </p:nvSpPr>
            <p:spPr bwMode="auto">
              <a:xfrm>
                <a:off x="4710" y="1694"/>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08" name="Freeform 1161"/>
              <p:cNvSpPr>
                <a:spLocks/>
              </p:cNvSpPr>
              <p:nvPr/>
            </p:nvSpPr>
            <p:spPr bwMode="auto">
              <a:xfrm>
                <a:off x="4710" y="1701"/>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09" name="Freeform 1162"/>
              <p:cNvSpPr>
                <a:spLocks/>
              </p:cNvSpPr>
              <p:nvPr/>
            </p:nvSpPr>
            <p:spPr bwMode="auto">
              <a:xfrm>
                <a:off x="4710" y="1709"/>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10" name="Freeform 1163"/>
              <p:cNvSpPr>
                <a:spLocks/>
              </p:cNvSpPr>
              <p:nvPr/>
            </p:nvSpPr>
            <p:spPr bwMode="auto">
              <a:xfrm>
                <a:off x="4710" y="1716"/>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11" name="Freeform 1164"/>
              <p:cNvSpPr>
                <a:spLocks/>
              </p:cNvSpPr>
              <p:nvPr/>
            </p:nvSpPr>
            <p:spPr bwMode="auto">
              <a:xfrm>
                <a:off x="4710" y="1724"/>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12" name="Freeform 1165"/>
              <p:cNvSpPr>
                <a:spLocks/>
              </p:cNvSpPr>
              <p:nvPr/>
            </p:nvSpPr>
            <p:spPr bwMode="auto">
              <a:xfrm>
                <a:off x="4710" y="1732"/>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13" name="Freeform 1166"/>
              <p:cNvSpPr>
                <a:spLocks/>
              </p:cNvSpPr>
              <p:nvPr/>
            </p:nvSpPr>
            <p:spPr bwMode="auto">
              <a:xfrm>
                <a:off x="4710" y="1739"/>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14" name="Freeform 1167"/>
              <p:cNvSpPr>
                <a:spLocks/>
              </p:cNvSpPr>
              <p:nvPr/>
            </p:nvSpPr>
            <p:spPr bwMode="auto">
              <a:xfrm>
                <a:off x="4710" y="1747"/>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15" name="Freeform 1168"/>
              <p:cNvSpPr>
                <a:spLocks/>
              </p:cNvSpPr>
              <p:nvPr/>
            </p:nvSpPr>
            <p:spPr bwMode="auto">
              <a:xfrm>
                <a:off x="4710" y="1754"/>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16" name="Freeform 1169"/>
              <p:cNvSpPr>
                <a:spLocks/>
              </p:cNvSpPr>
              <p:nvPr/>
            </p:nvSpPr>
            <p:spPr bwMode="auto">
              <a:xfrm>
                <a:off x="4710" y="1762"/>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17" name="Freeform 1170"/>
              <p:cNvSpPr>
                <a:spLocks/>
              </p:cNvSpPr>
              <p:nvPr/>
            </p:nvSpPr>
            <p:spPr bwMode="auto">
              <a:xfrm>
                <a:off x="4710" y="1770"/>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18" name="Freeform 1171"/>
              <p:cNvSpPr>
                <a:spLocks/>
              </p:cNvSpPr>
              <p:nvPr/>
            </p:nvSpPr>
            <p:spPr bwMode="auto">
              <a:xfrm>
                <a:off x="4710" y="1777"/>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19" name="Freeform 1172"/>
              <p:cNvSpPr>
                <a:spLocks/>
              </p:cNvSpPr>
              <p:nvPr/>
            </p:nvSpPr>
            <p:spPr bwMode="auto">
              <a:xfrm>
                <a:off x="4710" y="1785"/>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20" name="Freeform 1173"/>
              <p:cNvSpPr>
                <a:spLocks/>
              </p:cNvSpPr>
              <p:nvPr/>
            </p:nvSpPr>
            <p:spPr bwMode="auto">
              <a:xfrm>
                <a:off x="4710" y="1792"/>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21" name="Freeform 1174"/>
              <p:cNvSpPr>
                <a:spLocks/>
              </p:cNvSpPr>
              <p:nvPr/>
            </p:nvSpPr>
            <p:spPr bwMode="auto">
              <a:xfrm>
                <a:off x="4710" y="1800"/>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22" name="Freeform 1175"/>
              <p:cNvSpPr>
                <a:spLocks/>
              </p:cNvSpPr>
              <p:nvPr/>
            </p:nvSpPr>
            <p:spPr bwMode="auto">
              <a:xfrm>
                <a:off x="4710" y="1808"/>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23" name="Freeform 1176"/>
              <p:cNvSpPr>
                <a:spLocks/>
              </p:cNvSpPr>
              <p:nvPr/>
            </p:nvSpPr>
            <p:spPr bwMode="auto">
              <a:xfrm>
                <a:off x="4710" y="1815"/>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24" name="Freeform 1177"/>
              <p:cNvSpPr>
                <a:spLocks/>
              </p:cNvSpPr>
              <p:nvPr/>
            </p:nvSpPr>
            <p:spPr bwMode="auto">
              <a:xfrm>
                <a:off x="4710" y="1823"/>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25" name="Freeform 1178"/>
              <p:cNvSpPr>
                <a:spLocks/>
              </p:cNvSpPr>
              <p:nvPr/>
            </p:nvSpPr>
            <p:spPr bwMode="auto">
              <a:xfrm>
                <a:off x="4710" y="1830"/>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26" name="Freeform 1179"/>
              <p:cNvSpPr>
                <a:spLocks/>
              </p:cNvSpPr>
              <p:nvPr/>
            </p:nvSpPr>
            <p:spPr bwMode="auto">
              <a:xfrm>
                <a:off x="4710" y="1838"/>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27" name="Freeform 1180"/>
              <p:cNvSpPr>
                <a:spLocks/>
              </p:cNvSpPr>
              <p:nvPr/>
            </p:nvSpPr>
            <p:spPr bwMode="auto">
              <a:xfrm>
                <a:off x="4710" y="1846"/>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28" name="Freeform 1181"/>
              <p:cNvSpPr>
                <a:spLocks/>
              </p:cNvSpPr>
              <p:nvPr/>
            </p:nvSpPr>
            <p:spPr bwMode="auto">
              <a:xfrm>
                <a:off x="4710" y="1853"/>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29" name="Freeform 1182"/>
              <p:cNvSpPr>
                <a:spLocks/>
              </p:cNvSpPr>
              <p:nvPr/>
            </p:nvSpPr>
            <p:spPr bwMode="auto">
              <a:xfrm>
                <a:off x="4710" y="1861"/>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30" name="Freeform 1183"/>
              <p:cNvSpPr>
                <a:spLocks/>
              </p:cNvSpPr>
              <p:nvPr/>
            </p:nvSpPr>
            <p:spPr bwMode="auto">
              <a:xfrm>
                <a:off x="4710" y="1868"/>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31" name="Freeform 1184"/>
              <p:cNvSpPr>
                <a:spLocks/>
              </p:cNvSpPr>
              <p:nvPr/>
            </p:nvSpPr>
            <p:spPr bwMode="auto">
              <a:xfrm>
                <a:off x="4710" y="1876"/>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32" name="Freeform 1185"/>
              <p:cNvSpPr>
                <a:spLocks/>
              </p:cNvSpPr>
              <p:nvPr/>
            </p:nvSpPr>
            <p:spPr bwMode="auto">
              <a:xfrm>
                <a:off x="4710" y="1884"/>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33" name="Freeform 1186"/>
              <p:cNvSpPr>
                <a:spLocks/>
              </p:cNvSpPr>
              <p:nvPr/>
            </p:nvSpPr>
            <p:spPr bwMode="auto">
              <a:xfrm>
                <a:off x="4710" y="1891"/>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34" name="Freeform 1187"/>
              <p:cNvSpPr>
                <a:spLocks/>
              </p:cNvSpPr>
              <p:nvPr/>
            </p:nvSpPr>
            <p:spPr bwMode="auto">
              <a:xfrm>
                <a:off x="4710" y="1899"/>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35" name="Freeform 1188"/>
              <p:cNvSpPr>
                <a:spLocks/>
              </p:cNvSpPr>
              <p:nvPr/>
            </p:nvSpPr>
            <p:spPr bwMode="auto">
              <a:xfrm>
                <a:off x="4710" y="1906"/>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36" name="Freeform 1189"/>
              <p:cNvSpPr>
                <a:spLocks/>
              </p:cNvSpPr>
              <p:nvPr/>
            </p:nvSpPr>
            <p:spPr bwMode="auto">
              <a:xfrm>
                <a:off x="4710" y="1914"/>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37" name="Freeform 1190"/>
              <p:cNvSpPr>
                <a:spLocks/>
              </p:cNvSpPr>
              <p:nvPr/>
            </p:nvSpPr>
            <p:spPr bwMode="auto">
              <a:xfrm>
                <a:off x="4710" y="1922"/>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38" name="Freeform 1191"/>
              <p:cNvSpPr>
                <a:spLocks/>
              </p:cNvSpPr>
              <p:nvPr/>
            </p:nvSpPr>
            <p:spPr bwMode="auto">
              <a:xfrm>
                <a:off x="4710" y="1929"/>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39" name="Freeform 1192"/>
              <p:cNvSpPr>
                <a:spLocks/>
              </p:cNvSpPr>
              <p:nvPr/>
            </p:nvSpPr>
            <p:spPr bwMode="auto">
              <a:xfrm>
                <a:off x="4710" y="1937"/>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40" name="Freeform 1193"/>
              <p:cNvSpPr>
                <a:spLocks/>
              </p:cNvSpPr>
              <p:nvPr/>
            </p:nvSpPr>
            <p:spPr bwMode="auto">
              <a:xfrm>
                <a:off x="4710" y="1944"/>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41" name="Freeform 1194"/>
              <p:cNvSpPr>
                <a:spLocks/>
              </p:cNvSpPr>
              <p:nvPr/>
            </p:nvSpPr>
            <p:spPr bwMode="auto">
              <a:xfrm>
                <a:off x="4710" y="1952"/>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42" name="Freeform 1195"/>
              <p:cNvSpPr>
                <a:spLocks/>
              </p:cNvSpPr>
              <p:nvPr/>
            </p:nvSpPr>
            <p:spPr bwMode="auto">
              <a:xfrm>
                <a:off x="4710" y="1960"/>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43" name="Freeform 1196"/>
              <p:cNvSpPr>
                <a:spLocks/>
              </p:cNvSpPr>
              <p:nvPr/>
            </p:nvSpPr>
            <p:spPr bwMode="auto">
              <a:xfrm>
                <a:off x="4710" y="1967"/>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44" name="Freeform 1197"/>
              <p:cNvSpPr>
                <a:spLocks/>
              </p:cNvSpPr>
              <p:nvPr/>
            </p:nvSpPr>
            <p:spPr bwMode="auto">
              <a:xfrm>
                <a:off x="4710" y="1975"/>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45" name="Freeform 1198"/>
              <p:cNvSpPr>
                <a:spLocks/>
              </p:cNvSpPr>
              <p:nvPr/>
            </p:nvSpPr>
            <p:spPr bwMode="auto">
              <a:xfrm>
                <a:off x="4710" y="1982"/>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46" name="Freeform 1199"/>
              <p:cNvSpPr>
                <a:spLocks/>
              </p:cNvSpPr>
              <p:nvPr/>
            </p:nvSpPr>
            <p:spPr bwMode="auto">
              <a:xfrm>
                <a:off x="4710" y="1990"/>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47" name="Freeform 1200"/>
              <p:cNvSpPr>
                <a:spLocks/>
              </p:cNvSpPr>
              <p:nvPr/>
            </p:nvSpPr>
            <p:spPr bwMode="auto">
              <a:xfrm>
                <a:off x="4710" y="1998"/>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48" name="Freeform 1201"/>
              <p:cNvSpPr>
                <a:spLocks/>
              </p:cNvSpPr>
              <p:nvPr/>
            </p:nvSpPr>
            <p:spPr bwMode="auto">
              <a:xfrm>
                <a:off x="4710" y="2005"/>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49" name="Freeform 1202"/>
              <p:cNvSpPr>
                <a:spLocks/>
              </p:cNvSpPr>
              <p:nvPr/>
            </p:nvSpPr>
            <p:spPr bwMode="auto">
              <a:xfrm>
                <a:off x="4710" y="2013"/>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50" name="Freeform 1203"/>
              <p:cNvSpPr>
                <a:spLocks/>
              </p:cNvSpPr>
              <p:nvPr/>
            </p:nvSpPr>
            <p:spPr bwMode="auto">
              <a:xfrm>
                <a:off x="4710" y="2020"/>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51" name="Freeform 1204"/>
              <p:cNvSpPr>
                <a:spLocks/>
              </p:cNvSpPr>
              <p:nvPr/>
            </p:nvSpPr>
            <p:spPr bwMode="auto">
              <a:xfrm>
                <a:off x="4710" y="2028"/>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52" name="Freeform 1205"/>
              <p:cNvSpPr>
                <a:spLocks/>
              </p:cNvSpPr>
              <p:nvPr/>
            </p:nvSpPr>
            <p:spPr bwMode="auto">
              <a:xfrm>
                <a:off x="4710" y="2036"/>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53" name="Freeform 1206"/>
              <p:cNvSpPr>
                <a:spLocks/>
              </p:cNvSpPr>
              <p:nvPr/>
            </p:nvSpPr>
            <p:spPr bwMode="auto">
              <a:xfrm>
                <a:off x="4710" y="2043"/>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54" name="Freeform 1207"/>
              <p:cNvSpPr>
                <a:spLocks/>
              </p:cNvSpPr>
              <p:nvPr/>
            </p:nvSpPr>
            <p:spPr bwMode="auto">
              <a:xfrm>
                <a:off x="4710" y="2051"/>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55" name="Freeform 1208"/>
              <p:cNvSpPr>
                <a:spLocks/>
              </p:cNvSpPr>
              <p:nvPr/>
            </p:nvSpPr>
            <p:spPr bwMode="auto">
              <a:xfrm>
                <a:off x="4710" y="2058"/>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56" name="Freeform 1209"/>
              <p:cNvSpPr>
                <a:spLocks/>
              </p:cNvSpPr>
              <p:nvPr/>
            </p:nvSpPr>
            <p:spPr bwMode="auto">
              <a:xfrm>
                <a:off x="4710" y="2066"/>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57" name="Freeform 1210"/>
              <p:cNvSpPr>
                <a:spLocks/>
              </p:cNvSpPr>
              <p:nvPr/>
            </p:nvSpPr>
            <p:spPr bwMode="auto">
              <a:xfrm>
                <a:off x="4710" y="2074"/>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58" name="Freeform 1211"/>
              <p:cNvSpPr>
                <a:spLocks/>
              </p:cNvSpPr>
              <p:nvPr/>
            </p:nvSpPr>
            <p:spPr bwMode="auto">
              <a:xfrm>
                <a:off x="4710" y="2081"/>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59" name="Freeform 1212"/>
              <p:cNvSpPr>
                <a:spLocks/>
              </p:cNvSpPr>
              <p:nvPr/>
            </p:nvSpPr>
            <p:spPr bwMode="auto">
              <a:xfrm>
                <a:off x="4710" y="2089"/>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60" name="Freeform 1213"/>
              <p:cNvSpPr>
                <a:spLocks/>
              </p:cNvSpPr>
              <p:nvPr/>
            </p:nvSpPr>
            <p:spPr bwMode="auto">
              <a:xfrm>
                <a:off x="4710" y="2096"/>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61" name="Freeform 1214"/>
              <p:cNvSpPr>
                <a:spLocks/>
              </p:cNvSpPr>
              <p:nvPr/>
            </p:nvSpPr>
            <p:spPr bwMode="auto">
              <a:xfrm>
                <a:off x="4710" y="2104"/>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62" name="Freeform 1215"/>
              <p:cNvSpPr>
                <a:spLocks/>
              </p:cNvSpPr>
              <p:nvPr/>
            </p:nvSpPr>
            <p:spPr bwMode="auto">
              <a:xfrm>
                <a:off x="4710" y="2112"/>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63" name="Freeform 1216"/>
              <p:cNvSpPr>
                <a:spLocks/>
              </p:cNvSpPr>
              <p:nvPr/>
            </p:nvSpPr>
            <p:spPr bwMode="auto">
              <a:xfrm>
                <a:off x="4710" y="2119"/>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64" name="Freeform 1217"/>
              <p:cNvSpPr>
                <a:spLocks/>
              </p:cNvSpPr>
              <p:nvPr/>
            </p:nvSpPr>
            <p:spPr bwMode="auto">
              <a:xfrm>
                <a:off x="4710" y="2127"/>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65" name="Freeform 1218"/>
              <p:cNvSpPr>
                <a:spLocks/>
              </p:cNvSpPr>
              <p:nvPr/>
            </p:nvSpPr>
            <p:spPr bwMode="auto">
              <a:xfrm>
                <a:off x="4710" y="2134"/>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66" name="Freeform 1219"/>
              <p:cNvSpPr>
                <a:spLocks/>
              </p:cNvSpPr>
              <p:nvPr/>
            </p:nvSpPr>
            <p:spPr bwMode="auto">
              <a:xfrm>
                <a:off x="4710" y="2142"/>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67" name="Freeform 1220"/>
              <p:cNvSpPr>
                <a:spLocks/>
              </p:cNvSpPr>
              <p:nvPr/>
            </p:nvSpPr>
            <p:spPr bwMode="auto">
              <a:xfrm>
                <a:off x="4710" y="2150"/>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68" name="Freeform 1221"/>
              <p:cNvSpPr>
                <a:spLocks/>
              </p:cNvSpPr>
              <p:nvPr/>
            </p:nvSpPr>
            <p:spPr bwMode="auto">
              <a:xfrm>
                <a:off x="4710" y="2157"/>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69" name="Freeform 1222"/>
              <p:cNvSpPr>
                <a:spLocks/>
              </p:cNvSpPr>
              <p:nvPr/>
            </p:nvSpPr>
            <p:spPr bwMode="auto">
              <a:xfrm>
                <a:off x="4710" y="2165"/>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70" name="Freeform 1223"/>
              <p:cNvSpPr>
                <a:spLocks/>
              </p:cNvSpPr>
              <p:nvPr/>
            </p:nvSpPr>
            <p:spPr bwMode="auto">
              <a:xfrm>
                <a:off x="4710" y="2172"/>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71" name="Freeform 1224"/>
              <p:cNvSpPr>
                <a:spLocks/>
              </p:cNvSpPr>
              <p:nvPr/>
            </p:nvSpPr>
            <p:spPr bwMode="auto">
              <a:xfrm>
                <a:off x="4710" y="2180"/>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72" name="Freeform 1225"/>
              <p:cNvSpPr>
                <a:spLocks/>
              </p:cNvSpPr>
              <p:nvPr/>
            </p:nvSpPr>
            <p:spPr bwMode="auto">
              <a:xfrm>
                <a:off x="4710" y="2188"/>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73" name="Freeform 1226"/>
              <p:cNvSpPr>
                <a:spLocks/>
              </p:cNvSpPr>
              <p:nvPr/>
            </p:nvSpPr>
            <p:spPr bwMode="auto">
              <a:xfrm>
                <a:off x="4710" y="2195"/>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74" name="Freeform 1227"/>
              <p:cNvSpPr>
                <a:spLocks/>
              </p:cNvSpPr>
              <p:nvPr/>
            </p:nvSpPr>
            <p:spPr bwMode="auto">
              <a:xfrm>
                <a:off x="4710" y="2203"/>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75" name="Freeform 1228"/>
              <p:cNvSpPr>
                <a:spLocks/>
              </p:cNvSpPr>
              <p:nvPr/>
            </p:nvSpPr>
            <p:spPr bwMode="auto">
              <a:xfrm>
                <a:off x="4710" y="2210"/>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76" name="Freeform 1229"/>
              <p:cNvSpPr>
                <a:spLocks/>
              </p:cNvSpPr>
              <p:nvPr/>
            </p:nvSpPr>
            <p:spPr bwMode="auto">
              <a:xfrm>
                <a:off x="4710" y="2218"/>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77" name="Freeform 1230"/>
              <p:cNvSpPr>
                <a:spLocks/>
              </p:cNvSpPr>
              <p:nvPr/>
            </p:nvSpPr>
            <p:spPr bwMode="auto">
              <a:xfrm>
                <a:off x="4710" y="2226"/>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78" name="Freeform 1231"/>
              <p:cNvSpPr>
                <a:spLocks/>
              </p:cNvSpPr>
              <p:nvPr/>
            </p:nvSpPr>
            <p:spPr bwMode="auto">
              <a:xfrm>
                <a:off x="4710" y="2233"/>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79" name="Freeform 1232"/>
              <p:cNvSpPr>
                <a:spLocks/>
              </p:cNvSpPr>
              <p:nvPr/>
            </p:nvSpPr>
            <p:spPr bwMode="auto">
              <a:xfrm>
                <a:off x="4710" y="2241"/>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80" name="Freeform 1233"/>
              <p:cNvSpPr>
                <a:spLocks/>
              </p:cNvSpPr>
              <p:nvPr/>
            </p:nvSpPr>
            <p:spPr bwMode="auto">
              <a:xfrm>
                <a:off x="4710" y="2248"/>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81" name="Freeform 1234"/>
              <p:cNvSpPr>
                <a:spLocks/>
              </p:cNvSpPr>
              <p:nvPr/>
            </p:nvSpPr>
            <p:spPr bwMode="auto">
              <a:xfrm>
                <a:off x="4710" y="2256"/>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82" name="Freeform 1235"/>
              <p:cNvSpPr>
                <a:spLocks/>
              </p:cNvSpPr>
              <p:nvPr/>
            </p:nvSpPr>
            <p:spPr bwMode="auto">
              <a:xfrm>
                <a:off x="4710" y="2264"/>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83" name="Freeform 1236"/>
              <p:cNvSpPr>
                <a:spLocks/>
              </p:cNvSpPr>
              <p:nvPr/>
            </p:nvSpPr>
            <p:spPr bwMode="auto">
              <a:xfrm>
                <a:off x="4710" y="2271"/>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84" name="Freeform 1237"/>
              <p:cNvSpPr>
                <a:spLocks/>
              </p:cNvSpPr>
              <p:nvPr/>
            </p:nvSpPr>
            <p:spPr bwMode="auto">
              <a:xfrm>
                <a:off x="4710" y="2279"/>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85" name="Freeform 1238"/>
              <p:cNvSpPr>
                <a:spLocks/>
              </p:cNvSpPr>
              <p:nvPr/>
            </p:nvSpPr>
            <p:spPr bwMode="auto">
              <a:xfrm>
                <a:off x="4710" y="2287"/>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86" name="Freeform 1239"/>
              <p:cNvSpPr>
                <a:spLocks/>
              </p:cNvSpPr>
              <p:nvPr/>
            </p:nvSpPr>
            <p:spPr bwMode="auto">
              <a:xfrm>
                <a:off x="4710" y="2294"/>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87" name="Freeform 1240"/>
              <p:cNvSpPr>
                <a:spLocks/>
              </p:cNvSpPr>
              <p:nvPr/>
            </p:nvSpPr>
            <p:spPr bwMode="auto">
              <a:xfrm>
                <a:off x="4710" y="2302"/>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88" name="Freeform 1241"/>
              <p:cNvSpPr>
                <a:spLocks/>
              </p:cNvSpPr>
              <p:nvPr/>
            </p:nvSpPr>
            <p:spPr bwMode="auto">
              <a:xfrm>
                <a:off x="4710" y="2309"/>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89" name="Freeform 1242"/>
              <p:cNvSpPr>
                <a:spLocks/>
              </p:cNvSpPr>
              <p:nvPr/>
            </p:nvSpPr>
            <p:spPr bwMode="auto">
              <a:xfrm>
                <a:off x="4710" y="2317"/>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90" name="Freeform 1243"/>
              <p:cNvSpPr>
                <a:spLocks/>
              </p:cNvSpPr>
              <p:nvPr/>
            </p:nvSpPr>
            <p:spPr bwMode="auto">
              <a:xfrm>
                <a:off x="4710" y="2325"/>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91" name="Freeform 1244"/>
              <p:cNvSpPr>
                <a:spLocks/>
              </p:cNvSpPr>
              <p:nvPr/>
            </p:nvSpPr>
            <p:spPr bwMode="auto">
              <a:xfrm>
                <a:off x="4710" y="2332"/>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92" name="Freeform 1245"/>
              <p:cNvSpPr>
                <a:spLocks/>
              </p:cNvSpPr>
              <p:nvPr/>
            </p:nvSpPr>
            <p:spPr bwMode="auto">
              <a:xfrm>
                <a:off x="4710" y="2340"/>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93" name="Freeform 1246"/>
              <p:cNvSpPr>
                <a:spLocks/>
              </p:cNvSpPr>
              <p:nvPr/>
            </p:nvSpPr>
            <p:spPr bwMode="auto">
              <a:xfrm>
                <a:off x="4710" y="2347"/>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94" name="Freeform 1247"/>
              <p:cNvSpPr>
                <a:spLocks/>
              </p:cNvSpPr>
              <p:nvPr/>
            </p:nvSpPr>
            <p:spPr bwMode="auto">
              <a:xfrm>
                <a:off x="4710" y="2355"/>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95" name="Freeform 1248"/>
              <p:cNvSpPr>
                <a:spLocks/>
              </p:cNvSpPr>
              <p:nvPr/>
            </p:nvSpPr>
            <p:spPr bwMode="auto">
              <a:xfrm>
                <a:off x="4710" y="2363"/>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96" name="Freeform 1249"/>
              <p:cNvSpPr>
                <a:spLocks/>
              </p:cNvSpPr>
              <p:nvPr/>
            </p:nvSpPr>
            <p:spPr bwMode="auto">
              <a:xfrm>
                <a:off x="4710" y="2370"/>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97" name="Freeform 1250"/>
              <p:cNvSpPr>
                <a:spLocks/>
              </p:cNvSpPr>
              <p:nvPr/>
            </p:nvSpPr>
            <p:spPr bwMode="auto">
              <a:xfrm>
                <a:off x="4710" y="2378"/>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98" name="Freeform 1251"/>
              <p:cNvSpPr>
                <a:spLocks/>
              </p:cNvSpPr>
              <p:nvPr/>
            </p:nvSpPr>
            <p:spPr bwMode="auto">
              <a:xfrm>
                <a:off x="4710" y="2385"/>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399" name="Freeform 1252"/>
              <p:cNvSpPr>
                <a:spLocks/>
              </p:cNvSpPr>
              <p:nvPr/>
            </p:nvSpPr>
            <p:spPr bwMode="auto">
              <a:xfrm>
                <a:off x="4710" y="2393"/>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00" name="Freeform 1253"/>
              <p:cNvSpPr>
                <a:spLocks/>
              </p:cNvSpPr>
              <p:nvPr/>
            </p:nvSpPr>
            <p:spPr bwMode="auto">
              <a:xfrm>
                <a:off x="4710" y="2401"/>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01" name="Freeform 1254"/>
              <p:cNvSpPr>
                <a:spLocks/>
              </p:cNvSpPr>
              <p:nvPr/>
            </p:nvSpPr>
            <p:spPr bwMode="auto">
              <a:xfrm>
                <a:off x="4710" y="2408"/>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02" name="Freeform 1255"/>
              <p:cNvSpPr>
                <a:spLocks/>
              </p:cNvSpPr>
              <p:nvPr/>
            </p:nvSpPr>
            <p:spPr bwMode="auto">
              <a:xfrm>
                <a:off x="4710" y="2416"/>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03" name="Freeform 1256"/>
              <p:cNvSpPr>
                <a:spLocks/>
              </p:cNvSpPr>
              <p:nvPr/>
            </p:nvSpPr>
            <p:spPr bwMode="auto">
              <a:xfrm>
                <a:off x="4710" y="2423"/>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04" name="Freeform 1257"/>
              <p:cNvSpPr>
                <a:spLocks/>
              </p:cNvSpPr>
              <p:nvPr/>
            </p:nvSpPr>
            <p:spPr bwMode="auto">
              <a:xfrm>
                <a:off x="4710" y="2431"/>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05" name="Freeform 1258"/>
              <p:cNvSpPr>
                <a:spLocks/>
              </p:cNvSpPr>
              <p:nvPr/>
            </p:nvSpPr>
            <p:spPr bwMode="auto">
              <a:xfrm>
                <a:off x="4710" y="2439"/>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06" name="Freeform 1259"/>
              <p:cNvSpPr>
                <a:spLocks/>
              </p:cNvSpPr>
              <p:nvPr/>
            </p:nvSpPr>
            <p:spPr bwMode="auto">
              <a:xfrm>
                <a:off x="4710" y="2446"/>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07" name="Freeform 1260"/>
              <p:cNvSpPr>
                <a:spLocks/>
              </p:cNvSpPr>
              <p:nvPr/>
            </p:nvSpPr>
            <p:spPr bwMode="auto">
              <a:xfrm>
                <a:off x="4710" y="2454"/>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08" name="Freeform 1261"/>
              <p:cNvSpPr>
                <a:spLocks/>
              </p:cNvSpPr>
              <p:nvPr/>
            </p:nvSpPr>
            <p:spPr bwMode="auto">
              <a:xfrm>
                <a:off x="4710" y="2461"/>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09" name="Freeform 1262"/>
              <p:cNvSpPr>
                <a:spLocks/>
              </p:cNvSpPr>
              <p:nvPr/>
            </p:nvSpPr>
            <p:spPr bwMode="auto">
              <a:xfrm>
                <a:off x="4710" y="2469"/>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10" name="Freeform 1263"/>
              <p:cNvSpPr>
                <a:spLocks/>
              </p:cNvSpPr>
              <p:nvPr/>
            </p:nvSpPr>
            <p:spPr bwMode="auto">
              <a:xfrm>
                <a:off x="4710" y="2477"/>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11" name="Freeform 1264"/>
              <p:cNvSpPr>
                <a:spLocks/>
              </p:cNvSpPr>
              <p:nvPr/>
            </p:nvSpPr>
            <p:spPr bwMode="auto">
              <a:xfrm>
                <a:off x="4710" y="2484"/>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12" name="Freeform 1265"/>
              <p:cNvSpPr>
                <a:spLocks/>
              </p:cNvSpPr>
              <p:nvPr/>
            </p:nvSpPr>
            <p:spPr bwMode="auto">
              <a:xfrm>
                <a:off x="4710" y="2492"/>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13" name="Freeform 1266"/>
              <p:cNvSpPr>
                <a:spLocks/>
              </p:cNvSpPr>
              <p:nvPr/>
            </p:nvSpPr>
            <p:spPr bwMode="auto">
              <a:xfrm>
                <a:off x="4710" y="2499"/>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14" name="Freeform 1267"/>
              <p:cNvSpPr>
                <a:spLocks/>
              </p:cNvSpPr>
              <p:nvPr/>
            </p:nvSpPr>
            <p:spPr bwMode="auto">
              <a:xfrm>
                <a:off x="4710" y="2507"/>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15" name="Freeform 1268"/>
              <p:cNvSpPr>
                <a:spLocks/>
              </p:cNvSpPr>
              <p:nvPr/>
            </p:nvSpPr>
            <p:spPr bwMode="auto">
              <a:xfrm>
                <a:off x="4710" y="2515"/>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16" name="Freeform 1269"/>
              <p:cNvSpPr>
                <a:spLocks/>
              </p:cNvSpPr>
              <p:nvPr/>
            </p:nvSpPr>
            <p:spPr bwMode="auto">
              <a:xfrm>
                <a:off x="4710" y="2522"/>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17" name="Freeform 1270"/>
              <p:cNvSpPr>
                <a:spLocks/>
              </p:cNvSpPr>
              <p:nvPr/>
            </p:nvSpPr>
            <p:spPr bwMode="auto">
              <a:xfrm>
                <a:off x="4710" y="2530"/>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18" name="Freeform 1271"/>
              <p:cNvSpPr>
                <a:spLocks/>
              </p:cNvSpPr>
              <p:nvPr/>
            </p:nvSpPr>
            <p:spPr bwMode="auto">
              <a:xfrm>
                <a:off x="4710" y="2537"/>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19" name="Freeform 1272"/>
              <p:cNvSpPr>
                <a:spLocks/>
              </p:cNvSpPr>
              <p:nvPr/>
            </p:nvSpPr>
            <p:spPr bwMode="auto">
              <a:xfrm>
                <a:off x="4710" y="2545"/>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20" name="Freeform 1273"/>
              <p:cNvSpPr>
                <a:spLocks/>
              </p:cNvSpPr>
              <p:nvPr/>
            </p:nvSpPr>
            <p:spPr bwMode="auto">
              <a:xfrm>
                <a:off x="4710" y="2553"/>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21" name="Freeform 1274"/>
              <p:cNvSpPr>
                <a:spLocks/>
              </p:cNvSpPr>
              <p:nvPr/>
            </p:nvSpPr>
            <p:spPr bwMode="auto">
              <a:xfrm>
                <a:off x="4710" y="2560"/>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22" name="Freeform 1275"/>
              <p:cNvSpPr>
                <a:spLocks/>
              </p:cNvSpPr>
              <p:nvPr/>
            </p:nvSpPr>
            <p:spPr bwMode="auto">
              <a:xfrm>
                <a:off x="4710" y="2568"/>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23" name="Freeform 1276"/>
              <p:cNvSpPr>
                <a:spLocks/>
              </p:cNvSpPr>
              <p:nvPr/>
            </p:nvSpPr>
            <p:spPr bwMode="auto">
              <a:xfrm>
                <a:off x="4710" y="2575"/>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5"/>
                    </a:lnTo>
                    <a:lnTo>
                      <a:pt x="4" y="7"/>
                    </a:lnTo>
                    <a:lnTo>
                      <a:pt x="6" y="5"/>
                    </a:lnTo>
                    <a:lnTo>
                      <a:pt x="8" y="5"/>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24" name="Freeform 1277"/>
              <p:cNvSpPr>
                <a:spLocks/>
              </p:cNvSpPr>
              <p:nvPr/>
            </p:nvSpPr>
            <p:spPr bwMode="auto">
              <a:xfrm>
                <a:off x="4710" y="2583"/>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25" name="Freeform 1278"/>
              <p:cNvSpPr>
                <a:spLocks/>
              </p:cNvSpPr>
              <p:nvPr/>
            </p:nvSpPr>
            <p:spPr bwMode="auto">
              <a:xfrm>
                <a:off x="4710" y="2591"/>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26" name="Freeform 1279"/>
              <p:cNvSpPr>
                <a:spLocks/>
              </p:cNvSpPr>
              <p:nvPr/>
            </p:nvSpPr>
            <p:spPr bwMode="auto">
              <a:xfrm>
                <a:off x="4710" y="2598"/>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27" name="Freeform 1280"/>
              <p:cNvSpPr>
                <a:spLocks/>
              </p:cNvSpPr>
              <p:nvPr/>
            </p:nvSpPr>
            <p:spPr bwMode="auto">
              <a:xfrm>
                <a:off x="4710" y="2606"/>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28" name="Freeform 1281"/>
              <p:cNvSpPr>
                <a:spLocks/>
              </p:cNvSpPr>
              <p:nvPr/>
            </p:nvSpPr>
            <p:spPr bwMode="auto">
              <a:xfrm>
                <a:off x="4710" y="2613"/>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29" name="Freeform 1282"/>
              <p:cNvSpPr>
                <a:spLocks/>
              </p:cNvSpPr>
              <p:nvPr/>
            </p:nvSpPr>
            <p:spPr bwMode="auto">
              <a:xfrm>
                <a:off x="4710" y="2621"/>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30" name="Freeform 1283"/>
              <p:cNvSpPr>
                <a:spLocks/>
              </p:cNvSpPr>
              <p:nvPr/>
            </p:nvSpPr>
            <p:spPr bwMode="auto">
              <a:xfrm>
                <a:off x="4710" y="2629"/>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31" name="Freeform 1284"/>
              <p:cNvSpPr>
                <a:spLocks/>
              </p:cNvSpPr>
              <p:nvPr/>
            </p:nvSpPr>
            <p:spPr bwMode="auto">
              <a:xfrm>
                <a:off x="4710" y="2636"/>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32" name="Freeform 1285"/>
              <p:cNvSpPr>
                <a:spLocks/>
              </p:cNvSpPr>
              <p:nvPr/>
            </p:nvSpPr>
            <p:spPr bwMode="auto">
              <a:xfrm>
                <a:off x="4710" y="2644"/>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33" name="Freeform 1286"/>
              <p:cNvSpPr>
                <a:spLocks/>
              </p:cNvSpPr>
              <p:nvPr/>
            </p:nvSpPr>
            <p:spPr bwMode="auto">
              <a:xfrm>
                <a:off x="4710" y="2651"/>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34" name="Freeform 1287"/>
              <p:cNvSpPr>
                <a:spLocks/>
              </p:cNvSpPr>
              <p:nvPr/>
            </p:nvSpPr>
            <p:spPr bwMode="auto">
              <a:xfrm>
                <a:off x="4710" y="2659"/>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35" name="Freeform 1288"/>
              <p:cNvSpPr>
                <a:spLocks/>
              </p:cNvSpPr>
              <p:nvPr/>
            </p:nvSpPr>
            <p:spPr bwMode="auto">
              <a:xfrm>
                <a:off x="4710" y="2667"/>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36" name="Freeform 1289"/>
              <p:cNvSpPr>
                <a:spLocks/>
              </p:cNvSpPr>
              <p:nvPr/>
            </p:nvSpPr>
            <p:spPr bwMode="auto">
              <a:xfrm>
                <a:off x="4710" y="2674"/>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37" name="Freeform 1290"/>
              <p:cNvSpPr>
                <a:spLocks/>
              </p:cNvSpPr>
              <p:nvPr/>
            </p:nvSpPr>
            <p:spPr bwMode="auto">
              <a:xfrm>
                <a:off x="4710" y="2682"/>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38" name="Freeform 1291"/>
              <p:cNvSpPr>
                <a:spLocks/>
              </p:cNvSpPr>
              <p:nvPr/>
            </p:nvSpPr>
            <p:spPr bwMode="auto">
              <a:xfrm>
                <a:off x="4710" y="2689"/>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39" name="Freeform 1292"/>
              <p:cNvSpPr>
                <a:spLocks/>
              </p:cNvSpPr>
              <p:nvPr/>
            </p:nvSpPr>
            <p:spPr bwMode="auto">
              <a:xfrm>
                <a:off x="4710" y="2697"/>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40" name="Freeform 1293"/>
              <p:cNvSpPr>
                <a:spLocks/>
              </p:cNvSpPr>
              <p:nvPr/>
            </p:nvSpPr>
            <p:spPr bwMode="auto">
              <a:xfrm>
                <a:off x="4710" y="2705"/>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41" name="Freeform 1294"/>
              <p:cNvSpPr>
                <a:spLocks/>
              </p:cNvSpPr>
              <p:nvPr/>
            </p:nvSpPr>
            <p:spPr bwMode="auto">
              <a:xfrm>
                <a:off x="4681" y="2707"/>
                <a:ext cx="60" cy="59"/>
              </a:xfrm>
              <a:custGeom>
                <a:avLst/>
                <a:gdLst>
                  <a:gd name="T0" fmla="*/ 0 w 120"/>
                  <a:gd name="T1" fmla="*/ 0 h 118"/>
                  <a:gd name="T2" fmla="*/ 31 w 120"/>
                  <a:gd name="T3" fmla="*/ 59 h 118"/>
                  <a:gd name="T4" fmla="*/ 60 w 120"/>
                  <a:gd name="T5" fmla="*/ 0 h 118"/>
                  <a:gd name="T6" fmla="*/ 0 w 120"/>
                  <a:gd name="T7" fmla="*/ 0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0"/>
                    </a:moveTo>
                    <a:lnTo>
                      <a:pt x="61" y="118"/>
                    </a:lnTo>
                    <a:lnTo>
                      <a:pt x="120" y="0"/>
                    </a:lnTo>
                    <a:lnTo>
                      <a:pt x="0"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grpSp>
        <p:grpSp>
          <p:nvGrpSpPr>
            <p:cNvPr id="36" name="Group 1311"/>
            <p:cNvGrpSpPr>
              <a:grpSpLocks/>
            </p:cNvGrpSpPr>
            <p:nvPr/>
          </p:nvGrpSpPr>
          <p:grpSpPr bwMode="auto">
            <a:xfrm>
              <a:off x="4662" y="3076"/>
              <a:ext cx="60" cy="163"/>
              <a:chOff x="4662" y="3076"/>
              <a:chExt cx="60" cy="163"/>
            </a:xfrm>
          </p:grpSpPr>
          <p:sp>
            <p:nvSpPr>
              <p:cNvPr id="243" name="Freeform 1296"/>
              <p:cNvSpPr>
                <a:spLocks/>
              </p:cNvSpPr>
              <p:nvPr/>
            </p:nvSpPr>
            <p:spPr bwMode="auto">
              <a:xfrm>
                <a:off x="4691" y="3076"/>
                <a:ext cx="4" cy="4"/>
              </a:xfrm>
              <a:custGeom>
                <a:avLst/>
                <a:gdLst>
                  <a:gd name="T0" fmla="*/ 4 w 8"/>
                  <a:gd name="T1" fmla="*/ 3 h 8"/>
                  <a:gd name="T2" fmla="*/ 4 w 8"/>
                  <a:gd name="T3" fmla="*/ 2 h 8"/>
                  <a:gd name="T4" fmla="*/ 3 w 8"/>
                  <a:gd name="T5" fmla="*/ 1 h 8"/>
                  <a:gd name="T6" fmla="*/ 2 w 8"/>
                  <a:gd name="T7" fmla="*/ 0 h 8"/>
                  <a:gd name="T8" fmla="*/ 2 w 8"/>
                  <a:gd name="T9" fmla="*/ 0 h 8"/>
                  <a:gd name="T10" fmla="*/ 1 w 8"/>
                  <a:gd name="T11" fmla="*/ 1 h 8"/>
                  <a:gd name="T12" fmla="*/ 0 w 8"/>
                  <a:gd name="T13" fmla="*/ 2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8">
                    <a:moveTo>
                      <a:pt x="8" y="6"/>
                    </a:moveTo>
                    <a:lnTo>
                      <a:pt x="8" y="4"/>
                    </a:lnTo>
                    <a:lnTo>
                      <a:pt x="6" y="2"/>
                    </a:lnTo>
                    <a:lnTo>
                      <a:pt x="4" y="0"/>
                    </a:lnTo>
                    <a:lnTo>
                      <a:pt x="2" y="2"/>
                    </a:lnTo>
                    <a:lnTo>
                      <a:pt x="0" y="4"/>
                    </a:lnTo>
                    <a:lnTo>
                      <a:pt x="2" y="6"/>
                    </a:lnTo>
                    <a:lnTo>
                      <a:pt x="4" y="8"/>
                    </a:lnTo>
                    <a:lnTo>
                      <a:pt x="6" y="6"/>
                    </a:lnTo>
                    <a:lnTo>
                      <a:pt x="8" y="6"/>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44" name="Freeform 1297"/>
              <p:cNvSpPr>
                <a:spLocks/>
              </p:cNvSpPr>
              <p:nvPr/>
            </p:nvSpPr>
            <p:spPr bwMode="auto">
              <a:xfrm>
                <a:off x="4691" y="3084"/>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45" name="Freeform 1298"/>
              <p:cNvSpPr>
                <a:spLocks/>
              </p:cNvSpPr>
              <p:nvPr/>
            </p:nvSpPr>
            <p:spPr bwMode="auto">
              <a:xfrm>
                <a:off x="4691" y="3091"/>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46" name="Freeform 1299"/>
              <p:cNvSpPr>
                <a:spLocks/>
              </p:cNvSpPr>
              <p:nvPr/>
            </p:nvSpPr>
            <p:spPr bwMode="auto">
              <a:xfrm>
                <a:off x="4691" y="3099"/>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47" name="Freeform 1300"/>
              <p:cNvSpPr>
                <a:spLocks/>
              </p:cNvSpPr>
              <p:nvPr/>
            </p:nvSpPr>
            <p:spPr bwMode="auto">
              <a:xfrm>
                <a:off x="4691" y="3107"/>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48" name="Freeform 1301"/>
              <p:cNvSpPr>
                <a:spLocks/>
              </p:cNvSpPr>
              <p:nvPr/>
            </p:nvSpPr>
            <p:spPr bwMode="auto">
              <a:xfrm>
                <a:off x="4691" y="3114"/>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49" name="Freeform 1302"/>
              <p:cNvSpPr>
                <a:spLocks/>
              </p:cNvSpPr>
              <p:nvPr/>
            </p:nvSpPr>
            <p:spPr bwMode="auto">
              <a:xfrm>
                <a:off x="4691" y="3122"/>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50" name="Freeform 1303"/>
              <p:cNvSpPr>
                <a:spLocks/>
              </p:cNvSpPr>
              <p:nvPr/>
            </p:nvSpPr>
            <p:spPr bwMode="auto">
              <a:xfrm>
                <a:off x="4691" y="3129"/>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51" name="Freeform 1304"/>
              <p:cNvSpPr>
                <a:spLocks/>
              </p:cNvSpPr>
              <p:nvPr/>
            </p:nvSpPr>
            <p:spPr bwMode="auto">
              <a:xfrm>
                <a:off x="4691" y="3137"/>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52" name="Freeform 1305"/>
              <p:cNvSpPr>
                <a:spLocks/>
              </p:cNvSpPr>
              <p:nvPr/>
            </p:nvSpPr>
            <p:spPr bwMode="auto">
              <a:xfrm>
                <a:off x="4691" y="3145"/>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53" name="Freeform 1306"/>
              <p:cNvSpPr>
                <a:spLocks/>
              </p:cNvSpPr>
              <p:nvPr/>
            </p:nvSpPr>
            <p:spPr bwMode="auto">
              <a:xfrm>
                <a:off x="4691" y="3152"/>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54" name="Freeform 1307"/>
              <p:cNvSpPr>
                <a:spLocks/>
              </p:cNvSpPr>
              <p:nvPr/>
            </p:nvSpPr>
            <p:spPr bwMode="auto">
              <a:xfrm>
                <a:off x="4691" y="3160"/>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55" name="Freeform 1308"/>
              <p:cNvSpPr>
                <a:spLocks/>
              </p:cNvSpPr>
              <p:nvPr/>
            </p:nvSpPr>
            <p:spPr bwMode="auto">
              <a:xfrm>
                <a:off x="4691" y="3167"/>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56" name="Freeform 1309"/>
              <p:cNvSpPr>
                <a:spLocks/>
              </p:cNvSpPr>
              <p:nvPr/>
            </p:nvSpPr>
            <p:spPr bwMode="auto">
              <a:xfrm>
                <a:off x="4691" y="3175"/>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57" name="Freeform 1310"/>
              <p:cNvSpPr>
                <a:spLocks/>
              </p:cNvSpPr>
              <p:nvPr/>
            </p:nvSpPr>
            <p:spPr bwMode="auto">
              <a:xfrm>
                <a:off x="4662" y="3180"/>
                <a:ext cx="60" cy="59"/>
              </a:xfrm>
              <a:custGeom>
                <a:avLst/>
                <a:gdLst>
                  <a:gd name="T0" fmla="*/ 0 w 120"/>
                  <a:gd name="T1" fmla="*/ 0 h 117"/>
                  <a:gd name="T2" fmla="*/ 31 w 120"/>
                  <a:gd name="T3" fmla="*/ 59 h 117"/>
                  <a:gd name="T4" fmla="*/ 60 w 120"/>
                  <a:gd name="T5" fmla="*/ 0 h 117"/>
                  <a:gd name="T6" fmla="*/ 0 w 120"/>
                  <a:gd name="T7" fmla="*/ 0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7">
                    <a:moveTo>
                      <a:pt x="0" y="0"/>
                    </a:moveTo>
                    <a:lnTo>
                      <a:pt x="61" y="117"/>
                    </a:lnTo>
                    <a:lnTo>
                      <a:pt x="120" y="0"/>
                    </a:lnTo>
                    <a:lnTo>
                      <a:pt x="0"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grpSp>
        <p:grpSp>
          <p:nvGrpSpPr>
            <p:cNvPr id="37" name="Group 1426"/>
            <p:cNvGrpSpPr>
              <a:grpSpLocks/>
            </p:cNvGrpSpPr>
            <p:nvPr/>
          </p:nvGrpSpPr>
          <p:grpSpPr bwMode="auto">
            <a:xfrm>
              <a:off x="3364" y="1200"/>
              <a:ext cx="914" cy="60"/>
              <a:chOff x="3364" y="1200"/>
              <a:chExt cx="914" cy="60"/>
            </a:xfrm>
          </p:grpSpPr>
          <p:sp>
            <p:nvSpPr>
              <p:cNvPr id="129" name="Freeform 1312"/>
              <p:cNvSpPr>
                <a:spLocks/>
              </p:cNvSpPr>
              <p:nvPr/>
            </p:nvSpPr>
            <p:spPr bwMode="auto">
              <a:xfrm>
                <a:off x="3364" y="1228"/>
                <a:ext cx="4" cy="4"/>
              </a:xfrm>
              <a:custGeom>
                <a:avLst/>
                <a:gdLst>
                  <a:gd name="T0" fmla="*/ 3 w 8"/>
                  <a:gd name="T1" fmla="*/ 0 h 7"/>
                  <a:gd name="T2" fmla="*/ 2 w 8"/>
                  <a:gd name="T3" fmla="*/ 0 h 7"/>
                  <a:gd name="T4" fmla="*/ 1 w 8"/>
                  <a:gd name="T5" fmla="*/ 1 h 7"/>
                  <a:gd name="T6" fmla="*/ 0 w 8"/>
                  <a:gd name="T7" fmla="*/ 2 h 7"/>
                  <a:gd name="T8" fmla="*/ 0 w 8"/>
                  <a:gd name="T9" fmla="*/ 2 h 7"/>
                  <a:gd name="T10" fmla="*/ 1 w 8"/>
                  <a:gd name="T11" fmla="*/ 3 h 7"/>
                  <a:gd name="T12" fmla="*/ 2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7">
                    <a:moveTo>
                      <a:pt x="6" y="0"/>
                    </a:moveTo>
                    <a:lnTo>
                      <a:pt x="4" y="0"/>
                    </a:lnTo>
                    <a:lnTo>
                      <a:pt x="2" y="2"/>
                    </a:lnTo>
                    <a:lnTo>
                      <a:pt x="0" y="4"/>
                    </a:lnTo>
                    <a:lnTo>
                      <a:pt x="2" y="5"/>
                    </a:lnTo>
                    <a:lnTo>
                      <a:pt x="4" y="7"/>
                    </a:lnTo>
                    <a:lnTo>
                      <a:pt x="6" y="5"/>
                    </a:lnTo>
                    <a:lnTo>
                      <a:pt x="8" y="4"/>
                    </a:lnTo>
                    <a:lnTo>
                      <a:pt x="6" y="2"/>
                    </a:lnTo>
                    <a:lnTo>
                      <a:pt x="6"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30" name="Freeform 1313"/>
              <p:cNvSpPr>
                <a:spLocks/>
              </p:cNvSpPr>
              <p:nvPr/>
            </p:nvSpPr>
            <p:spPr bwMode="auto">
              <a:xfrm>
                <a:off x="3371"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2" y="0"/>
                    </a:lnTo>
                    <a:lnTo>
                      <a:pt x="0" y="2"/>
                    </a:lnTo>
                    <a:lnTo>
                      <a:pt x="0" y="4"/>
                    </a:lnTo>
                    <a:lnTo>
                      <a:pt x="0" y="5"/>
                    </a:lnTo>
                    <a:lnTo>
                      <a:pt x="0" y="7"/>
                    </a:lnTo>
                    <a:lnTo>
                      <a:pt x="2"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31" name="Freeform 1314"/>
              <p:cNvSpPr>
                <a:spLocks/>
              </p:cNvSpPr>
              <p:nvPr/>
            </p:nvSpPr>
            <p:spPr bwMode="auto">
              <a:xfrm>
                <a:off x="3379"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6" y="5"/>
                    </a:lnTo>
                    <a:lnTo>
                      <a:pt x="7"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32" name="Freeform 1315"/>
              <p:cNvSpPr>
                <a:spLocks/>
              </p:cNvSpPr>
              <p:nvPr/>
            </p:nvSpPr>
            <p:spPr bwMode="auto">
              <a:xfrm>
                <a:off x="3387"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33" name="Freeform 1316"/>
              <p:cNvSpPr>
                <a:spLocks/>
              </p:cNvSpPr>
              <p:nvPr/>
            </p:nvSpPr>
            <p:spPr bwMode="auto">
              <a:xfrm>
                <a:off x="3394"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34" name="Freeform 1317"/>
              <p:cNvSpPr>
                <a:spLocks/>
              </p:cNvSpPr>
              <p:nvPr/>
            </p:nvSpPr>
            <p:spPr bwMode="auto">
              <a:xfrm>
                <a:off x="3402"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35" name="Freeform 1318"/>
              <p:cNvSpPr>
                <a:spLocks/>
              </p:cNvSpPr>
              <p:nvPr/>
            </p:nvSpPr>
            <p:spPr bwMode="auto">
              <a:xfrm>
                <a:off x="3409"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2" y="0"/>
                    </a:lnTo>
                    <a:lnTo>
                      <a:pt x="0" y="2"/>
                    </a:lnTo>
                    <a:lnTo>
                      <a:pt x="0" y="4"/>
                    </a:lnTo>
                    <a:lnTo>
                      <a:pt x="0" y="5"/>
                    </a:lnTo>
                    <a:lnTo>
                      <a:pt x="0" y="7"/>
                    </a:lnTo>
                    <a:lnTo>
                      <a:pt x="2"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36" name="Freeform 1319"/>
              <p:cNvSpPr>
                <a:spLocks/>
              </p:cNvSpPr>
              <p:nvPr/>
            </p:nvSpPr>
            <p:spPr bwMode="auto">
              <a:xfrm>
                <a:off x="3417"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6" y="5"/>
                    </a:lnTo>
                    <a:lnTo>
                      <a:pt x="7"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37" name="Freeform 1320"/>
              <p:cNvSpPr>
                <a:spLocks/>
              </p:cNvSpPr>
              <p:nvPr/>
            </p:nvSpPr>
            <p:spPr bwMode="auto">
              <a:xfrm>
                <a:off x="3425"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38" name="Freeform 1321"/>
              <p:cNvSpPr>
                <a:spLocks/>
              </p:cNvSpPr>
              <p:nvPr/>
            </p:nvSpPr>
            <p:spPr bwMode="auto">
              <a:xfrm>
                <a:off x="3432"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39" name="Freeform 1322"/>
              <p:cNvSpPr>
                <a:spLocks/>
              </p:cNvSpPr>
              <p:nvPr/>
            </p:nvSpPr>
            <p:spPr bwMode="auto">
              <a:xfrm>
                <a:off x="3440"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40" name="Freeform 1323"/>
              <p:cNvSpPr>
                <a:spLocks/>
              </p:cNvSpPr>
              <p:nvPr/>
            </p:nvSpPr>
            <p:spPr bwMode="auto">
              <a:xfrm>
                <a:off x="3447"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2" y="0"/>
                    </a:lnTo>
                    <a:lnTo>
                      <a:pt x="0" y="2"/>
                    </a:lnTo>
                    <a:lnTo>
                      <a:pt x="0" y="4"/>
                    </a:lnTo>
                    <a:lnTo>
                      <a:pt x="0" y="5"/>
                    </a:lnTo>
                    <a:lnTo>
                      <a:pt x="0" y="7"/>
                    </a:lnTo>
                    <a:lnTo>
                      <a:pt x="2"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41" name="Freeform 1324"/>
              <p:cNvSpPr>
                <a:spLocks/>
              </p:cNvSpPr>
              <p:nvPr/>
            </p:nvSpPr>
            <p:spPr bwMode="auto">
              <a:xfrm>
                <a:off x="3455"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6" y="5"/>
                    </a:lnTo>
                    <a:lnTo>
                      <a:pt x="7"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42" name="Freeform 1325"/>
              <p:cNvSpPr>
                <a:spLocks/>
              </p:cNvSpPr>
              <p:nvPr/>
            </p:nvSpPr>
            <p:spPr bwMode="auto">
              <a:xfrm>
                <a:off x="3463"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43" name="Freeform 1326"/>
              <p:cNvSpPr>
                <a:spLocks/>
              </p:cNvSpPr>
              <p:nvPr/>
            </p:nvSpPr>
            <p:spPr bwMode="auto">
              <a:xfrm>
                <a:off x="3470"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44" name="Freeform 1327"/>
              <p:cNvSpPr>
                <a:spLocks/>
              </p:cNvSpPr>
              <p:nvPr/>
            </p:nvSpPr>
            <p:spPr bwMode="auto">
              <a:xfrm>
                <a:off x="3478"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45" name="Freeform 1328"/>
              <p:cNvSpPr>
                <a:spLocks/>
              </p:cNvSpPr>
              <p:nvPr/>
            </p:nvSpPr>
            <p:spPr bwMode="auto">
              <a:xfrm>
                <a:off x="3485"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2" y="0"/>
                    </a:lnTo>
                    <a:lnTo>
                      <a:pt x="0" y="2"/>
                    </a:lnTo>
                    <a:lnTo>
                      <a:pt x="0" y="4"/>
                    </a:lnTo>
                    <a:lnTo>
                      <a:pt x="0" y="5"/>
                    </a:lnTo>
                    <a:lnTo>
                      <a:pt x="0" y="7"/>
                    </a:lnTo>
                    <a:lnTo>
                      <a:pt x="2"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46" name="Freeform 1329"/>
              <p:cNvSpPr>
                <a:spLocks/>
              </p:cNvSpPr>
              <p:nvPr/>
            </p:nvSpPr>
            <p:spPr bwMode="auto">
              <a:xfrm>
                <a:off x="3493"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6" y="5"/>
                    </a:lnTo>
                    <a:lnTo>
                      <a:pt x="7"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47" name="Freeform 1330"/>
              <p:cNvSpPr>
                <a:spLocks/>
              </p:cNvSpPr>
              <p:nvPr/>
            </p:nvSpPr>
            <p:spPr bwMode="auto">
              <a:xfrm>
                <a:off x="3501"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48" name="Freeform 1331"/>
              <p:cNvSpPr>
                <a:spLocks/>
              </p:cNvSpPr>
              <p:nvPr/>
            </p:nvSpPr>
            <p:spPr bwMode="auto">
              <a:xfrm>
                <a:off x="3508"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49" name="Freeform 1332"/>
              <p:cNvSpPr>
                <a:spLocks/>
              </p:cNvSpPr>
              <p:nvPr/>
            </p:nvSpPr>
            <p:spPr bwMode="auto">
              <a:xfrm>
                <a:off x="3516"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50" name="Freeform 1333"/>
              <p:cNvSpPr>
                <a:spLocks/>
              </p:cNvSpPr>
              <p:nvPr/>
            </p:nvSpPr>
            <p:spPr bwMode="auto">
              <a:xfrm>
                <a:off x="3523"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2" y="0"/>
                    </a:lnTo>
                    <a:lnTo>
                      <a:pt x="0" y="2"/>
                    </a:lnTo>
                    <a:lnTo>
                      <a:pt x="0" y="4"/>
                    </a:lnTo>
                    <a:lnTo>
                      <a:pt x="0" y="5"/>
                    </a:lnTo>
                    <a:lnTo>
                      <a:pt x="0" y="7"/>
                    </a:lnTo>
                    <a:lnTo>
                      <a:pt x="2"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51" name="Freeform 1334"/>
              <p:cNvSpPr>
                <a:spLocks/>
              </p:cNvSpPr>
              <p:nvPr/>
            </p:nvSpPr>
            <p:spPr bwMode="auto">
              <a:xfrm>
                <a:off x="3531"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6" y="5"/>
                    </a:lnTo>
                    <a:lnTo>
                      <a:pt x="7"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52" name="Freeform 1335"/>
              <p:cNvSpPr>
                <a:spLocks/>
              </p:cNvSpPr>
              <p:nvPr/>
            </p:nvSpPr>
            <p:spPr bwMode="auto">
              <a:xfrm>
                <a:off x="3539"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53" name="Freeform 1336"/>
              <p:cNvSpPr>
                <a:spLocks/>
              </p:cNvSpPr>
              <p:nvPr/>
            </p:nvSpPr>
            <p:spPr bwMode="auto">
              <a:xfrm>
                <a:off x="3546"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54" name="Freeform 1337"/>
              <p:cNvSpPr>
                <a:spLocks/>
              </p:cNvSpPr>
              <p:nvPr/>
            </p:nvSpPr>
            <p:spPr bwMode="auto">
              <a:xfrm>
                <a:off x="3554"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55" name="Freeform 1338"/>
              <p:cNvSpPr>
                <a:spLocks/>
              </p:cNvSpPr>
              <p:nvPr/>
            </p:nvSpPr>
            <p:spPr bwMode="auto">
              <a:xfrm>
                <a:off x="3561"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2" y="0"/>
                    </a:lnTo>
                    <a:lnTo>
                      <a:pt x="0" y="2"/>
                    </a:lnTo>
                    <a:lnTo>
                      <a:pt x="0" y="4"/>
                    </a:lnTo>
                    <a:lnTo>
                      <a:pt x="0" y="5"/>
                    </a:lnTo>
                    <a:lnTo>
                      <a:pt x="0" y="7"/>
                    </a:lnTo>
                    <a:lnTo>
                      <a:pt x="2"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56" name="Freeform 1339"/>
              <p:cNvSpPr>
                <a:spLocks/>
              </p:cNvSpPr>
              <p:nvPr/>
            </p:nvSpPr>
            <p:spPr bwMode="auto">
              <a:xfrm>
                <a:off x="3569"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6" y="5"/>
                    </a:lnTo>
                    <a:lnTo>
                      <a:pt x="7"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57" name="Freeform 1340"/>
              <p:cNvSpPr>
                <a:spLocks/>
              </p:cNvSpPr>
              <p:nvPr/>
            </p:nvSpPr>
            <p:spPr bwMode="auto">
              <a:xfrm>
                <a:off x="3577"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58" name="Freeform 1341"/>
              <p:cNvSpPr>
                <a:spLocks/>
              </p:cNvSpPr>
              <p:nvPr/>
            </p:nvSpPr>
            <p:spPr bwMode="auto">
              <a:xfrm>
                <a:off x="3584"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59" name="Freeform 1342"/>
              <p:cNvSpPr>
                <a:spLocks/>
              </p:cNvSpPr>
              <p:nvPr/>
            </p:nvSpPr>
            <p:spPr bwMode="auto">
              <a:xfrm>
                <a:off x="3592"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60" name="Freeform 1343"/>
              <p:cNvSpPr>
                <a:spLocks/>
              </p:cNvSpPr>
              <p:nvPr/>
            </p:nvSpPr>
            <p:spPr bwMode="auto">
              <a:xfrm>
                <a:off x="3599"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2" y="0"/>
                    </a:lnTo>
                    <a:lnTo>
                      <a:pt x="0" y="2"/>
                    </a:lnTo>
                    <a:lnTo>
                      <a:pt x="0" y="4"/>
                    </a:lnTo>
                    <a:lnTo>
                      <a:pt x="0" y="5"/>
                    </a:lnTo>
                    <a:lnTo>
                      <a:pt x="0" y="7"/>
                    </a:lnTo>
                    <a:lnTo>
                      <a:pt x="2"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61" name="Freeform 1344"/>
              <p:cNvSpPr>
                <a:spLocks/>
              </p:cNvSpPr>
              <p:nvPr/>
            </p:nvSpPr>
            <p:spPr bwMode="auto">
              <a:xfrm>
                <a:off x="3607"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6" y="5"/>
                    </a:lnTo>
                    <a:lnTo>
                      <a:pt x="7"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62" name="Freeform 1345"/>
              <p:cNvSpPr>
                <a:spLocks/>
              </p:cNvSpPr>
              <p:nvPr/>
            </p:nvSpPr>
            <p:spPr bwMode="auto">
              <a:xfrm>
                <a:off x="3615"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63" name="Freeform 1346"/>
              <p:cNvSpPr>
                <a:spLocks/>
              </p:cNvSpPr>
              <p:nvPr/>
            </p:nvSpPr>
            <p:spPr bwMode="auto">
              <a:xfrm>
                <a:off x="3622"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64" name="Freeform 1347"/>
              <p:cNvSpPr>
                <a:spLocks/>
              </p:cNvSpPr>
              <p:nvPr/>
            </p:nvSpPr>
            <p:spPr bwMode="auto">
              <a:xfrm>
                <a:off x="3630"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65" name="Freeform 1348"/>
              <p:cNvSpPr>
                <a:spLocks/>
              </p:cNvSpPr>
              <p:nvPr/>
            </p:nvSpPr>
            <p:spPr bwMode="auto">
              <a:xfrm>
                <a:off x="3637"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2" y="0"/>
                    </a:lnTo>
                    <a:lnTo>
                      <a:pt x="0" y="2"/>
                    </a:lnTo>
                    <a:lnTo>
                      <a:pt x="0" y="4"/>
                    </a:lnTo>
                    <a:lnTo>
                      <a:pt x="0" y="5"/>
                    </a:lnTo>
                    <a:lnTo>
                      <a:pt x="0" y="7"/>
                    </a:lnTo>
                    <a:lnTo>
                      <a:pt x="2"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66" name="Freeform 1349"/>
              <p:cNvSpPr>
                <a:spLocks/>
              </p:cNvSpPr>
              <p:nvPr/>
            </p:nvSpPr>
            <p:spPr bwMode="auto">
              <a:xfrm>
                <a:off x="3645"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6" y="5"/>
                    </a:lnTo>
                    <a:lnTo>
                      <a:pt x="7"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67" name="Freeform 1350"/>
              <p:cNvSpPr>
                <a:spLocks/>
              </p:cNvSpPr>
              <p:nvPr/>
            </p:nvSpPr>
            <p:spPr bwMode="auto">
              <a:xfrm>
                <a:off x="3653"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68" name="Freeform 1351"/>
              <p:cNvSpPr>
                <a:spLocks/>
              </p:cNvSpPr>
              <p:nvPr/>
            </p:nvSpPr>
            <p:spPr bwMode="auto">
              <a:xfrm>
                <a:off x="3660"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69" name="Freeform 1352"/>
              <p:cNvSpPr>
                <a:spLocks/>
              </p:cNvSpPr>
              <p:nvPr/>
            </p:nvSpPr>
            <p:spPr bwMode="auto">
              <a:xfrm>
                <a:off x="3668"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70" name="Freeform 1353"/>
              <p:cNvSpPr>
                <a:spLocks/>
              </p:cNvSpPr>
              <p:nvPr/>
            </p:nvSpPr>
            <p:spPr bwMode="auto">
              <a:xfrm>
                <a:off x="3675"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2" y="0"/>
                    </a:lnTo>
                    <a:lnTo>
                      <a:pt x="0" y="2"/>
                    </a:lnTo>
                    <a:lnTo>
                      <a:pt x="0" y="4"/>
                    </a:lnTo>
                    <a:lnTo>
                      <a:pt x="0" y="5"/>
                    </a:lnTo>
                    <a:lnTo>
                      <a:pt x="0" y="7"/>
                    </a:lnTo>
                    <a:lnTo>
                      <a:pt x="2"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71" name="Freeform 1354"/>
              <p:cNvSpPr>
                <a:spLocks/>
              </p:cNvSpPr>
              <p:nvPr/>
            </p:nvSpPr>
            <p:spPr bwMode="auto">
              <a:xfrm>
                <a:off x="3683"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6" y="5"/>
                    </a:lnTo>
                    <a:lnTo>
                      <a:pt x="7"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72" name="Freeform 1355"/>
              <p:cNvSpPr>
                <a:spLocks/>
              </p:cNvSpPr>
              <p:nvPr/>
            </p:nvSpPr>
            <p:spPr bwMode="auto">
              <a:xfrm>
                <a:off x="3691"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73" name="Freeform 1356"/>
              <p:cNvSpPr>
                <a:spLocks/>
              </p:cNvSpPr>
              <p:nvPr/>
            </p:nvSpPr>
            <p:spPr bwMode="auto">
              <a:xfrm>
                <a:off x="3698"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74" name="Freeform 1357"/>
              <p:cNvSpPr>
                <a:spLocks/>
              </p:cNvSpPr>
              <p:nvPr/>
            </p:nvSpPr>
            <p:spPr bwMode="auto">
              <a:xfrm>
                <a:off x="3706"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75" name="Freeform 1358"/>
              <p:cNvSpPr>
                <a:spLocks/>
              </p:cNvSpPr>
              <p:nvPr/>
            </p:nvSpPr>
            <p:spPr bwMode="auto">
              <a:xfrm>
                <a:off x="3713"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2" y="0"/>
                    </a:lnTo>
                    <a:lnTo>
                      <a:pt x="0" y="2"/>
                    </a:lnTo>
                    <a:lnTo>
                      <a:pt x="0" y="4"/>
                    </a:lnTo>
                    <a:lnTo>
                      <a:pt x="0" y="5"/>
                    </a:lnTo>
                    <a:lnTo>
                      <a:pt x="0" y="7"/>
                    </a:lnTo>
                    <a:lnTo>
                      <a:pt x="2"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76" name="Freeform 1359"/>
              <p:cNvSpPr>
                <a:spLocks/>
              </p:cNvSpPr>
              <p:nvPr/>
            </p:nvSpPr>
            <p:spPr bwMode="auto">
              <a:xfrm>
                <a:off x="3721"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6" y="5"/>
                    </a:lnTo>
                    <a:lnTo>
                      <a:pt x="7"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77" name="Freeform 1360"/>
              <p:cNvSpPr>
                <a:spLocks/>
              </p:cNvSpPr>
              <p:nvPr/>
            </p:nvSpPr>
            <p:spPr bwMode="auto">
              <a:xfrm>
                <a:off x="3729"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78" name="Freeform 1361"/>
              <p:cNvSpPr>
                <a:spLocks/>
              </p:cNvSpPr>
              <p:nvPr/>
            </p:nvSpPr>
            <p:spPr bwMode="auto">
              <a:xfrm>
                <a:off x="3736"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79" name="Freeform 1362"/>
              <p:cNvSpPr>
                <a:spLocks/>
              </p:cNvSpPr>
              <p:nvPr/>
            </p:nvSpPr>
            <p:spPr bwMode="auto">
              <a:xfrm>
                <a:off x="3744"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80" name="Freeform 1363"/>
              <p:cNvSpPr>
                <a:spLocks/>
              </p:cNvSpPr>
              <p:nvPr/>
            </p:nvSpPr>
            <p:spPr bwMode="auto">
              <a:xfrm>
                <a:off x="3751"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2" y="0"/>
                    </a:lnTo>
                    <a:lnTo>
                      <a:pt x="0" y="2"/>
                    </a:lnTo>
                    <a:lnTo>
                      <a:pt x="0" y="4"/>
                    </a:lnTo>
                    <a:lnTo>
                      <a:pt x="0" y="5"/>
                    </a:lnTo>
                    <a:lnTo>
                      <a:pt x="0" y="7"/>
                    </a:lnTo>
                    <a:lnTo>
                      <a:pt x="2"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81" name="Freeform 1364"/>
              <p:cNvSpPr>
                <a:spLocks/>
              </p:cNvSpPr>
              <p:nvPr/>
            </p:nvSpPr>
            <p:spPr bwMode="auto">
              <a:xfrm>
                <a:off x="3759"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82" name="Freeform 1365"/>
              <p:cNvSpPr>
                <a:spLocks/>
              </p:cNvSpPr>
              <p:nvPr/>
            </p:nvSpPr>
            <p:spPr bwMode="auto">
              <a:xfrm>
                <a:off x="3767"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83" name="Freeform 1366"/>
              <p:cNvSpPr>
                <a:spLocks/>
              </p:cNvSpPr>
              <p:nvPr/>
            </p:nvSpPr>
            <p:spPr bwMode="auto">
              <a:xfrm>
                <a:off x="3774"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84" name="Freeform 1367"/>
              <p:cNvSpPr>
                <a:spLocks/>
              </p:cNvSpPr>
              <p:nvPr/>
            </p:nvSpPr>
            <p:spPr bwMode="auto">
              <a:xfrm>
                <a:off x="3782"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1" y="0"/>
                    </a:lnTo>
                    <a:lnTo>
                      <a:pt x="0" y="2"/>
                    </a:lnTo>
                    <a:lnTo>
                      <a:pt x="0" y="4"/>
                    </a:lnTo>
                    <a:lnTo>
                      <a:pt x="0" y="5"/>
                    </a:lnTo>
                    <a:lnTo>
                      <a:pt x="0" y="7"/>
                    </a:lnTo>
                    <a:lnTo>
                      <a:pt x="1"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85" name="Freeform 1368"/>
              <p:cNvSpPr>
                <a:spLocks/>
              </p:cNvSpPr>
              <p:nvPr/>
            </p:nvSpPr>
            <p:spPr bwMode="auto">
              <a:xfrm>
                <a:off x="3789"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5" y="5"/>
                    </a:lnTo>
                    <a:lnTo>
                      <a:pt x="7" y="4"/>
                    </a:lnTo>
                    <a:lnTo>
                      <a:pt x="5" y="2"/>
                    </a:lnTo>
                    <a:lnTo>
                      <a:pt x="5"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86" name="Freeform 1369"/>
              <p:cNvSpPr>
                <a:spLocks/>
              </p:cNvSpPr>
              <p:nvPr/>
            </p:nvSpPr>
            <p:spPr bwMode="auto">
              <a:xfrm>
                <a:off x="3797"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87" name="Freeform 1370"/>
              <p:cNvSpPr>
                <a:spLocks/>
              </p:cNvSpPr>
              <p:nvPr/>
            </p:nvSpPr>
            <p:spPr bwMode="auto">
              <a:xfrm>
                <a:off x="3805"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88" name="Freeform 1371"/>
              <p:cNvSpPr>
                <a:spLocks/>
              </p:cNvSpPr>
              <p:nvPr/>
            </p:nvSpPr>
            <p:spPr bwMode="auto">
              <a:xfrm>
                <a:off x="3812"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89" name="Freeform 1372"/>
              <p:cNvSpPr>
                <a:spLocks/>
              </p:cNvSpPr>
              <p:nvPr/>
            </p:nvSpPr>
            <p:spPr bwMode="auto">
              <a:xfrm>
                <a:off x="3820"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1" y="0"/>
                    </a:lnTo>
                    <a:lnTo>
                      <a:pt x="0" y="2"/>
                    </a:lnTo>
                    <a:lnTo>
                      <a:pt x="0" y="4"/>
                    </a:lnTo>
                    <a:lnTo>
                      <a:pt x="0" y="5"/>
                    </a:lnTo>
                    <a:lnTo>
                      <a:pt x="0" y="7"/>
                    </a:lnTo>
                    <a:lnTo>
                      <a:pt x="1"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90" name="Freeform 1373"/>
              <p:cNvSpPr>
                <a:spLocks/>
              </p:cNvSpPr>
              <p:nvPr/>
            </p:nvSpPr>
            <p:spPr bwMode="auto">
              <a:xfrm>
                <a:off x="3827"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5" y="5"/>
                    </a:lnTo>
                    <a:lnTo>
                      <a:pt x="7" y="4"/>
                    </a:lnTo>
                    <a:lnTo>
                      <a:pt x="5" y="2"/>
                    </a:lnTo>
                    <a:lnTo>
                      <a:pt x="5"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91" name="Freeform 1374"/>
              <p:cNvSpPr>
                <a:spLocks/>
              </p:cNvSpPr>
              <p:nvPr/>
            </p:nvSpPr>
            <p:spPr bwMode="auto">
              <a:xfrm>
                <a:off x="3835"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92" name="Freeform 1375"/>
              <p:cNvSpPr>
                <a:spLocks/>
              </p:cNvSpPr>
              <p:nvPr/>
            </p:nvSpPr>
            <p:spPr bwMode="auto">
              <a:xfrm>
                <a:off x="3843"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93" name="Freeform 1376"/>
              <p:cNvSpPr>
                <a:spLocks/>
              </p:cNvSpPr>
              <p:nvPr/>
            </p:nvSpPr>
            <p:spPr bwMode="auto">
              <a:xfrm>
                <a:off x="3850"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94" name="Freeform 1377"/>
              <p:cNvSpPr>
                <a:spLocks/>
              </p:cNvSpPr>
              <p:nvPr/>
            </p:nvSpPr>
            <p:spPr bwMode="auto">
              <a:xfrm>
                <a:off x="3858"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1" y="0"/>
                    </a:lnTo>
                    <a:lnTo>
                      <a:pt x="0" y="2"/>
                    </a:lnTo>
                    <a:lnTo>
                      <a:pt x="0" y="4"/>
                    </a:lnTo>
                    <a:lnTo>
                      <a:pt x="0" y="5"/>
                    </a:lnTo>
                    <a:lnTo>
                      <a:pt x="0" y="7"/>
                    </a:lnTo>
                    <a:lnTo>
                      <a:pt x="1"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95" name="Freeform 1378"/>
              <p:cNvSpPr>
                <a:spLocks/>
              </p:cNvSpPr>
              <p:nvPr/>
            </p:nvSpPr>
            <p:spPr bwMode="auto">
              <a:xfrm>
                <a:off x="3865"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5" y="5"/>
                    </a:lnTo>
                    <a:lnTo>
                      <a:pt x="7" y="4"/>
                    </a:lnTo>
                    <a:lnTo>
                      <a:pt x="5" y="2"/>
                    </a:lnTo>
                    <a:lnTo>
                      <a:pt x="5"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96" name="Freeform 1379"/>
              <p:cNvSpPr>
                <a:spLocks/>
              </p:cNvSpPr>
              <p:nvPr/>
            </p:nvSpPr>
            <p:spPr bwMode="auto">
              <a:xfrm>
                <a:off x="3873"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97" name="Freeform 1380"/>
              <p:cNvSpPr>
                <a:spLocks/>
              </p:cNvSpPr>
              <p:nvPr/>
            </p:nvSpPr>
            <p:spPr bwMode="auto">
              <a:xfrm>
                <a:off x="3881"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98" name="Freeform 1381"/>
              <p:cNvSpPr>
                <a:spLocks/>
              </p:cNvSpPr>
              <p:nvPr/>
            </p:nvSpPr>
            <p:spPr bwMode="auto">
              <a:xfrm>
                <a:off x="3888"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99" name="Freeform 1382"/>
              <p:cNvSpPr>
                <a:spLocks/>
              </p:cNvSpPr>
              <p:nvPr/>
            </p:nvSpPr>
            <p:spPr bwMode="auto">
              <a:xfrm>
                <a:off x="3896"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1" y="0"/>
                    </a:lnTo>
                    <a:lnTo>
                      <a:pt x="0" y="2"/>
                    </a:lnTo>
                    <a:lnTo>
                      <a:pt x="0" y="4"/>
                    </a:lnTo>
                    <a:lnTo>
                      <a:pt x="0" y="5"/>
                    </a:lnTo>
                    <a:lnTo>
                      <a:pt x="0" y="7"/>
                    </a:lnTo>
                    <a:lnTo>
                      <a:pt x="1"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00" name="Freeform 1383"/>
              <p:cNvSpPr>
                <a:spLocks/>
              </p:cNvSpPr>
              <p:nvPr/>
            </p:nvSpPr>
            <p:spPr bwMode="auto">
              <a:xfrm>
                <a:off x="3903"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5" y="5"/>
                    </a:lnTo>
                    <a:lnTo>
                      <a:pt x="7" y="4"/>
                    </a:lnTo>
                    <a:lnTo>
                      <a:pt x="5" y="2"/>
                    </a:lnTo>
                    <a:lnTo>
                      <a:pt x="5"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01" name="Freeform 1384"/>
              <p:cNvSpPr>
                <a:spLocks/>
              </p:cNvSpPr>
              <p:nvPr/>
            </p:nvSpPr>
            <p:spPr bwMode="auto">
              <a:xfrm>
                <a:off x="3911"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02" name="Freeform 1385"/>
              <p:cNvSpPr>
                <a:spLocks/>
              </p:cNvSpPr>
              <p:nvPr/>
            </p:nvSpPr>
            <p:spPr bwMode="auto">
              <a:xfrm>
                <a:off x="3919"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03" name="Freeform 1386"/>
              <p:cNvSpPr>
                <a:spLocks/>
              </p:cNvSpPr>
              <p:nvPr/>
            </p:nvSpPr>
            <p:spPr bwMode="auto">
              <a:xfrm>
                <a:off x="3926"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04" name="Freeform 1387"/>
              <p:cNvSpPr>
                <a:spLocks/>
              </p:cNvSpPr>
              <p:nvPr/>
            </p:nvSpPr>
            <p:spPr bwMode="auto">
              <a:xfrm>
                <a:off x="3934"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1" y="0"/>
                    </a:lnTo>
                    <a:lnTo>
                      <a:pt x="0" y="2"/>
                    </a:lnTo>
                    <a:lnTo>
                      <a:pt x="0" y="4"/>
                    </a:lnTo>
                    <a:lnTo>
                      <a:pt x="0" y="5"/>
                    </a:lnTo>
                    <a:lnTo>
                      <a:pt x="0" y="7"/>
                    </a:lnTo>
                    <a:lnTo>
                      <a:pt x="1"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05" name="Freeform 1388"/>
              <p:cNvSpPr>
                <a:spLocks/>
              </p:cNvSpPr>
              <p:nvPr/>
            </p:nvSpPr>
            <p:spPr bwMode="auto">
              <a:xfrm>
                <a:off x="3941"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5" y="5"/>
                    </a:lnTo>
                    <a:lnTo>
                      <a:pt x="7" y="4"/>
                    </a:lnTo>
                    <a:lnTo>
                      <a:pt x="5" y="2"/>
                    </a:lnTo>
                    <a:lnTo>
                      <a:pt x="5"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06" name="Freeform 1389"/>
              <p:cNvSpPr>
                <a:spLocks/>
              </p:cNvSpPr>
              <p:nvPr/>
            </p:nvSpPr>
            <p:spPr bwMode="auto">
              <a:xfrm>
                <a:off x="3949"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07" name="Freeform 1390"/>
              <p:cNvSpPr>
                <a:spLocks/>
              </p:cNvSpPr>
              <p:nvPr/>
            </p:nvSpPr>
            <p:spPr bwMode="auto">
              <a:xfrm>
                <a:off x="3957"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08" name="Freeform 1391"/>
              <p:cNvSpPr>
                <a:spLocks/>
              </p:cNvSpPr>
              <p:nvPr/>
            </p:nvSpPr>
            <p:spPr bwMode="auto">
              <a:xfrm>
                <a:off x="3964"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09" name="Freeform 1392"/>
              <p:cNvSpPr>
                <a:spLocks/>
              </p:cNvSpPr>
              <p:nvPr/>
            </p:nvSpPr>
            <p:spPr bwMode="auto">
              <a:xfrm>
                <a:off x="3972"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1" y="0"/>
                    </a:lnTo>
                    <a:lnTo>
                      <a:pt x="0" y="2"/>
                    </a:lnTo>
                    <a:lnTo>
                      <a:pt x="0" y="4"/>
                    </a:lnTo>
                    <a:lnTo>
                      <a:pt x="0" y="5"/>
                    </a:lnTo>
                    <a:lnTo>
                      <a:pt x="0" y="7"/>
                    </a:lnTo>
                    <a:lnTo>
                      <a:pt x="1"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10" name="Freeform 1393"/>
              <p:cNvSpPr>
                <a:spLocks/>
              </p:cNvSpPr>
              <p:nvPr/>
            </p:nvSpPr>
            <p:spPr bwMode="auto">
              <a:xfrm>
                <a:off x="3979"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5" y="5"/>
                    </a:lnTo>
                    <a:lnTo>
                      <a:pt x="7" y="4"/>
                    </a:lnTo>
                    <a:lnTo>
                      <a:pt x="5" y="2"/>
                    </a:lnTo>
                    <a:lnTo>
                      <a:pt x="5"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11" name="Freeform 1394"/>
              <p:cNvSpPr>
                <a:spLocks/>
              </p:cNvSpPr>
              <p:nvPr/>
            </p:nvSpPr>
            <p:spPr bwMode="auto">
              <a:xfrm>
                <a:off x="3987"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12" name="Freeform 1395"/>
              <p:cNvSpPr>
                <a:spLocks/>
              </p:cNvSpPr>
              <p:nvPr/>
            </p:nvSpPr>
            <p:spPr bwMode="auto">
              <a:xfrm>
                <a:off x="3995"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13" name="Freeform 1396"/>
              <p:cNvSpPr>
                <a:spLocks/>
              </p:cNvSpPr>
              <p:nvPr/>
            </p:nvSpPr>
            <p:spPr bwMode="auto">
              <a:xfrm>
                <a:off x="4002"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14" name="Freeform 1397"/>
              <p:cNvSpPr>
                <a:spLocks/>
              </p:cNvSpPr>
              <p:nvPr/>
            </p:nvSpPr>
            <p:spPr bwMode="auto">
              <a:xfrm>
                <a:off x="4010"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1" y="0"/>
                    </a:lnTo>
                    <a:lnTo>
                      <a:pt x="0" y="2"/>
                    </a:lnTo>
                    <a:lnTo>
                      <a:pt x="0" y="4"/>
                    </a:lnTo>
                    <a:lnTo>
                      <a:pt x="0" y="5"/>
                    </a:lnTo>
                    <a:lnTo>
                      <a:pt x="0" y="7"/>
                    </a:lnTo>
                    <a:lnTo>
                      <a:pt x="1"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15" name="Freeform 1398"/>
              <p:cNvSpPr>
                <a:spLocks/>
              </p:cNvSpPr>
              <p:nvPr/>
            </p:nvSpPr>
            <p:spPr bwMode="auto">
              <a:xfrm>
                <a:off x="4017"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5" y="5"/>
                    </a:lnTo>
                    <a:lnTo>
                      <a:pt x="7" y="4"/>
                    </a:lnTo>
                    <a:lnTo>
                      <a:pt x="5" y="2"/>
                    </a:lnTo>
                    <a:lnTo>
                      <a:pt x="5"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16" name="Freeform 1399"/>
              <p:cNvSpPr>
                <a:spLocks/>
              </p:cNvSpPr>
              <p:nvPr/>
            </p:nvSpPr>
            <p:spPr bwMode="auto">
              <a:xfrm>
                <a:off x="4025"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17" name="Freeform 1400"/>
              <p:cNvSpPr>
                <a:spLocks/>
              </p:cNvSpPr>
              <p:nvPr/>
            </p:nvSpPr>
            <p:spPr bwMode="auto">
              <a:xfrm>
                <a:off x="4033"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18" name="Freeform 1401"/>
              <p:cNvSpPr>
                <a:spLocks/>
              </p:cNvSpPr>
              <p:nvPr/>
            </p:nvSpPr>
            <p:spPr bwMode="auto">
              <a:xfrm>
                <a:off x="4040"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19" name="Freeform 1402"/>
              <p:cNvSpPr>
                <a:spLocks/>
              </p:cNvSpPr>
              <p:nvPr/>
            </p:nvSpPr>
            <p:spPr bwMode="auto">
              <a:xfrm>
                <a:off x="4048"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1" y="0"/>
                    </a:lnTo>
                    <a:lnTo>
                      <a:pt x="0" y="2"/>
                    </a:lnTo>
                    <a:lnTo>
                      <a:pt x="0" y="4"/>
                    </a:lnTo>
                    <a:lnTo>
                      <a:pt x="0" y="5"/>
                    </a:lnTo>
                    <a:lnTo>
                      <a:pt x="0" y="7"/>
                    </a:lnTo>
                    <a:lnTo>
                      <a:pt x="1"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20" name="Freeform 1403"/>
              <p:cNvSpPr>
                <a:spLocks/>
              </p:cNvSpPr>
              <p:nvPr/>
            </p:nvSpPr>
            <p:spPr bwMode="auto">
              <a:xfrm>
                <a:off x="4055"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5" y="5"/>
                    </a:lnTo>
                    <a:lnTo>
                      <a:pt x="7" y="4"/>
                    </a:lnTo>
                    <a:lnTo>
                      <a:pt x="5" y="2"/>
                    </a:lnTo>
                    <a:lnTo>
                      <a:pt x="5"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21" name="Freeform 1404"/>
              <p:cNvSpPr>
                <a:spLocks/>
              </p:cNvSpPr>
              <p:nvPr/>
            </p:nvSpPr>
            <p:spPr bwMode="auto">
              <a:xfrm>
                <a:off x="4063"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22" name="Freeform 1405"/>
              <p:cNvSpPr>
                <a:spLocks/>
              </p:cNvSpPr>
              <p:nvPr/>
            </p:nvSpPr>
            <p:spPr bwMode="auto">
              <a:xfrm>
                <a:off x="4071"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23" name="Freeform 1406"/>
              <p:cNvSpPr>
                <a:spLocks/>
              </p:cNvSpPr>
              <p:nvPr/>
            </p:nvSpPr>
            <p:spPr bwMode="auto">
              <a:xfrm>
                <a:off x="4078"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24" name="Freeform 1407"/>
              <p:cNvSpPr>
                <a:spLocks/>
              </p:cNvSpPr>
              <p:nvPr/>
            </p:nvSpPr>
            <p:spPr bwMode="auto">
              <a:xfrm>
                <a:off x="4086"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1" y="0"/>
                    </a:lnTo>
                    <a:lnTo>
                      <a:pt x="0" y="2"/>
                    </a:lnTo>
                    <a:lnTo>
                      <a:pt x="0" y="4"/>
                    </a:lnTo>
                    <a:lnTo>
                      <a:pt x="0" y="5"/>
                    </a:lnTo>
                    <a:lnTo>
                      <a:pt x="0" y="7"/>
                    </a:lnTo>
                    <a:lnTo>
                      <a:pt x="1"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25" name="Freeform 1408"/>
              <p:cNvSpPr>
                <a:spLocks/>
              </p:cNvSpPr>
              <p:nvPr/>
            </p:nvSpPr>
            <p:spPr bwMode="auto">
              <a:xfrm>
                <a:off x="4093"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5" y="5"/>
                    </a:lnTo>
                    <a:lnTo>
                      <a:pt x="7" y="4"/>
                    </a:lnTo>
                    <a:lnTo>
                      <a:pt x="5" y="2"/>
                    </a:lnTo>
                    <a:lnTo>
                      <a:pt x="5"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26" name="Freeform 1409"/>
              <p:cNvSpPr>
                <a:spLocks/>
              </p:cNvSpPr>
              <p:nvPr/>
            </p:nvSpPr>
            <p:spPr bwMode="auto">
              <a:xfrm>
                <a:off x="4101"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27" name="Freeform 1410"/>
              <p:cNvSpPr>
                <a:spLocks/>
              </p:cNvSpPr>
              <p:nvPr/>
            </p:nvSpPr>
            <p:spPr bwMode="auto">
              <a:xfrm>
                <a:off x="4109"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28" name="Freeform 1411"/>
              <p:cNvSpPr>
                <a:spLocks/>
              </p:cNvSpPr>
              <p:nvPr/>
            </p:nvSpPr>
            <p:spPr bwMode="auto">
              <a:xfrm>
                <a:off x="4116"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29" name="Freeform 1412"/>
              <p:cNvSpPr>
                <a:spLocks/>
              </p:cNvSpPr>
              <p:nvPr/>
            </p:nvSpPr>
            <p:spPr bwMode="auto">
              <a:xfrm>
                <a:off x="4124"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1" y="0"/>
                    </a:lnTo>
                    <a:lnTo>
                      <a:pt x="0" y="2"/>
                    </a:lnTo>
                    <a:lnTo>
                      <a:pt x="0" y="4"/>
                    </a:lnTo>
                    <a:lnTo>
                      <a:pt x="0" y="5"/>
                    </a:lnTo>
                    <a:lnTo>
                      <a:pt x="0" y="7"/>
                    </a:lnTo>
                    <a:lnTo>
                      <a:pt x="1"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30" name="Freeform 1413"/>
              <p:cNvSpPr>
                <a:spLocks/>
              </p:cNvSpPr>
              <p:nvPr/>
            </p:nvSpPr>
            <p:spPr bwMode="auto">
              <a:xfrm>
                <a:off x="4131"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5" y="5"/>
                    </a:lnTo>
                    <a:lnTo>
                      <a:pt x="7" y="4"/>
                    </a:lnTo>
                    <a:lnTo>
                      <a:pt x="5" y="2"/>
                    </a:lnTo>
                    <a:lnTo>
                      <a:pt x="5"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31" name="Freeform 1414"/>
              <p:cNvSpPr>
                <a:spLocks/>
              </p:cNvSpPr>
              <p:nvPr/>
            </p:nvSpPr>
            <p:spPr bwMode="auto">
              <a:xfrm>
                <a:off x="4139"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32" name="Freeform 1415"/>
              <p:cNvSpPr>
                <a:spLocks/>
              </p:cNvSpPr>
              <p:nvPr/>
            </p:nvSpPr>
            <p:spPr bwMode="auto">
              <a:xfrm>
                <a:off x="4147"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33" name="Freeform 1416"/>
              <p:cNvSpPr>
                <a:spLocks/>
              </p:cNvSpPr>
              <p:nvPr/>
            </p:nvSpPr>
            <p:spPr bwMode="auto">
              <a:xfrm>
                <a:off x="4154"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34" name="Freeform 1417"/>
              <p:cNvSpPr>
                <a:spLocks/>
              </p:cNvSpPr>
              <p:nvPr/>
            </p:nvSpPr>
            <p:spPr bwMode="auto">
              <a:xfrm>
                <a:off x="4162"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1" y="0"/>
                    </a:lnTo>
                    <a:lnTo>
                      <a:pt x="0" y="2"/>
                    </a:lnTo>
                    <a:lnTo>
                      <a:pt x="0" y="4"/>
                    </a:lnTo>
                    <a:lnTo>
                      <a:pt x="0" y="5"/>
                    </a:lnTo>
                    <a:lnTo>
                      <a:pt x="0" y="7"/>
                    </a:lnTo>
                    <a:lnTo>
                      <a:pt x="1"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35" name="Freeform 1418"/>
              <p:cNvSpPr>
                <a:spLocks/>
              </p:cNvSpPr>
              <p:nvPr/>
            </p:nvSpPr>
            <p:spPr bwMode="auto">
              <a:xfrm>
                <a:off x="4169"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5" y="5"/>
                    </a:lnTo>
                    <a:lnTo>
                      <a:pt x="7" y="4"/>
                    </a:lnTo>
                    <a:lnTo>
                      <a:pt x="5" y="2"/>
                    </a:lnTo>
                    <a:lnTo>
                      <a:pt x="5"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36" name="Freeform 1419"/>
              <p:cNvSpPr>
                <a:spLocks/>
              </p:cNvSpPr>
              <p:nvPr/>
            </p:nvSpPr>
            <p:spPr bwMode="auto">
              <a:xfrm>
                <a:off x="4177"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37" name="Freeform 1420"/>
              <p:cNvSpPr>
                <a:spLocks/>
              </p:cNvSpPr>
              <p:nvPr/>
            </p:nvSpPr>
            <p:spPr bwMode="auto">
              <a:xfrm>
                <a:off x="4185" y="1228"/>
                <a:ext cx="3"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2 w 8"/>
                  <a:gd name="T19" fmla="*/ 3 h 7"/>
                  <a:gd name="T20" fmla="*/ 3 w 8"/>
                  <a:gd name="T21" fmla="*/ 2 h 7"/>
                  <a:gd name="T22" fmla="*/ 3 w 8"/>
                  <a:gd name="T23" fmla="*/ 2 h 7"/>
                  <a:gd name="T24" fmla="*/ 2 w 8"/>
                  <a:gd name="T25" fmla="*/ 1 h 7"/>
                  <a:gd name="T26" fmla="*/ 2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38" name="Freeform 1421"/>
              <p:cNvSpPr>
                <a:spLocks/>
              </p:cNvSpPr>
              <p:nvPr/>
            </p:nvSpPr>
            <p:spPr bwMode="auto">
              <a:xfrm>
                <a:off x="4192"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39" name="Freeform 1422"/>
              <p:cNvSpPr>
                <a:spLocks/>
              </p:cNvSpPr>
              <p:nvPr/>
            </p:nvSpPr>
            <p:spPr bwMode="auto">
              <a:xfrm>
                <a:off x="4200"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3" y="0"/>
                    </a:moveTo>
                    <a:lnTo>
                      <a:pt x="1" y="0"/>
                    </a:lnTo>
                    <a:lnTo>
                      <a:pt x="0" y="2"/>
                    </a:lnTo>
                    <a:lnTo>
                      <a:pt x="0" y="4"/>
                    </a:lnTo>
                    <a:lnTo>
                      <a:pt x="0" y="5"/>
                    </a:lnTo>
                    <a:lnTo>
                      <a:pt x="0" y="7"/>
                    </a:lnTo>
                    <a:lnTo>
                      <a:pt x="1" y="7"/>
                    </a:lnTo>
                    <a:lnTo>
                      <a:pt x="3" y="7"/>
                    </a:lnTo>
                    <a:lnTo>
                      <a:pt x="5" y="5"/>
                    </a:lnTo>
                    <a:lnTo>
                      <a:pt x="7" y="4"/>
                    </a:lnTo>
                    <a:lnTo>
                      <a:pt x="5" y="2"/>
                    </a:lnTo>
                    <a:lnTo>
                      <a:pt x="5" y="0"/>
                    </a:lnTo>
                    <a:lnTo>
                      <a:pt x="3"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40" name="Freeform 1423"/>
              <p:cNvSpPr>
                <a:spLocks/>
              </p:cNvSpPr>
              <p:nvPr/>
            </p:nvSpPr>
            <p:spPr bwMode="auto">
              <a:xfrm>
                <a:off x="4207" y="1228"/>
                <a:ext cx="4" cy="4"/>
              </a:xfrm>
              <a:custGeom>
                <a:avLst/>
                <a:gdLst>
                  <a:gd name="T0" fmla="*/ 2 w 7"/>
                  <a:gd name="T1" fmla="*/ 0 h 7"/>
                  <a:gd name="T2" fmla="*/ 1 w 7"/>
                  <a:gd name="T3" fmla="*/ 0 h 7"/>
                  <a:gd name="T4" fmla="*/ 0 w 7"/>
                  <a:gd name="T5" fmla="*/ 1 h 7"/>
                  <a:gd name="T6" fmla="*/ 0 w 7"/>
                  <a:gd name="T7" fmla="*/ 2 h 7"/>
                  <a:gd name="T8" fmla="*/ 0 w 7"/>
                  <a:gd name="T9" fmla="*/ 3 h 7"/>
                  <a:gd name="T10" fmla="*/ 0 w 7"/>
                  <a:gd name="T11" fmla="*/ 4 h 7"/>
                  <a:gd name="T12" fmla="*/ 1 w 7"/>
                  <a:gd name="T13" fmla="*/ 4 h 7"/>
                  <a:gd name="T14" fmla="*/ 2 w 7"/>
                  <a:gd name="T15" fmla="*/ 4 h 7"/>
                  <a:gd name="T16" fmla="*/ 2 w 7"/>
                  <a:gd name="T17" fmla="*/ 4 h 7"/>
                  <a:gd name="T18" fmla="*/ 3 w 7"/>
                  <a:gd name="T19" fmla="*/ 3 h 7"/>
                  <a:gd name="T20" fmla="*/ 4 w 7"/>
                  <a:gd name="T21" fmla="*/ 2 h 7"/>
                  <a:gd name="T22" fmla="*/ 4 w 7"/>
                  <a:gd name="T23" fmla="*/ 2 h 7"/>
                  <a:gd name="T24" fmla="*/ 3 w 7"/>
                  <a:gd name="T25" fmla="*/ 1 h 7"/>
                  <a:gd name="T26" fmla="*/ 3 w 7"/>
                  <a:gd name="T27" fmla="*/ 0 h 7"/>
                  <a:gd name="T28" fmla="*/ 2 w 7"/>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4" y="0"/>
                    </a:moveTo>
                    <a:lnTo>
                      <a:pt x="2" y="0"/>
                    </a:lnTo>
                    <a:lnTo>
                      <a:pt x="0" y="2"/>
                    </a:lnTo>
                    <a:lnTo>
                      <a:pt x="0" y="4"/>
                    </a:lnTo>
                    <a:lnTo>
                      <a:pt x="0" y="5"/>
                    </a:lnTo>
                    <a:lnTo>
                      <a:pt x="0" y="7"/>
                    </a:lnTo>
                    <a:lnTo>
                      <a:pt x="2" y="7"/>
                    </a:lnTo>
                    <a:lnTo>
                      <a:pt x="4" y="7"/>
                    </a:lnTo>
                    <a:lnTo>
                      <a:pt x="5" y="5"/>
                    </a:lnTo>
                    <a:lnTo>
                      <a:pt x="7" y="4"/>
                    </a:lnTo>
                    <a:lnTo>
                      <a:pt x="5" y="2"/>
                    </a:lnTo>
                    <a:lnTo>
                      <a:pt x="5"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41" name="Freeform 1424"/>
              <p:cNvSpPr>
                <a:spLocks/>
              </p:cNvSpPr>
              <p:nvPr/>
            </p:nvSpPr>
            <p:spPr bwMode="auto">
              <a:xfrm>
                <a:off x="4215" y="1228"/>
                <a:ext cx="4" cy="4"/>
              </a:xfrm>
              <a:custGeom>
                <a:avLst/>
                <a:gdLst>
                  <a:gd name="T0" fmla="*/ 2 w 8"/>
                  <a:gd name="T1" fmla="*/ 0 h 7"/>
                  <a:gd name="T2" fmla="*/ 1 w 8"/>
                  <a:gd name="T3" fmla="*/ 0 h 7"/>
                  <a:gd name="T4" fmla="*/ 0 w 8"/>
                  <a:gd name="T5" fmla="*/ 1 h 7"/>
                  <a:gd name="T6" fmla="*/ 0 w 8"/>
                  <a:gd name="T7" fmla="*/ 2 h 7"/>
                  <a:gd name="T8" fmla="*/ 0 w 8"/>
                  <a:gd name="T9" fmla="*/ 3 h 7"/>
                  <a:gd name="T10" fmla="*/ 0 w 8"/>
                  <a:gd name="T11" fmla="*/ 4 h 7"/>
                  <a:gd name="T12" fmla="*/ 1 w 8"/>
                  <a:gd name="T13" fmla="*/ 4 h 7"/>
                  <a:gd name="T14" fmla="*/ 2 w 8"/>
                  <a:gd name="T15" fmla="*/ 4 h 7"/>
                  <a:gd name="T16" fmla="*/ 2 w 8"/>
                  <a:gd name="T17" fmla="*/ 4 h 7"/>
                  <a:gd name="T18" fmla="*/ 3 w 8"/>
                  <a:gd name="T19" fmla="*/ 3 h 7"/>
                  <a:gd name="T20" fmla="*/ 4 w 8"/>
                  <a:gd name="T21" fmla="*/ 2 h 7"/>
                  <a:gd name="T22" fmla="*/ 4 w 8"/>
                  <a:gd name="T23" fmla="*/ 2 h 7"/>
                  <a:gd name="T24" fmla="*/ 3 w 8"/>
                  <a:gd name="T25" fmla="*/ 1 h 7"/>
                  <a:gd name="T26" fmla="*/ 3 w 8"/>
                  <a:gd name="T27" fmla="*/ 0 h 7"/>
                  <a:gd name="T28" fmla="*/ 2 w 8"/>
                  <a:gd name="T29" fmla="*/ 0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4" y="0"/>
                    </a:moveTo>
                    <a:lnTo>
                      <a:pt x="2" y="0"/>
                    </a:lnTo>
                    <a:lnTo>
                      <a:pt x="0" y="2"/>
                    </a:lnTo>
                    <a:lnTo>
                      <a:pt x="0" y="4"/>
                    </a:lnTo>
                    <a:lnTo>
                      <a:pt x="0" y="5"/>
                    </a:lnTo>
                    <a:lnTo>
                      <a:pt x="0" y="7"/>
                    </a:lnTo>
                    <a:lnTo>
                      <a:pt x="2" y="7"/>
                    </a:lnTo>
                    <a:lnTo>
                      <a:pt x="4" y="7"/>
                    </a:lnTo>
                    <a:lnTo>
                      <a:pt x="6" y="5"/>
                    </a:lnTo>
                    <a:lnTo>
                      <a:pt x="8" y="4"/>
                    </a:lnTo>
                    <a:lnTo>
                      <a:pt x="6" y="2"/>
                    </a:lnTo>
                    <a:lnTo>
                      <a:pt x="6" y="0"/>
                    </a:lnTo>
                    <a:lnTo>
                      <a:pt x="4"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242" name="Freeform 1425"/>
              <p:cNvSpPr>
                <a:spLocks/>
              </p:cNvSpPr>
              <p:nvPr/>
            </p:nvSpPr>
            <p:spPr bwMode="auto">
              <a:xfrm>
                <a:off x="4219" y="1200"/>
                <a:ext cx="59" cy="60"/>
              </a:xfrm>
              <a:custGeom>
                <a:avLst/>
                <a:gdLst>
                  <a:gd name="T0" fmla="*/ 0 w 117"/>
                  <a:gd name="T1" fmla="*/ 60 h 119"/>
                  <a:gd name="T2" fmla="*/ 59 w 117"/>
                  <a:gd name="T3" fmla="*/ 30 h 119"/>
                  <a:gd name="T4" fmla="*/ 0 w 117"/>
                  <a:gd name="T5" fmla="*/ 0 h 119"/>
                  <a:gd name="T6" fmla="*/ 0 w 117"/>
                  <a:gd name="T7" fmla="*/ 60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 h="119">
                    <a:moveTo>
                      <a:pt x="0" y="119"/>
                    </a:moveTo>
                    <a:lnTo>
                      <a:pt x="117" y="59"/>
                    </a:lnTo>
                    <a:lnTo>
                      <a:pt x="0" y="0"/>
                    </a:lnTo>
                    <a:lnTo>
                      <a:pt x="0" y="119"/>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grpSp>
        <p:grpSp>
          <p:nvGrpSpPr>
            <p:cNvPr id="38" name="Group 1502"/>
            <p:cNvGrpSpPr>
              <a:grpSpLocks/>
            </p:cNvGrpSpPr>
            <p:nvPr/>
          </p:nvGrpSpPr>
          <p:grpSpPr bwMode="auto">
            <a:xfrm>
              <a:off x="4674" y="547"/>
              <a:ext cx="60" cy="615"/>
              <a:chOff x="4674" y="547"/>
              <a:chExt cx="60" cy="615"/>
            </a:xfrm>
          </p:grpSpPr>
          <p:sp>
            <p:nvSpPr>
              <p:cNvPr id="54" name="Freeform 1427"/>
              <p:cNvSpPr>
                <a:spLocks/>
              </p:cNvSpPr>
              <p:nvPr/>
            </p:nvSpPr>
            <p:spPr bwMode="auto">
              <a:xfrm>
                <a:off x="4702" y="547"/>
                <a:ext cx="4" cy="3"/>
              </a:xfrm>
              <a:custGeom>
                <a:avLst/>
                <a:gdLst>
                  <a:gd name="T0" fmla="*/ 4 w 7"/>
                  <a:gd name="T1" fmla="*/ 2 h 8"/>
                  <a:gd name="T2" fmla="*/ 4 w 7"/>
                  <a:gd name="T3" fmla="*/ 2 h 8"/>
                  <a:gd name="T4" fmla="*/ 3 w 7"/>
                  <a:gd name="T5" fmla="*/ 1 h 8"/>
                  <a:gd name="T6" fmla="*/ 2 w 7"/>
                  <a:gd name="T7" fmla="*/ 0 h 8"/>
                  <a:gd name="T8" fmla="*/ 2 w 7"/>
                  <a:gd name="T9" fmla="*/ 0 h 8"/>
                  <a:gd name="T10" fmla="*/ 1 w 7"/>
                  <a:gd name="T11" fmla="*/ 1 h 8"/>
                  <a:gd name="T12" fmla="*/ 0 w 7"/>
                  <a:gd name="T13" fmla="*/ 2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8">
                    <a:moveTo>
                      <a:pt x="7" y="6"/>
                    </a:moveTo>
                    <a:lnTo>
                      <a:pt x="7" y="4"/>
                    </a:lnTo>
                    <a:lnTo>
                      <a:pt x="6" y="2"/>
                    </a:lnTo>
                    <a:lnTo>
                      <a:pt x="4" y="0"/>
                    </a:lnTo>
                    <a:lnTo>
                      <a:pt x="2" y="2"/>
                    </a:lnTo>
                    <a:lnTo>
                      <a:pt x="0" y="4"/>
                    </a:lnTo>
                    <a:lnTo>
                      <a:pt x="2" y="6"/>
                    </a:lnTo>
                    <a:lnTo>
                      <a:pt x="4" y="8"/>
                    </a:lnTo>
                    <a:lnTo>
                      <a:pt x="6" y="6"/>
                    </a:lnTo>
                    <a:lnTo>
                      <a:pt x="7" y="6"/>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55" name="Freeform 1428"/>
              <p:cNvSpPr>
                <a:spLocks/>
              </p:cNvSpPr>
              <p:nvPr/>
            </p:nvSpPr>
            <p:spPr bwMode="auto">
              <a:xfrm>
                <a:off x="4702" y="554"/>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56" name="Freeform 1429"/>
              <p:cNvSpPr>
                <a:spLocks/>
              </p:cNvSpPr>
              <p:nvPr/>
            </p:nvSpPr>
            <p:spPr bwMode="auto">
              <a:xfrm>
                <a:off x="4702" y="562"/>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57" name="Freeform 1430"/>
              <p:cNvSpPr>
                <a:spLocks/>
              </p:cNvSpPr>
              <p:nvPr/>
            </p:nvSpPr>
            <p:spPr bwMode="auto">
              <a:xfrm>
                <a:off x="4702" y="569"/>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2"/>
                    </a:lnTo>
                    <a:lnTo>
                      <a:pt x="7" y="0"/>
                    </a:lnTo>
                    <a:lnTo>
                      <a:pt x="6" y="0"/>
                    </a:lnTo>
                    <a:lnTo>
                      <a:pt x="4" y="0"/>
                    </a:lnTo>
                    <a:lnTo>
                      <a:pt x="2" y="0"/>
                    </a:lnTo>
                    <a:lnTo>
                      <a:pt x="0" y="2"/>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58" name="Freeform 1431"/>
              <p:cNvSpPr>
                <a:spLocks/>
              </p:cNvSpPr>
              <p:nvPr/>
            </p:nvSpPr>
            <p:spPr bwMode="auto">
              <a:xfrm>
                <a:off x="4702" y="577"/>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6"/>
                    </a:lnTo>
                    <a:lnTo>
                      <a:pt x="4" y="7"/>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59" name="Freeform 1432"/>
              <p:cNvSpPr>
                <a:spLocks/>
              </p:cNvSpPr>
              <p:nvPr/>
            </p:nvSpPr>
            <p:spPr bwMode="auto">
              <a:xfrm>
                <a:off x="4702" y="585"/>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60" name="Freeform 1433"/>
              <p:cNvSpPr>
                <a:spLocks/>
              </p:cNvSpPr>
              <p:nvPr/>
            </p:nvSpPr>
            <p:spPr bwMode="auto">
              <a:xfrm>
                <a:off x="4702" y="592"/>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61" name="Freeform 1434"/>
              <p:cNvSpPr>
                <a:spLocks/>
              </p:cNvSpPr>
              <p:nvPr/>
            </p:nvSpPr>
            <p:spPr bwMode="auto">
              <a:xfrm>
                <a:off x="4702" y="600"/>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62" name="Freeform 1435"/>
              <p:cNvSpPr>
                <a:spLocks/>
              </p:cNvSpPr>
              <p:nvPr/>
            </p:nvSpPr>
            <p:spPr bwMode="auto">
              <a:xfrm>
                <a:off x="4702" y="607"/>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2"/>
                    </a:lnTo>
                    <a:lnTo>
                      <a:pt x="7" y="0"/>
                    </a:lnTo>
                    <a:lnTo>
                      <a:pt x="6" y="0"/>
                    </a:lnTo>
                    <a:lnTo>
                      <a:pt x="4" y="0"/>
                    </a:lnTo>
                    <a:lnTo>
                      <a:pt x="2" y="0"/>
                    </a:lnTo>
                    <a:lnTo>
                      <a:pt x="0" y="2"/>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63" name="Freeform 1436"/>
              <p:cNvSpPr>
                <a:spLocks/>
              </p:cNvSpPr>
              <p:nvPr/>
            </p:nvSpPr>
            <p:spPr bwMode="auto">
              <a:xfrm>
                <a:off x="4702" y="615"/>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6"/>
                    </a:lnTo>
                    <a:lnTo>
                      <a:pt x="4" y="7"/>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64" name="Freeform 1437"/>
              <p:cNvSpPr>
                <a:spLocks/>
              </p:cNvSpPr>
              <p:nvPr/>
            </p:nvSpPr>
            <p:spPr bwMode="auto">
              <a:xfrm>
                <a:off x="4702" y="623"/>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65" name="Freeform 1438"/>
              <p:cNvSpPr>
                <a:spLocks/>
              </p:cNvSpPr>
              <p:nvPr/>
            </p:nvSpPr>
            <p:spPr bwMode="auto">
              <a:xfrm>
                <a:off x="4702" y="630"/>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66" name="Freeform 1439"/>
              <p:cNvSpPr>
                <a:spLocks/>
              </p:cNvSpPr>
              <p:nvPr/>
            </p:nvSpPr>
            <p:spPr bwMode="auto">
              <a:xfrm>
                <a:off x="4702" y="638"/>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67" name="Freeform 1440"/>
              <p:cNvSpPr>
                <a:spLocks/>
              </p:cNvSpPr>
              <p:nvPr/>
            </p:nvSpPr>
            <p:spPr bwMode="auto">
              <a:xfrm>
                <a:off x="4702" y="645"/>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2"/>
                    </a:lnTo>
                    <a:lnTo>
                      <a:pt x="7" y="0"/>
                    </a:lnTo>
                    <a:lnTo>
                      <a:pt x="6" y="0"/>
                    </a:lnTo>
                    <a:lnTo>
                      <a:pt x="4" y="0"/>
                    </a:lnTo>
                    <a:lnTo>
                      <a:pt x="2" y="0"/>
                    </a:lnTo>
                    <a:lnTo>
                      <a:pt x="0" y="2"/>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68" name="Freeform 1441"/>
              <p:cNvSpPr>
                <a:spLocks/>
              </p:cNvSpPr>
              <p:nvPr/>
            </p:nvSpPr>
            <p:spPr bwMode="auto">
              <a:xfrm>
                <a:off x="4702" y="653"/>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6"/>
                    </a:lnTo>
                    <a:lnTo>
                      <a:pt x="4" y="7"/>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69" name="Freeform 1442"/>
              <p:cNvSpPr>
                <a:spLocks/>
              </p:cNvSpPr>
              <p:nvPr/>
            </p:nvSpPr>
            <p:spPr bwMode="auto">
              <a:xfrm>
                <a:off x="4702" y="661"/>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 name="Freeform 1443"/>
              <p:cNvSpPr>
                <a:spLocks/>
              </p:cNvSpPr>
              <p:nvPr/>
            </p:nvSpPr>
            <p:spPr bwMode="auto">
              <a:xfrm>
                <a:off x="4702" y="668"/>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 name="Freeform 1444"/>
              <p:cNvSpPr>
                <a:spLocks/>
              </p:cNvSpPr>
              <p:nvPr/>
            </p:nvSpPr>
            <p:spPr bwMode="auto">
              <a:xfrm>
                <a:off x="4702" y="676"/>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1"/>
                    </a:lnTo>
                    <a:lnTo>
                      <a:pt x="7" y="0"/>
                    </a:lnTo>
                    <a:lnTo>
                      <a:pt x="6" y="0"/>
                    </a:lnTo>
                    <a:lnTo>
                      <a:pt x="4" y="0"/>
                    </a:lnTo>
                    <a:lnTo>
                      <a:pt x="2" y="0"/>
                    </a:lnTo>
                    <a:lnTo>
                      <a:pt x="0" y="1"/>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2" name="Freeform 1445"/>
              <p:cNvSpPr>
                <a:spLocks/>
              </p:cNvSpPr>
              <p:nvPr/>
            </p:nvSpPr>
            <p:spPr bwMode="auto">
              <a:xfrm>
                <a:off x="4702" y="683"/>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5"/>
                    </a:lnTo>
                    <a:lnTo>
                      <a:pt x="4" y="7"/>
                    </a:lnTo>
                    <a:lnTo>
                      <a:pt x="6" y="5"/>
                    </a:lnTo>
                    <a:lnTo>
                      <a:pt x="7" y="5"/>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3" name="Freeform 1446"/>
              <p:cNvSpPr>
                <a:spLocks/>
              </p:cNvSpPr>
              <p:nvPr/>
            </p:nvSpPr>
            <p:spPr bwMode="auto">
              <a:xfrm>
                <a:off x="4702" y="691"/>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4" name="Freeform 1447"/>
              <p:cNvSpPr>
                <a:spLocks/>
              </p:cNvSpPr>
              <p:nvPr/>
            </p:nvSpPr>
            <p:spPr bwMode="auto">
              <a:xfrm>
                <a:off x="4702" y="699"/>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5" name="Freeform 1448"/>
              <p:cNvSpPr>
                <a:spLocks/>
              </p:cNvSpPr>
              <p:nvPr/>
            </p:nvSpPr>
            <p:spPr bwMode="auto">
              <a:xfrm>
                <a:off x="4702" y="706"/>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6" name="Freeform 1449"/>
              <p:cNvSpPr>
                <a:spLocks/>
              </p:cNvSpPr>
              <p:nvPr/>
            </p:nvSpPr>
            <p:spPr bwMode="auto">
              <a:xfrm>
                <a:off x="4702" y="714"/>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1"/>
                    </a:lnTo>
                    <a:lnTo>
                      <a:pt x="7" y="0"/>
                    </a:lnTo>
                    <a:lnTo>
                      <a:pt x="6" y="0"/>
                    </a:lnTo>
                    <a:lnTo>
                      <a:pt x="4" y="0"/>
                    </a:lnTo>
                    <a:lnTo>
                      <a:pt x="2" y="0"/>
                    </a:lnTo>
                    <a:lnTo>
                      <a:pt x="0" y="1"/>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7" name="Freeform 1450"/>
              <p:cNvSpPr>
                <a:spLocks/>
              </p:cNvSpPr>
              <p:nvPr/>
            </p:nvSpPr>
            <p:spPr bwMode="auto">
              <a:xfrm>
                <a:off x="4702" y="721"/>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5"/>
                    </a:lnTo>
                    <a:lnTo>
                      <a:pt x="4" y="7"/>
                    </a:lnTo>
                    <a:lnTo>
                      <a:pt x="6" y="5"/>
                    </a:lnTo>
                    <a:lnTo>
                      <a:pt x="7" y="5"/>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8" name="Freeform 1451"/>
              <p:cNvSpPr>
                <a:spLocks/>
              </p:cNvSpPr>
              <p:nvPr/>
            </p:nvSpPr>
            <p:spPr bwMode="auto">
              <a:xfrm>
                <a:off x="4702" y="729"/>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9" name="Freeform 1452"/>
              <p:cNvSpPr>
                <a:spLocks/>
              </p:cNvSpPr>
              <p:nvPr/>
            </p:nvSpPr>
            <p:spPr bwMode="auto">
              <a:xfrm>
                <a:off x="4702" y="737"/>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80" name="Freeform 1453"/>
              <p:cNvSpPr>
                <a:spLocks/>
              </p:cNvSpPr>
              <p:nvPr/>
            </p:nvSpPr>
            <p:spPr bwMode="auto">
              <a:xfrm>
                <a:off x="4702" y="744"/>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81" name="Freeform 1454"/>
              <p:cNvSpPr>
                <a:spLocks/>
              </p:cNvSpPr>
              <p:nvPr/>
            </p:nvSpPr>
            <p:spPr bwMode="auto">
              <a:xfrm>
                <a:off x="4702" y="752"/>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1"/>
                    </a:lnTo>
                    <a:lnTo>
                      <a:pt x="7" y="0"/>
                    </a:lnTo>
                    <a:lnTo>
                      <a:pt x="6" y="0"/>
                    </a:lnTo>
                    <a:lnTo>
                      <a:pt x="4" y="0"/>
                    </a:lnTo>
                    <a:lnTo>
                      <a:pt x="2" y="0"/>
                    </a:lnTo>
                    <a:lnTo>
                      <a:pt x="0" y="1"/>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82" name="Freeform 1455"/>
              <p:cNvSpPr>
                <a:spLocks/>
              </p:cNvSpPr>
              <p:nvPr/>
            </p:nvSpPr>
            <p:spPr bwMode="auto">
              <a:xfrm>
                <a:off x="4702" y="759"/>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5"/>
                    </a:lnTo>
                    <a:lnTo>
                      <a:pt x="4" y="7"/>
                    </a:lnTo>
                    <a:lnTo>
                      <a:pt x="6" y="5"/>
                    </a:lnTo>
                    <a:lnTo>
                      <a:pt x="7" y="5"/>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83" name="Freeform 1456"/>
              <p:cNvSpPr>
                <a:spLocks/>
              </p:cNvSpPr>
              <p:nvPr/>
            </p:nvSpPr>
            <p:spPr bwMode="auto">
              <a:xfrm>
                <a:off x="4702" y="767"/>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84" name="Freeform 1457"/>
              <p:cNvSpPr>
                <a:spLocks/>
              </p:cNvSpPr>
              <p:nvPr/>
            </p:nvSpPr>
            <p:spPr bwMode="auto">
              <a:xfrm>
                <a:off x="4702" y="775"/>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85" name="Freeform 1458"/>
              <p:cNvSpPr>
                <a:spLocks/>
              </p:cNvSpPr>
              <p:nvPr/>
            </p:nvSpPr>
            <p:spPr bwMode="auto">
              <a:xfrm>
                <a:off x="4702" y="782"/>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86" name="Freeform 1459"/>
              <p:cNvSpPr>
                <a:spLocks/>
              </p:cNvSpPr>
              <p:nvPr/>
            </p:nvSpPr>
            <p:spPr bwMode="auto">
              <a:xfrm>
                <a:off x="4702" y="790"/>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1"/>
                    </a:lnTo>
                    <a:lnTo>
                      <a:pt x="7" y="0"/>
                    </a:lnTo>
                    <a:lnTo>
                      <a:pt x="6" y="0"/>
                    </a:lnTo>
                    <a:lnTo>
                      <a:pt x="4" y="0"/>
                    </a:lnTo>
                    <a:lnTo>
                      <a:pt x="2" y="0"/>
                    </a:lnTo>
                    <a:lnTo>
                      <a:pt x="0" y="1"/>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87" name="Freeform 1460"/>
              <p:cNvSpPr>
                <a:spLocks/>
              </p:cNvSpPr>
              <p:nvPr/>
            </p:nvSpPr>
            <p:spPr bwMode="auto">
              <a:xfrm>
                <a:off x="4702" y="797"/>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5"/>
                    </a:lnTo>
                    <a:lnTo>
                      <a:pt x="4" y="7"/>
                    </a:lnTo>
                    <a:lnTo>
                      <a:pt x="6" y="5"/>
                    </a:lnTo>
                    <a:lnTo>
                      <a:pt x="7" y="5"/>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88" name="Freeform 1461"/>
              <p:cNvSpPr>
                <a:spLocks/>
              </p:cNvSpPr>
              <p:nvPr/>
            </p:nvSpPr>
            <p:spPr bwMode="auto">
              <a:xfrm>
                <a:off x="4702" y="805"/>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89" name="Freeform 1462"/>
              <p:cNvSpPr>
                <a:spLocks/>
              </p:cNvSpPr>
              <p:nvPr/>
            </p:nvSpPr>
            <p:spPr bwMode="auto">
              <a:xfrm>
                <a:off x="4702" y="813"/>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90" name="Freeform 1463"/>
              <p:cNvSpPr>
                <a:spLocks/>
              </p:cNvSpPr>
              <p:nvPr/>
            </p:nvSpPr>
            <p:spPr bwMode="auto">
              <a:xfrm>
                <a:off x="4702" y="820"/>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91" name="Freeform 1464"/>
              <p:cNvSpPr>
                <a:spLocks/>
              </p:cNvSpPr>
              <p:nvPr/>
            </p:nvSpPr>
            <p:spPr bwMode="auto">
              <a:xfrm>
                <a:off x="4702" y="828"/>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2"/>
                    </a:lnTo>
                    <a:lnTo>
                      <a:pt x="7" y="0"/>
                    </a:lnTo>
                    <a:lnTo>
                      <a:pt x="6" y="0"/>
                    </a:lnTo>
                    <a:lnTo>
                      <a:pt x="4" y="0"/>
                    </a:lnTo>
                    <a:lnTo>
                      <a:pt x="2" y="0"/>
                    </a:lnTo>
                    <a:lnTo>
                      <a:pt x="0" y="2"/>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92" name="Freeform 1465"/>
              <p:cNvSpPr>
                <a:spLocks/>
              </p:cNvSpPr>
              <p:nvPr/>
            </p:nvSpPr>
            <p:spPr bwMode="auto">
              <a:xfrm>
                <a:off x="4702" y="835"/>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6"/>
                    </a:lnTo>
                    <a:lnTo>
                      <a:pt x="4" y="7"/>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93" name="Freeform 1466"/>
              <p:cNvSpPr>
                <a:spLocks/>
              </p:cNvSpPr>
              <p:nvPr/>
            </p:nvSpPr>
            <p:spPr bwMode="auto">
              <a:xfrm>
                <a:off x="4702" y="843"/>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94" name="Freeform 1467"/>
              <p:cNvSpPr>
                <a:spLocks/>
              </p:cNvSpPr>
              <p:nvPr/>
            </p:nvSpPr>
            <p:spPr bwMode="auto">
              <a:xfrm>
                <a:off x="4702" y="851"/>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95" name="Freeform 1468"/>
              <p:cNvSpPr>
                <a:spLocks/>
              </p:cNvSpPr>
              <p:nvPr/>
            </p:nvSpPr>
            <p:spPr bwMode="auto">
              <a:xfrm>
                <a:off x="4702" y="858"/>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96" name="Freeform 1469"/>
              <p:cNvSpPr>
                <a:spLocks/>
              </p:cNvSpPr>
              <p:nvPr/>
            </p:nvSpPr>
            <p:spPr bwMode="auto">
              <a:xfrm>
                <a:off x="4702" y="866"/>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2"/>
                    </a:lnTo>
                    <a:lnTo>
                      <a:pt x="7" y="0"/>
                    </a:lnTo>
                    <a:lnTo>
                      <a:pt x="6" y="0"/>
                    </a:lnTo>
                    <a:lnTo>
                      <a:pt x="4" y="0"/>
                    </a:lnTo>
                    <a:lnTo>
                      <a:pt x="2" y="0"/>
                    </a:lnTo>
                    <a:lnTo>
                      <a:pt x="0" y="2"/>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97" name="Freeform 1470"/>
              <p:cNvSpPr>
                <a:spLocks/>
              </p:cNvSpPr>
              <p:nvPr/>
            </p:nvSpPr>
            <p:spPr bwMode="auto">
              <a:xfrm>
                <a:off x="4702" y="873"/>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6"/>
                    </a:lnTo>
                    <a:lnTo>
                      <a:pt x="4" y="7"/>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98" name="Freeform 1471"/>
              <p:cNvSpPr>
                <a:spLocks/>
              </p:cNvSpPr>
              <p:nvPr/>
            </p:nvSpPr>
            <p:spPr bwMode="auto">
              <a:xfrm>
                <a:off x="4702" y="881"/>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99" name="Freeform 1472"/>
              <p:cNvSpPr>
                <a:spLocks/>
              </p:cNvSpPr>
              <p:nvPr/>
            </p:nvSpPr>
            <p:spPr bwMode="auto">
              <a:xfrm>
                <a:off x="4702" y="889"/>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00" name="Freeform 1473"/>
              <p:cNvSpPr>
                <a:spLocks/>
              </p:cNvSpPr>
              <p:nvPr/>
            </p:nvSpPr>
            <p:spPr bwMode="auto">
              <a:xfrm>
                <a:off x="4702" y="896"/>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01" name="Freeform 1474"/>
              <p:cNvSpPr>
                <a:spLocks/>
              </p:cNvSpPr>
              <p:nvPr/>
            </p:nvSpPr>
            <p:spPr bwMode="auto">
              <a:xfrm>
                <a:off x="4702" y="904"/>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2"/>
                    </a:lnTo>
                    <a:lnTo>
                      <a:pt x="7" y="0"/>
                    </a:lnTo>
                    <a:lnTo>
                      <a:pt x="6" y="0"/>
                    </a:lnTo>
                    <a:lnTo>
                      <a:pt x="4" y="0"/>
                    </a:lnTo>
                    <a:lnTo>
                      <a:pt x="2" y="0"/>
                    </a:lnTo>
                    <a:lnTo>
                      <a:pt x="0" y="2"/>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02" name="Freeform 1475"/>
              <p:cNvSpPr>
                <a:spLocks/>
              </p:cNvSpPr>
              <p:nvPr/>
            </p:nvSpPr>
            <p:spPr bwMode="auto">
              <a:xfrm>
                <a:off x="4702" y="911"/>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6"/>
                    </a:lnTo>
                    <a:lnTo>
                      <a:pt x="4" y="7"/>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03" name="Freeform 1476"/>
              <p:cNvSpPr>
                <a:spLocks/>
              </p:cNvSpPr>
              <p:nvPr/>
            </p:nvSpPr>
            <p:spPr bwMode="auto">
              <a:xfrm>
                <a:off x="4702" y="919"/>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04" name="Freeform 1477"/>
              <p:cNvSpPr>
                <a:spLocks/>
              </p:cNvSpPr>
              <p:nvPr/>
            </p:nvSpPr>
            <p:spPr bwMode="auto">
              <a:xfrm>
                <a:off x="4702" y="927"/>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05" name="Freeform 1478"/>
              <p:cNvSpPr>
                <a:spLocks/>
              </p:cNvSpPr>
              <p:nvPr/>
            </p:nvSpPr>
            <p:spPr bwMode="auto">
              <a:xfrm>
                <a:off x="4702" y="934"/>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06" name="Freeform 1479"/>
              <p:cNvSpPr>
                <a:spLocks/>
              </p:cNvSpPr>
              <p:nvPr/>
            </p:nvSpPr>
            <p:spPr bwMode="auto">
              <a:xfrm>
                <a:off x="4702" y="942"/>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2"/>
                    </a:lnTo>
                    <a:lnTo>
                      <a:pt x="7" y="0"/>
                    </a:lnTo>
                    <a:lnTo>
                      <a:pt x="6" y="0"/>
                    </a:lnTo>
                    <a:lnTo>
                      <a:pt x="4" y="0"/>
                    </a:lnTo>
                    <a:lnTo>
                      <a:pt x="2" y="0"/>
                    </a:lnTo>
                    <a:lnTo>
                      <a:pt x="0" y="2"/>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07" name="Freeform 1480"/>
              <p:cNvSpPr>
                <a:spLocks/>
              </p:cNvSpPr>
              <p:nvPr/>
            </p:nvSpPr>
            <p:spPr bwMode="auto">
              <a:xfrm>
                <a:off x="4702" y="949"/>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6"/>
                    </a:lnTo>
                    <a:lnTo>
                      <a:pt x="4" y="7"/>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08" name="Freeform 1481"/>
              <p:cNvSpPr>
                <a:spLocks/>
              </p:cNvSpPr>
              <p:nvPr/>
            </p:nvSpPr>
            <p:spPr bwMode="auto">
              <a:xfrm>
                <a:off x="4702" y="957"/>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09" name="Freeform 1482"/>
              <p:cNvSpPr>
                <a:spLocks/>
              </p:cNvSpPr>
              <p:nvPr/>
            </p:nvSpPr>
            <p:spPr bwMode="auto">
              <a:xfrm>
                <a:off x="4702" y="965"/>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10" name="Freeform 1483"/>
              <p:cNvSpPr>
                <a:spLocks/>
              </p:cNvSpPr>
              <p:nvPr/>
            </p:nvSpPr>
            <p:spPr bwMode="auto">
              <a:xfrm>
                <a:off x="4702" y="972"/>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11" name="Freeform 1484"/>
              <p:cNvSpPr>
                <a:spLocks/>
              </p:cNvSpPr>
              <p:nvPr/>
            </p:nvSpPr>
            <p:spPr bwMode="auto">
              <a:xfrm>
                <a:off x="4702" y="980"/>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2"/>
                    </a:lnTo>
                    <a:lnTo>
                      <a:pt x="7" y="0"/>
                    </a:lnTo>
                    <a:lnTo>
                      <a:pt x="6" y="0"/>
                    </a:lnTo>
                    <a:lnTo>
                      <a:pt x="4" y="0"/>
                    </a:lnTo>
                    <a:lnTo>
                      <a:pt x="2" y="0"/>
                    </a:lnTo>
                    <a:lnTo>
                      <a:pt x="0" y="2"/>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12" name="Freeform 1485"/>
              <p:cNvSpPr>
                <a:spLocks/>
              </p:cNvSpPr>
              <p:nvPr/>
            </p:nvSpPr>
            <p:spPr bwMode="auto">
              <a:xfrm>
                <a:off x="4702" y="987"/>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13" name="Freeform 1486"/>
              <p:cNvSpPr>
                <a:spLocks/>
              </p:cNvSpPr>
              <p:nvPr/>
            </p:nvSpPr>
            <p:spPr bwMode="auto">
              <a:xfrm>
                <a:off x="4702" y="995"/>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14" name="Freeform 1487"/>
              <p:cNvSpPr>
                <a:spLocks/>
              </p:cNvSpPr>
              <p:nvPr/>
            </p:nvSpPr>
            <p:spPr bwMode="auto">
              <a:xfrm>
                <a:off x="4702" y="1003"/>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15" name="Freeform 1488"/>
              <p:cNvSpPr>
                <a:spLocks/>
              </p:cNvSpPr>
              <p:nvPr/>
            </p:nvSpPr>
            <p:spPr bwMode="auto">
              <a:xfrm>
                <a:off x="4702" y="1010"/>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1"/>
                    </a:lnTo>
                    <a:lnTo>
                      <a:pt x="7" y="0"/>
                    </a:lnTo>
                    <a:lnTo>
                      <a:pt x="6" y="0"/>
                    </a:lnTo>
                    <a:lnTo>
                      <a:pt x="4" y="0"/>
                    </a:lnTo>
                    <a:lnTo>
                      <a:pt x="2" y="0"/>
                    </a:lnTo>
                    <a:lnTo>
                      <a:pt x="0" y="1"/>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16" name="Freeform 1489"/>
              <p:cNvSpPr>
                <a:spLocks/>
              </p:cNvSpPr>
              <p:nvPr/>
            </p:nvSpPr>
            <p:spPr bwMode="auto">
              <a:xfrm>
                <a:off x="4702" y="1018"/>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5"/>
                    </a:lnTo>
                    <a:lnTo>
                      <a:pt x="4" y="7"/>
                    </a:lnTo>
                    <a:lnTo>
                      <a:pt x="6" y="5"/>
                    </a:lnTo>
                    <a:lnTo>
                      <a:pt x="7" y="5"/>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17" name="Freeform 1490"/>
              <p:cNvSpPr>
                <a:spLocks/>
              </p:cNvSpPr>
              <p:nvPr/>
            </p:nvSpPr>
            <p:spPr bwMode="auto">
              <a:xfrm>
                <a:off x="4702" y="1025"/>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18" name="Freeform 1491"/>
              <p:cNvSpPr>
                <a:spLocks/>
              </p:cNvSpPr>
              <p:nvPr/>
            </p:nvSpPr>
            <p:spPr bwMode="auto">
              <a:xfrm>
                <a:off x="4702" y="1033"/>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19" name="Freeform 1492"/>
              <p:cNvSpPr>
                <a:spLocks/>
              </p:cNvSpPr>
              <p:nvPr/>
            </p:nvSpPr>
            <p:spPr bwMode="auto">
              <a:xfrm>
                <a:off x="4702" y="1041"/>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20" name="Freeform 1493"/>
              <p:cNvSpPr>
                <a:spLocks/>
              </p:cNvSpPr>
              <p:nvPr/>
            </p:nvSpPr>
            <p:spPr bwMode="auto">
              <a:xfrm>
                <a:off x="4702" y="1048"/>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1"/>
                    </a:lnTo>
                    <a:lnTo>
                      <a:pt x="7" y="0"/>
                    </a:lnTo>
                    <a:lnTo>
                      <a:pt x="6" y="0"/>
                    </a:lnTo>
                    <a:lnTo>
                      <a:pt x="4" y="0"/>
                    </a:lnTo>
                    <a:lnTo>
                      <a:pt x="2" y="0"/>
                    </a:lnTo>
                    <a:lnTo>
                      <a:pt x="0" y="1"/>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21" name="Freeform 1494"/>
              <p:cNvSpPr>
                <a:spLocks/>
              </p:cNvSpPr>
              <p:nvPr/>
            </p:nvSpPr>
            <p:spPr bwMode="auto">
              <a:xfrm>
                <a:off x="4702" y="1056"/>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5"/>
                    </a:lnTo>
                    <a:lnTo>
                      <a:pt x="4" y="7"/>
                    </a:lnTo>
                    <a:lnTo>
                      <a:pt x="6" y="5"/>
                    </a:lnTo>
                    <a:lnTo>
                      <a:pt x="7" y="5"/>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22" name="Freeform 1495"/>
              <p:cNvSpPr>
                <a:spLocks/>
              </p:cNvSpPr>
              <p:nvPr/>
            </p:nvSpPr>
            <p:spPr bwMode="auto">
              <a:xfrm>
                <a:off x="4702" y="1063"/>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23" name="Freeform 1496"/>
              <p:cNvSpPr>
                <a:spLocks/>
              </p:cNvSpPr>
              <p:nvPr/>
            </p:nvSpPr>
            <p:spPr bwMode="auto">
              <a:xfrm>
                <a:off x="4702" y="1071"/>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24" name="Freeform 1497"/>
              <p:cNvSpPr>
                <a:spLocks/>
              </p:cNvSpPr>
              <p:nvPr/>
            </p:nvSpPr>
            <p:spPr bwMode="auto">
              <a:xfrm>
                <a:off x="4702" y="1079"/>
                <a:ext cx="4" cy="3"/>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2 h 8"/>
                  <a:gd name="T20" fmla="*/ 2 w 7"/>
                  <a:gd name="T21" fmla="*/ 3 h 8"/>
                  <a:gd name="T22" fmla="*/ 2 w 7"/>
                  <a:gd name="T23" fmla="*/ 3 h 8"/>
                  <a:gd name="T24" fmla="*/ 3 w 7"/>
                  <a:gd name="T25" fmla="*/ 2 h 8"/>
                  <a:gd name="T26" fmla="*/ 4 w 7"/>
                  <a:gd name="T27" fmla="*/ 2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25" name="Freeform 1498"/>
              <p:cNvSpPr>
                <a:spLocks/>
              </p:cNvSpPr>
              <p:nvPr/>
            </p:nvSpPr>
            <p:spPr bwMode="auto">
              <a:xfrm>
                <a:off x="4702" y="1086"/>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3"/>
                    </a:moveTo>
                    <a:lnTo>
                      <a:pt x="7" y="1"/>
                    </a:lnTo>
                    <a:lnTo>
                      <a:pt x="7" y="0"/>
                    </a:lnTo>
                    <a:lnTo>
                      <a:pt x="6" y="0"/>
                    </a:lnTo>
                    <a:lnTo>
                      <a:pt x="4" y="0"/>
                    </a:lnTo>
                    <a:lnTo>
                      <a:pt x="2" y="0"/>
                    </a:lnTo>
                    <a:lnTo>
                      <a:pt x="0" y="1"/>
                    </a:lnTo>
                    <a:lnTo>
                      <a:pt x="0" y="3"/>
                    </a:lnTo>
                    <a:lnTo>
                      <a:pt x="2" y="5"/>
                    </a:lnTo>
                    <a:lnTo>
                      <a:pt x="4" y="7"/>
                    </a:lnTo>
                    <a:lnTo>
                      <a:pt x="6" y="5"/>
                    </a:lnTo>
                    <a:lnTo>
                      <a:pt x="7" y="5"/>
                    </a:lnTo>
                    <a:lnTo>
                      <a:pt x="7"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26" name="Freeform 1499"/>
              <p:cNvSpPr>
                <a:spLocks/>
              </p:cNvSpPr>
              <p:nvPr/>
            </p:nvSpPr>
            <p:spPr bwMode="auto">
              <a:xfrm>
                <a:off x="4702" y="1094"/>
                <a:ext cx="4" cy="4"/>
              </a:xfrm>
              <a:custGeom>
                <a:avLst/>
                <a:gdLst>
                  <a:gd name="T0" fmla="*/ 4 w 7"/>
                  <a:gd name="T1" fmla="*/ 2 h 7"/>
                  <a:gd name="T2" fmla="*/ 4 w 7"/>
                  <a:gd name="T3" fmla="*/ 1 h 7"/>
                  <a:gd name="T4" fmla="*/ 4 w 7"/>
                  <a:gd name="T5" fmla="*/ 0 h 7"/>
                  <a:gd name="T6" fmla="*/ 3 w 7"/>
                  <a:gd name="T7" fmla="*/ 0 h 7"/>
                  <a:gd name="T8" fmla="*/ 2 w 7"/>
                  <a:gd name="T9" fmla="*/ 0 h 7"/>
                  <a:gd name="T10" fmla="*/ 1 w 7"/>
                  <a:gd name="T11" fmla="*/ 0 h 7"/>
                  <a:gd name="T12" fmla="*/ 0 w 7"/>
                  <a:gd name="T13" fmla="*/ 1 h 7"/>
                  <a:gd name="T14" fmla="*/ 0 w 7"/>
                  <a:gd name="T15" fmla="*/ 2 h 7"/>
                  <a:gd name="T16" fmla="*/ 0 w 7"/>
                  <a:gd name="T17" fmla="*/ 2 h 7"/>
                  <a:gd name="T18" fmla="*/ 1 w 7"/>
                  <a:gd name="T19" fmla="*/ 3 h 7"/>
                  <a:gd name="T20" fmla="*/ 2 w 7"/>
                  <a:gd name="T21" fmla="*/ 4 h 7"/>
                  <a:gd name="T22" fmla="*/ 2 w 7"/>
                  <a:gd name="T23" fmla="*/ 4 h 7"/>
                  <a:gd name="T24" fmla="*/ 3 w 7"/>
                  <a:gd name="T25" fmla="*/ 3 h 7"/>
                  <a:gd name="T26" fmla="*/ 4 w 7"/>
                  <a:gd name="T27" fmla="*/ 3 h 7"/>
                  <a:gd name="T28" fmla="*/ 4 w 7"/>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7">
                    <a:moveTo>
                      <a:pt x="7" y="4"/>
                    </a:moveTo>
                    <a:lnTo>
                      <a:pt x="7" y="2"/>
                    </a:lnTo>
                    <a:lnTo>
                      <a:pt x="7" y="0"/>
                    </a:lnTo>
                    <a:lnTo>
                      <a:pt x="6" y="0"/>
                    </a:lnTo>
                    <a:lnTo>
                      <a:pt x="4" y="0"/>
                    </a:lnTo>
                    <a:lnTo>
                      <a:pt x="2" y="0"/>
                    </a:lnTo>
                    <a:lnTo>
                      <a:pt x="0" y="2"/>
                    </a:lnTo>
                    <a:lnTo>
                      <a:pt x="0" y="4"/>
                    </a:lnTo>
                    <a:lnTo>
                      <a:pt x="2" y="5"/>
                    </a:lnTo>
                    <a:lnTo>
                      <a:pt x="4" y="7"/>
                    </a:lnTo>
                    <a:lnTo>
                      <a:pt x="6" y="5"/>
                    </a:lnTo>
                    <a:lnTo>
                      <a:pt x="7" y="5"/>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27" name="Freeform 1500"/>
              <p:cNvSpPr>
                <a:spLocks/>
              </p:cNvSpPr>
              <p:nvPr/>
            </p:nvSpPr>
            <p:spPr bwMode="auto">
              <a:xfrm>
                <a:off x="4702" y="1101"/>
                <a:ext cx="4" cy="4"/>
              </a:xfrm>
              <a:custGeom>
                <a:avLst/>
                <a:gdLst>
                  <a:gd name="T0" fmla="*/ 4 w 7"/>
                  <a:gd name="T1" fmla="*/ 2 h 8"/>
                  <a:gd name="T2" fmla="*/ 4 w 7"/>
                  <a:gd name="T3" fmla="*/ 1 h 8"/>
                  <a:gd name="T4" fmla="*/ 4 w 7"/>
                  <a:gd name="T5" fmla="*/ 0 h 8"/>
                  <a:gd name="T6" fmla="*/ 3 w 7"/>
                  <a:gd name="T7" fmla="*/ 0 h 8"/>
                  <a:gd name="T8" fmla="*/ 2 w 7"/>
                  <a:gd name="T9" fmla="*/ 0 h 8"/>
                  <a:gd name="T10" fmla="*/ 1 w 7"/>
                  <a:gd name="T11" fmla="*/ 0 h 8"/>
                  <a:gd name="T12" fmla="*/ 0 w 7"/>
                  <a:gd name="T13" fmla="*/ 1 h 8"/>
                  <a:gd name="T14" fmla="*/ 0 w 7"/>
                  <a:gd name="T15" fmla="*/ 2 h 8"/>
                  <a:gd name="T16" fmla="*/ 0 w 7"/>
                  <a:gd name="T17" fmla="*/ 2 h 8"/>
                  <a:gd name="T18" fmla="*/ 1 w 7"/>
                  <a:gd name="T19" fmla="*/ 3 h 8"/>
                  <a:gd name="T20" fmla="*/ 2 w 7"/>
                  <a:gd name="T21" fmla="*/ 4 h 8"/>
                  <a:gd name="T22" fmla="*/ 2 w 7"/>
                  <a:gd name="T23" fmla="*/ 4 h 8"/>
                  <a:gd name="T24" fmla="*/ 3 w 7"/>
                  <a:gd name="T25" fmla="*/ 3 h 8"/>
                  <a:gd name="T26" fmla="*/ 4 w 7"/>
                  <a:gd name="T27" fmla="*/ 3 h 8"/>
                  <a:gd name="T28" fmla="*/ 4 w 7"/>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 h="8">
                    <a:moveTo>
                      <a:pt x="7" y="4"/>
                    </a:moveTo>
                    <a:lnTo>
                      <a:pt x="7" y="2"/>
                    </a:lnTo>
                    <a:lnTo>
                      <a:pt x="7" y="0"/>
                    </a:lnTo>
                    <a:lnTo>
                      <a:pt x="6" y="0"/>
                    </a:lnTo>
                    <a:lnTo>
                      <a:pt x="4" y="0"/>
                    </a:lnTo>
                    <a:lnTo>
                      <a:pt x="2" y="0"/>
                    </a:lnTo>
                    <a:lnTo>
                      <a:pt x="0" y="2"/>
                    </a:lnTo>
                    <a:lnTo>
                      <a:pt x="0" y="4"/>
                    </a:lnTo>
                    <a:lnTo>
                      <a:pt x="2" y="6"/>
                    </a:lnTo>
                    <a:lnTo>
                      <a:pt x="4" y="8"/>
                    </a:lnTo>
                    <a:lnTo>
                      <a:pt x="6" y="6"/>
                    </a:lnTo>
                    <a:lnTo>
                      <a:pt x="7" y="6"/>
                    </a:lnTo>
                    <a:lnTo>
                      <a:pt x="7"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128" name="Freeform 1501"/>
              <p:cNvSpPr>
                <a:spLocks/>
              </p:cNvSpPr>
              <p:nvPr/>
            </p:nvSpPr>
            <p:spPr bwMode="auto">
              <a:xfrm>
                <a:off x="4674" y="1103"/>
                <a:ext cx="60" cy="59"/>
              </a:xfrm>
              <a:custGeom>
                <a:avLst/>
                <a:gdLst>
                  <a:gd name="T0" fmla="*/ 0 w 120"/>
                  <a:gd name="T1" fmla="*/ 0 h 118"/>
                  <a:gd name="T2" fmla="*/ 31 w 120"/>
                  <a:gd name="T3" fmla="*/ 59 h 118"/>
                  <a:gd name="T4" fmla="*/ 60 w 120"/>
                  <a:gd name="T5" fmla="*/ 0 h 118"/>
                  <a:gd name="T6" fmla="*/ 0 w 120"/>
                  <a:gd name="T7" fmla="*/ 0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0"/>
                    </a:moveTo>
                    <a:lnTo>
                      <a:pt x="61" y="118"/>
                    </a:lnTo>
                    <a:lnTo>
                      <a:pt x="120" y="0"/>
                    </a:lnTo>
                    <a:lnTo>
                      <a:pt x="0"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grpSp>
        <p:grpSp>
          <p:nvGrpSpPr>
            <p:cNvPr id="39" name="Group 1517"/>
            <p:cNvGrpSpPr>
              <a:grpSpLocks/>
            </p:cNvGrpSpPr>
            <p:nvPr/>
          </p:nvGrpSpPr>
          <p:grpSpPr bwMode="auto">
            <a:xfrm>
              <a:off x="4662" y="3529"/>
              <a:ext cx="60" cy="153"/>
              <a:chOff x="4662" y="3529"/>
              <a:chExt cx="60" cy="153"/>
            </a:xfrm>
          </p:grpSpPr>
          <p:sp>
            <p:nvSpPr>
              <p:cNvPr id="40" name="Freeform 1503"/>
              <p:cNvSpPr>
                <a:spLocks/>
              </p:cNvSpPr>
              <p:nvPr/>
            </p:nvSpPr>
            <p:spPr bwMode="auto">
              <a:xfrm>
                <a:off x="4691" y="3529"/>
                <a:ext cx="4" cy="4"/>
              </a:xfrm>
              <a:custGeom>
                <a:avLst/>
                <a:gdLst>
                  <a:gd name="T0" fmla="*/ 4 w 8"/>
                  <a:gd name="T1" fmla="*/ 3 h 8"/>
                  <a:gd name="T2" fmla="*/ 4 w 8"/>
                  <a:gd name="T3" fmla="*/ 2 h 8"/>
                  <a:gd name="T4" fmla="*/ 3 w 8"/>
                  <a:gd name="T5" fmla="*/ 1 h 8"/>
                  <a:gd name="T6" fmla="*/ 2 w 8"/>
                  <a:gd name="T7" fmla="*/ 0 h 8"/>
                  <a:gd name="T8" fmla="*/ 2 w 8"/>
                  <a:gd name="T9" fmla="*/ 0 h 8"/>
                  <a:gd name="T10" fmla="*/ 1 w 8"/>
                  <a:gd name="T11" fmla="*/ 1 h 8"/>
                  <a:gd name="T12" fmla="*/ 0 w 8"/>
                  <a:gd name="T13" fmla="*/ 2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8">
                    <a:moveTo>
                      <a:pt x="8" y="6"/>
                    </a:moveTo>
                    <a:lnTo>
                      <a:pt x="8" y="4"/>
                    </a:lnTo>
                    <a:lnTo>
                      <a:pt x="6" y="2"/>
                    </a:lnTo>
                    <a:lnTo>
                      <a:pt x="4" y="0"/>
                    </a:lnTo>
                    <a:lnTo>
                      <a:pt x="2" y="2"/>
                    </a:lnTo>
                    <a:lnTo>
                      <a:pt x="0" y="4"/>
                    </a:lnTo>
                    <a:lnTo>
                      <a:pt x="2" y="6"/>
                    </a:lnTo>
                    <a:lnTo>
                      <a:pt x="4" y="8"/>
                    </a:lnTo>
                    <a:lnTo>
                      <a:pt x="6" y="6"/>
                    </a:lnTo>
                    <a:lnTo>
                      <a:pt x="8" y="6"/>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1" name="Freeform 1504"/>
              <p:cNvSpPr>
                <a:spLocks/>
              </p:cNvSpPr>
              <p:nvPr/>
            </p:nvSpPr>
            <p:spPr bwMode="auto">
              <a:xfrm>
                <a:off x="4691" y="3537"/>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2" name="Freeform 1505"/>
              <p:cNvSpPr>
                <a:spLocks/>
              </p:cNvSpPr>
              <p:nvPr/>
            </p:nvSpPr>
            <p:spPr bwMode="auto">
              <a:xfrm>
                <a:off x="4691" y="3545"/>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3" name="Freeform 1506"/>
              <p:cNvSpPr>
                <a:spLocks/>
              </p:cNvSpPr>
              <p:nvPr/>
            </p:nvSpPr>
            <p:spPr bwMode="auto">
              <a:xfrm>
                <a:off x="4691" y="3552"/>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1"/>
                    </a:lnTo>
                    <a:lnTo>
                      <a:pt x="8" y="0"/>
                    </a:lnTo>
                    <a:lnTo>
                      <a:pt x="6" y="0"/>
                    </a:lnTo>
                    <a:lnTo>
                      <a:pt x="4" y="0"/>
                    </a:lnTo>
                    <a:lnTo>
                      <a:pt x="2" y="0"/>
                    </a:lnTo>
                    <a:lnTo>
                      <a:pt x="0" y="1"/>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4" name="Freeform 1507"/>
              <p:cNvSpPr>
                <a:spLocks/>
              </p:cNvSpPr>
              <p:nvPr/>
            </p:nvSpPr>
            <p:spPr bwMode="auto">
              <a:xfrm>
                <a:off x="4691" y="3560"/>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5" name="Freeform 1508"/>
              <p:cNvSpPr>
                <a:spLocks/>
              </p:cNvSpPr>
              <p:nvPr/>
            </p:nvSpPr>
            <p:spPr bwMode="auto">
              <a:xfrm>
                <a:off x="4691" y="3568"/>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6" name="Freeform 1509"/>
              <p:cNvSpPr>
                <a:spLocks/>
              </p:cNvSpPr>
              <p:nvPr/>
            </p:nvSpPr>
            <p:spPr bwMode="auto">
              <a:xfrm>
                <a:off x="4691" y="3575"/>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7" name="Freeform 1510"/>
              <p:cNvSpPr>
                <a:spLocks/>
              </p:cNvSpPr>
              <p:nvPr/>
            </p:nvSpPr>
            <p:spPr bwMode="auto">
              <a:xfrm>
                <a:off x="4691" y="3583"/>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8" name="Freeform 1511"/>
              <p:cNvSpPr>
                <a:spLocks/>
              </p:cNvSpPr>
              <p:nvPr/>
            </p:nvSpPr>
            <p:spPr bwMode="auto">
              <a:xfrm>
                <a:off x="4691" y="3590"/>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3"/>
                    </a:moveTo>
                    <a:lnTo>
                      <a:pt x="8" y="2"/>
                    </a:lnTo>
                    <a:lnTo>
                      <a:pt x="8" y="0"/>
                    </a:lnTo>
                    <a:lnTo>
                      <a:pt x="6" y="0"/>
                    </a:lnTo>
                    <a:lnTo>
                      <a:pt x="4" y="0"/>
                    </a:lnTo>
                    <a:lnTo>
                      <a:pt x="2" y="0"/>
                    </a:lnTo>
                    <a:lnTo>
                      <a:pt x="0" y="2"/>
                    </a:lnTo>
                    <a:lnTo>
                      <a:pt x="0" y="3"/>
                    </a:lnTo>
                    <a:lnTo>
                      <a:pt x="2" y="5"/>
                    </a:lnTo>
                    <a:lnTo>
                      <a:pt x="4" y="7"/>
                    </a:lnTo>
                    <a:lnTo>
                      <a:pt x="6" y="5"/>
                    </a:lnTo>
                    <a:lnTo>
                      <a:pt x="8" y="5"/>
                    </a:lnTo>
                    <a:lnTo>
                      <a:pt x="8" y="3"/>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49" name="Freeform 1512"/>
              <p:cNvSpPr>
                <a:spLocks/>
              </p:cNvSpPr>
              <p:nvPr/>
            </p:nvSpPr>
            <p:spPr bwMode="auto">
              <a:xfrm>
                <a:off x="4691" y="3598"/>
                <a:ext cx="4" cy="4"/>
              </a:xfrm>
              <a:custGeom>
                <a:avLst/>
                <a:gdLst>
                  <a:gd name="T0" fmla="*/ 4 w 8"/>
                  <a:gd name="T1" fmla="*/ 2 h 7"/>
                  <a:gd name="T2" fmla="*/ 4 w 8"/>
                  <a:gd name="T3" fmla="*/ 1 h 7"/>
                  <a:gd name="T4" fmla="*/ 4 w 8"/>
                  <a:gd name="T5" fmla="*/ 0 h 7"/>
                  <a:gd name="T6" fmla="*/ 3 w 8"/>
                  <a:gd name="T7" fmla="*/ 0 h 7"/>
                  <a:gd name="T8" fmla="*/ 2 w 8"/>
                  <a:gd name="T9" fmla="*/ 0 h 7"/>
                  <a:gd name="T10" fmla="*/ 1 w 8"/>
                  <a:gd name="T11" fmla="*/ 0 h 7"/>
                  <a:gd name="T12" fmla="*/ 0 w 8"/>
                  <a:gd name="T13" fmla="*/ 1 h 7"/>
                  <a:gd name="T14" fmla="*/ 0 w 8"/>
                  <a:gd name="T15" fmla="*/ 2 h 7"/>
                  <a:gd name="T16" fmla="*/ 0 w 8"/>
                  <a:gd name="T17" fmla="*/ 2 h 7"/>
                  <a:gd name="T18" fmla="*/ 1 w 8"/>
                  <a:gd name="T19" fmla="*/ 3 h 7"/>
                  <a:gd name="T20" fmla="*/ 2 w 8"/>
                  <a:gd name="T21" fmla="*/ 4 h 7"/>
                  <a:gd name="T22" fmla="*/ 2 w 8"/>
                  <a:gd name="T23" fmla="*/ 4 h 7"/>
                  <a:gd name="T24" fmla="*/ 3 w 8"/>
                  <a:gd name="T25" fmla="*/ 3 h 7"/>
                  <a:gd name="T26" fmla="*/ 4 w 8"/>
                  <a:gd name="T27" fmla="*/ 3 h 7"/>
                  <a:gd name="T28" fmla="*/ 4 w 8"/>
                  <a:gd name="T29" fmla="*/ 2 h 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7">
                    <a:moveTo>
                      <a:pt x="8" y="4"/>
                    </a:moveTo>
                    <a:lnTo>
                      <a:pt x="8" y="2"/>
                    </a:lnTo>
                    <a:lnTo>
                      <a:pt x="8" y="0"/>
                    </a:lnTo>
                    <a:lnTo>
                      <a:pt x="6" y="0"/>
                    </a:lnTo>
                    <a:lnTo>
                      <a:pt x="4" y="0"/>
                    </a:lnTo>
                    <a:lnTo>
                      <a:pt x="2" y="0"/>
                    </a:lnTo>
                    <a:lnTo>
                      <a:pt x="0" y="2"/>
                    </a:lnTo>
                    <a:lnTo>
                      <a:pt x="0" y="4"/>
                    </a:lnTo>
                    <a:lnTo>
                      <a:pt x="2" y="6"/>
                    </a:lnTo>
                    <a:lnTo>
                      <a:pt x="4" y="7"/>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50" name="Freeform 1513"/>
              <p:cNvSpPr>
                <a:spLocks/>
              </p:cNvSpPr>
              <p:nvPr/>
            </p:nvSpPr>
            <p:spPr bwMode="auto">
              <a:xfrm>
                <a:off x="4691" y="3606"/>
                <a:ext cx="4" cy="3"/>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2 h 8"/>
                  <a:gd name="T20" fmla="*/ 2 w 8"/>
                  <a:gd name="T21" fmla="*/ 3 h 8"/>
                  <a:gd name="T22" fmla="*/ 2 w 8"/>
                  <a:gd name="T23" fmla="*/ 3 h 8"/>
                  <a:gd name="T24" fmla="*/ 3 w 8"/>
                  <a:gd name="T25" fmla="*/ 2 h 8"/>
                  <a:gd name="T26" fmla="*/ 4 w 8"/>
                  <a:gd name="T27" fmla="*/ 2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51" name="Freeform 1514"/>
              <p:cNvSpPr>
                <a:spLocks/>
              </p:cNvSpPr>
              <p:nvPr/>
            </p:nvSpPr>
            <p:spPr bwMode="auto">
              <a:xfrm>
                <a:off x="4691" y="3613"/>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52" name="Freeform 1515"/>
              <p:cNvSpPr>
                <a:spLocks/>
              </p:cNvSpPr>
              <p:nvPr/>
            </p:nvSpPr>
            <p:spPr bwMode="auto">
              <a:xfrm>
                <a:off x="4691" y="3621"/>
                <a:ext cx="4" cy="4"/>
              </a:xfrm>
              <a:custGeom>
                <a:avLst/>
                <a:gdLst>
                  <a:gd name="T0" fmla="*/ 4 w 8"/>
                  <a:gd name="T1" fmla="*/ 2 h 8"/>
                  <a:gd name="T2" fmla="*/ 4 w 8"/>
                  <a:gd name="T3" fmla="*/ 1 h 8"/>
                  <a:gd name="T4" fmla="*/ 4 w 8"/>
                  <a:gd name="T5" fmla="*/ 0 h 8"/>
                  <a:gd name="T6" fmla="*/ 3 w 8"/>
                  <a:gd name="T7" fmla="*/ 0 h 8"/>
                  <a:gd name="T8" fmla="*/ 2 w 8"/>
                  <a:gd name="T9" fmla="*/ 0 h 8"/>
                  <a:gd name="T10" fmla="*/ 1 w 8"/>
                  <a:gd name="T11" fmla="*/ 0 h 8"/>
                  <a:gd name="T12" fmla="*/ 0 w 8"/>
                  <a:gd name="T13" fmla="*/ 1 h 8"/>
                  <a:gd name="T14" fmla="*/ 0 w 8"/>
                  <a:gd name="T15" fmla="*/ 2 h 8"/>
                  <a:gd name="T16" fmla="*/ 0 w 8"/>
                  <a:gd name="T17" fmla="*/ 2 h 8"/>
                  <a:gd name="T18" fmla="*/ 1 w 8"/>
                  <a:gd name="T19" fmla="*/ 3 h 8"/>
                  <a:gd name="T20" fmla="*/ 2 w 8"/>
                  <a:gd name="T21" fmla="*/ 4 h 8"/>
                  <a:gd name="T22" fmla="*/ 2 w 8"/>
                  <a:gd name="T23" fmla="*/ 4 h 8"/>
                  <a:gd name="T24" fmla="*/ 3 w 8"/>
                  <a:gd name="T25" fmla="*/ 3 h 8"/>
                  <a:gd name="T26" fmla="*/ 4 w 8"/>
                  <a:gd name="T27" fmla="*/ 3 h 8"/>
                  <a:gd name="T28" fmla="*/ 4 w 8"/>
                  <a:gd name="T29" fmla="*/ 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8">
                    <a:moveTo>
                      <a:pt x="8" y="4"/>
                    </a:moveTo>
                    <a:lnTo>
                      <a:pt x="8" y="2"/>
                    </a:lnTo>
                    <a:lnTo>
                      <a:pt x="8" y="0"/>
                    </a:lnTo>
                    <a:lnTo>
                      <a:pt x="6" y="0"/>
                    </a:lnTo>
                    <a:lnTo>
                      <a:pt x="4" y="0"/>
                    </a:lnTo>
                    <a:lnTo>
                      <a:pt x="2" y="0"/>
                    </a:lnTo>
                    <a:lnTo>
                      <a:pt x="0" y="2"/>
                    </a:lnTo>
                    <a:lnTo>
                      <a:pt x="0" y="4"/>
                    </a:lnTo>
                    <a:lnTo>
                      <a:pt x="2" y="6"/>
                    </a:lnTo>
                    <a:lnTo>
                      <a:pt x="4" y="8"/>
                    </a:lnTo>
                    <a:lnTo>
                      <a:pt x="6" y="6"/>
                    </a:lnTo>
                    <a:lnTo>
                      <a:pt x="8" y="6"/>
                    </a:lnTo>
                    <a:lnTo>
                      <a:pt x="8" y="4"/>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53" name="Freeform 1516"/>
              <p:cNvSpPr>
                <a:spLocks/>
              </p:cNvSpPr>
              <p:nvPr/>
            </p:nvSpPr>
            <p:spPr bwMode="auto">
              <a:xfrm>
                <a:off x="4662" y="3623"/>
                <a:ext cx="60" cy="59"/>
              </a:xfrm>
              <a:custGeom>
                <a:avLst/>
                <a:gdLst>
                  <a:gd name="T0" fmla="*/ 0 w 120"/>
                  <a:gd name="T1" fmla="*/ 0 h 118"/>
                  <a:gd name="T2" fmla="*/ 31 w 120"/>
                  <a:gd name="T3" fmla="*/ 59 h 118"/>
                  <a:gd name="T4" fmla="*/ 60 w 120"/>
                  <a:gd name="T5" fmla="*/ 0 h 118"/>
                  <a:gd name="T6" fmla="*/ 0 w 120"/>
                  <a:gd name="T7" fmla="*/ 0 h 1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18">
                    <a:moveTo>
                      <a:pt x="0" y="0"/>
                    </a:moveTo>
                    <a:lnTo>
                      <a:pt x="61" y="118"/>
                    </a:lnTo>
                    <a:lnTo>
                      <a:pt x="120" y="0"/>
                    </a:lnTo>
                    <a:lnTo>
                      <a:pt x="0" y="0"/>
                    </a:lnTo>
                    <a:close/>
                  </a:path>
                </a:pathLst>
              </a:custGeom>
              <a:solidFill>
                <a:srgbClr val="3333C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grpSp>
      </p:grpSp>
    </p:spTree>
    <p:extLst>
      <p:ext uri="{BB962C8B-B14F-4D97-AF65-F5344CB8AC3E}">
        <p14:creationId xmlns:p14="http://schemas.microsoft.com/office/powerpoint/2010/main" xmlns="" val="651679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5" name="Rectangle 3"/>
          <p:cNvSpPr txBox="1">
            <a:spLocks noChangeArrowheads="1"/>
          </p:cNvSpPr>
          <p:nvPr/>
        </p:nvSpPr>
        <p:spPr>
          <a:xfrm>
            <a:off x="250825" y="836613"/>
            <a:ext cx="8713788" cy="5760739"/>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nSpc>
                <a:spcPct val="80000"/>
              </a:lnSpc>
              <a:buFont typeface="Wingdings" pitchFamily="2" charset="2"/>
              <a:buChar char="Ø"/>
            </a:pPr>
            <a:r>
              <a:rPr lang="it-IT" u="sng" dirty="0" smtClean="0">
                <a:solidFill>
                  <a:srgbClr val="FF0066"/>
                </a:solidFill>
              </a:rPr>
              <a:t>DALY (Human </a:t>
            </a:r>
            <a:r>
              <a:rPr lang="it-IT" u="sng" dirty="0" err="1" smtClean="0">
                <a:solidFill>
                  <a:srgbClr val="FF0066"/>
                </a:solidFill>
              </a:rPr>
              <a:t>Health</a:t>
            </a:r>
            <a:r>
              <a:rPr lang="it-IT" u="sng" dirty="0" smtClean="0">
                <a:solidFill>
                  <a:srgbClr val="FF0066"/>
                </a:solidFill>
              </a:rPr>
              <a:t>): </a:t>
            </a:r>
            <a:r>
              <a:rPr lang="it-IT" dirty="0" smtClean="0"/>
              <a:t>stima il carico totale da attribuire a ciascun problema di salute, è stato sviluppato in collaborazione con la Banca Mondiale e l’Organizzazione Mondiale della Sanità.</a:t>
            </a:r>
          </a:p>
          <a:p>
            <a:pPr>
              <a:lnSpc>
                <a:spcPct val="80000"/>
              </a:lnSpc>
            </a:pPr>
            <a:r>
              <a:rPr lang="it-IT" dirty="0" smtClean="0"/>
              <a:t>Questo indicatore esprime il numero di </a:t>
            </a:r>
            <a:r>
              <a:rPr lang="it-IT" i="1" u="sng" dirty="0" err="1" smtClean="0">
                <a:solidFill>
                  <a:schemeClr val="accent1"/>
                </a:solidFill>
              </a:rPr>
              <a:t>Disability-Adjusted</a:t>
            </a:r>
            <a:r>
              <a:rPr lang="it-IT" i="1" u="sng" dirty="0" smtClean="0">
                <a:solidFill>
                  <a:schemeClr val="accent1"/>
                </a:solidFill>
              </a:rPr>
              <a:t> Life </a:t>
            </a:r>
            <a:r>
              <a:rPr lang="it-IT" i="1" u="sng" dirty="0" err="1" smtClean="0">
                <a:solidFill>
                  <a:schemeClr val="accent1"/>
                </a:solidFill>
              </a:rPr>
              <a:t>Years</a:t>
            </a:r>
            <a:r>
              <a:rPr lang="it-IT" u="sng" dirty="0" smtClean="0">
                <a:solidFill>
                  <a:schemeClr val="accent1"/>
                </a:solidFill>
              </a:rPr>
              <a:t> (</a:t>
            </a:r>
            <a:r>
              <a:rPr lang="it-IT" u="sng" dirty="0" err="1" smtClean="0">
                <a:solidFill>
                  <a:schemeClr val="accent1"/>
                </a:solidFill>
              </a:rPr>
              <a:t>DALYs</a:t>
            </a:r>
            <a:r>
              <a:rPr lang="it-IT" u="sng" dirty="0" smtClean="0">
                <a:solidFill>
                  <a:schemeClr val="accent1"/>
                </a:solidFill>
              </a:rPr>
              <a:t>),</a:t>
            </a:r>
            <a:r>
              <a:rPr lang="it-IT" dirty="0" smtClean="0"/>
              <a:t> esso misura quindi il peso di una infermità dovuta ad una invalidità o a una morte prematura attribuibili a ciascuna malattia. </a:t>
            </a:r>
          </a:p>
          <a:p>
            <a:pPr>
              <a:lnSpc>
                <a:spcPct val="80000"/>
              </a:lnSpc>
              <a:buFont typeface="Wingdings" pitchFamily="2" charset="2"/>
              <a:buChar char="Ø"/>
            </a:pPr>
            <a:r>
              <a:rPr lang="it-IT" u="sng" dirty="0" smtClean="0">
                <a:solidFill>
                  <a:srgbClr val="FF0066"/>
                </a:solidFill>
              </a:rPr>
              <a:t>PDF.m2.yr (Qualità dell’Ecosistema):</a:t>
            </a:r>
            <a:r>
              <a:rPr lang="it-IT" dirty="0" smtClean="0"/>
              <a:t> rappresenta l’indicatore biologico della salute dell’ecosistema in termini di variazione del numero di specie presenti in un territorio.</a:t>
            </a:r>
          </a:p>
          <a:p>
            <a:pPr>
              <a:lnSpc>
                <a:spcPct val="80000"/>
              </a:lnSpc>
            </a:pPr>
            <a:r>
              <a:rPr lang="it-IT" dirty="0" smtClean="0"/>
              <a:t>esprime la </a:t>
            </a:r>
            <a:r>
              <a:rPr lang="it-IT" i="1" u="sng" dirty="0" smtClean="0">
                <a:solidFill>
                  <a:schemeClr val="accent1"/>
                </a:solidFill>
              </a:rPr>
              <a:t>Diminuzione relativa del numero di specie </a:t>
            </a:r>
            <a:r>
              <a:rPr lang="it-IT" u="sng" dirty="0" err="1" smtClean="0">
                <a:solidFill>
                  <a:schemeClr val="accent1"/>
                </a:solidFill>
              </a:rPr>
              <a:t>Potentially</a:t>
            </a:r>
            <a:r>
              <a:rPr lang="it-IT" u="sng" dirty="0" smtClean="0">
                <a:solidFill>
                  <a:schemeClr val="accent1"/>
                </a:solidFill>
              </a:rPr>
              <a:t> </a:t>
            </a:r>
            <a:r>
              <a:rPr lang="it-IT" u="sng" dirty="0" err="1" smtClean="0">
                <a:solidFill>
                  <a:schemeClr val="accent1"/>
                </a:solidFill>
              </a:rPr>
              <a:t>Disappeared</a:t>
            </a:r>
            <a:r>
              <a:rPr lang="it-IT" u="sng" dirty="0" smtClean="0">
                <a:solidFill>
                  <a:schemeClr val="accent1"/>
                </a:solidFill>
              </a:rPr>
              <a:t> </a:t>
            </a:r>
            <a:r>
              <a:rPr lang="it-IT" u="sng" dirty="0" err="1" smtClean="0">
                <a:solidFill>
                  <a:schemeClr val="accent1"/>
                </a:solidFill>
              </a:rPr>
              <a:t>Fraction</a:t>
            </a:r>
            <a:r>
              <a:rPr lang="it-IT" u="sng" dirty="0" smtClean="0">
                <a:solidFill>
                  <a:schemeClr val="accent1"/>
                </a:solidFill>
              </a:rPr>
              <a:t> (PDF)</a:t>
            </a:r>
            <a:r>
              <a:rPr lang="it-IT" dirty="0" smtClean="0"/>
              <a:t> e può essere interpretato come la frazione percentuale di specie che hanno un’alta probabilità di non sopravvivere nell’area considerata a causa di sfavorevoli condizioni di vita.</a:t>
            </a:r>
          </a:p>
          <a:p>
            <a:pPr>
              <a:lnSpc>
                <a:spcPct val="80000"/>
              </a:lnSpc>
              <a:buFont typeface="Wingdings" pitchFamily="2" charset="2"/>
              <a:buChar char="Ø"/>
            </a:pPr>
            <a:r>
              <a:rPr lang="it-IT" u="sng" dirty="0" smtClean="0">
                <a:solidFill>
                  <a:srgbClr val="FF0066"/>
                </a:solidFill>
              </a:rPr>
              <a:t>MJ Surplus (</a:t>
            </a:r>
            <a:r>
              <a:rPr lang="it-IT" u="sng" dirty="0" err="1" smtClean="0">
                <a:solidFill>
                  <a:srgbClr val="FF0066"/>
                </a:solidFill>
              </a:rPr>
              <a:t>Resources</a:t>
            </a:r>
            <a:r>
              <a:rPr lang="it-IT" u="sng" dirty="0" smtClean="0">
                <a:solidFill>
                  <a:srgbClr val="FF0066"/>
                </a:solidFill>
              </a:rPr>
              <a:t>):</a:t>
            </a:r>
            <a:r>
              <a:rPr lang="it-IT" dirty="0" smtClean="0"/>
              <a:t> differenza fra l’energia necessaria all’estrazione di una risorsa presente e quella indispensabile in un istante futuro. </a:t>
            </a:r>
          </a:p>
          <a:p>
            <a:pPr>
              <a:lnSpc>
                <a:spcPct val="80000"/>
              </a:lnSpc>
            </a:pPr>
            <a:endParaRPr lang="it-IT" dirty="0" smtClean="0"/>
          </a:p>
          <a:p>
            <a:pPr>
              <a:lnSpc>
                <a:spcPct val="80000"/>
              </a:lnSpc>
              <a:buFontTx/>
              <a:buNone/>
            </a:pPr>
            <a:r>
              <a:rPr lang="it-IT" dirty="0" smtClean="0"/>
              <a:t>     (ES: si calcola il surplus di energia, valutato in MJ che sarà necessario per estrarre 1Kg di materiale nel momento in cui il consumo di quel materiale sarà cinque volte quello estratto dall’umanità prima del 1990. La scelta del fattore N = 5 è totalmente arbitraria poiché non si è interessati a valori assoluti ma a misure relative)</a:t>
            </a:r>
          </a:p>
        </p:txBody>
      </p:sp>
      <p:sp>
        <p:nvSpPr>
          <p:cNvPr id="6" name="CasellaDiTesto 5"/>
          <p:cNvSpPr txBox="1"/>
          <p:nvPr/>
        </p:nvSpPr>
        <p:spPr>
          <a:xfrm>
            <a:off x="611560" y="116632"/>
            <a:ext cx="7344816" cy="738664"/>
          </a:xfrm>
          <a:prstGeom prst="rect">
            <a:avLst/>
          </a:prstGeom>
          <a:noFill/>
        </p:spPr>
        <p:txBody>
          <a:bodyPr wrap="square" rtlCol="0">
            <a:spAutoFit/>
          </a:bodyPr>
          <a:lstStyle/>
          <a:p>
            <a:pPr algn="ctr"/>
            <a:r>
              <a:rPr lang="it-IT" sz="2400" b="1" dirty="0" smtClean="0">
                <a:latin typeface="Arial" pitchFamily="34" charset="0"/>
                <a:cs typeface="Arial" pitchFamily="34" charset="0"/>
              </a:rPr>
              <a:t>Le unità di misura</a:t>
            </a:r>
            <a:endParaRPr lang="it-IT" sz="2400" b="1" dirty="0">
              <a:latin typeface="Arial" pitchFamily="34" charset="0"/>
              <a:cs typeface="Arial" pitchFamily="34" charset="0"/>
            </a:endParaRPr>
          </a:p>
          <a:p>
            <a:endParaRPr lang="it-IT" dirty="0"/>
          </a:p>
        </p:txBody>
      </p:sp>
    </p:spTree>
    <p:extLst>
      <p:ext uri="{BB962C8B-B14F-4D97-AF65-F5344CB8AC3E}">
        <p14:creationId xmlns:p14="http://schemas.microsoft.com/office/powerpoint/2010/main" xmlns="" val="1431487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692696"/>
            <a:ext cx="2483768" cy="523220"/>
          </a:xfrm>
          <a:prstGeom prst="rect">
            <a:avLst/>
          </a:prstGeom>
          <a:noFill/>
        </p:spPr>
        <p:txBody>
          <a:bodyPr wrap="square" rtlCol="0">
            <a:spAutoFit/>
          </a:bodyPr>
          <a:lstStyle/>
          <a:p>
            <a:r>
              <a:rPr lang="it-IT" sz="1400" dirty="0" smtClean="0"/>
              <a:t>Estrazione Materie Prime (Risorse)</a:t>
            </a:r>
            <a:endParaRPr lang="it-IT" sz="1400" dirty="0"/>
          </a:p>
        </p:txBody>
      </p:sp>
      <p:sp>
        <p:nvSpPr>
          <p:cNvPr id="6" name="Freccia in giù 5"/>
          <p:cNvSpPr/>
          <p:nvPr/>
        </p:nvSpPr>
        <p:spPr>
          <a:xfrm>
            <a:off x="899592" y="1268760"/>
            <a:ext cx="342292" cy="72008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35496" y="1988840"/>
            <a:ext cx="2376264" cy="523220"/>
          </a:xfrm>
          <a:prstGeom prst="rect">
            <a:avLst/>
          </a:prstGeom>
          <a:noFill/>
        </p:spPr>
        <p:txBody>
          <a:bodyPr wrap="square" rtlCol="0">
            <a:spAutoFit/>
          </a:bodyPr>
          <a:lstStyle/>
          <a:p>
            <a:r>
              <a:rPr lang="it-IT" sz="1400" dirty="0" smtClean="0"/>
              <a:t>Produzione pezzi (piatti, travi, tubolari…)</a:t>
            </a:r>
            <a:endParaRPr lang="it-IT" sz="1400" dirty="0"/>
          </a:p>
        </p:txBody>
      </p:sp>
      <p:sp>
        <p:nvSpPr>
          <p:cNvPr id="8" name="Freccia in giù 7"/>
          <p:cNvSpPr/>
          <p:nvPr/>
        </p:nvSpPr>
        <p:spPr>
          <a:xfrm>
            <a:off x="899592" y="2564904"/>
            <a:ext cx="342292" cy="72008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611560" y="3284984"/>
            <a:ext cx="972108" cy="307777"/>
          </a:xfrm>
          <a:prstGeom prst="rect">
            <a:avLst/>
          </a:prstGeom>
          <a:noFill/>
        </p:spPr>
        <p:txBody>
          <a:bodyPr wrap="square" rtlCol="0">
            <a:spAutoFit/>
          </a:bodyPr>
          <a:lstStyle/>
          <a:p>
            <a:r>
              <a:rPr lang="it-IT" sz="1400" dirty="0" smtClean="0"/>
              <a:t>Trasporti</a:t>
            </a:r>
            <a:endParaRPr lang="it-IT" sz="1400" dirty="0"/>
          </a:p>
        </p:txBody>
      </p:sp>
      <p:sp>
        <p:nvSpPr>
          <p:cNvPr id="10" name="Freccia in giù 9"/>
          <p:cNvSpPr/>
          <p:nvPr/>
        </p:nvSpPr>
        <p:spPr>
          <a:xfrm>
            <a:off x="899592" y="3645024"/>
            <a:ext cx="342292" cy="72008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35496" y="4365104"/>
            <a:ext cx="2880320" cy="954107"/>
          </a:xfrm>
          <a:prstGeom prst="rect">
            <a:avLst/>
          </a:prstGeom>
          <a:noFill/>
        </p:spPr>
        <p:txBody>
          <a:bodyPr wrap="square" rtlCol="0">
            <a:spAutoFit/>
          </a:bodyPr>
          <a:lstStyle/>
          <a:p>
            <a:r>
              <a:rPr lang="it-IT" sz="1400" dirty="0" smtClean="0"/>
              <a:t>Lavorazioni (trafilatura, tornitura, fresatura, filettatura, foratura, saldatura, zincatura, verniciatura…)</a:t>
            </a:r>
            <a:endParaRPr lang="it-IT" sz="1400" dirty="0"/>
          </a:p>
        </p:txBody>
      </p:sp>
      <p:sp>
        <p:nvSpPr>
          <p:cNvPr id="12" name="Freccia a destra 11"/>
          <p:cNvSpPr/>
          <p:nvPr/>
        </p:nvSpPr>
        <p:spPr>
          <a:xfrm>
            <a:off x="2915816" y="4320099"/>
            <a:ext cx="720080" cy="3330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a:off x="2915816" y="4824155"/>
            <a:ext cx="720080" cy="3330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3635896" y="4293096"/>
            <a:ext cx="2520280" cy="307777"/>
          </a:xfrm>
          <a:prstGeom prst="rect">
            <a:avLst/>
          </a:prstGeom>
          <a:noFill/>
        </p:spPr>
        <p:txBody>
          <a:bodyPr wrap="square" rtlCol="0">
            <a:spAutoFit/>
          </a:bodyPr>
          <a:lstStyle/>
          <a:p>
            <a:r>
              <a:rPr lang="it-IT" sz="1400" dirty="0" smtClean="0"/>
              <a:t>Scarti di lavorazione</a:t>
            </a:r>
            <a:endParaRPr lang="it-IT" sz="1400" dirty="0"/>
          </a:p>
        </p:txBody>
      </p:sp>
      <p:sp>
        <p:nvSpPr>
          <p:cNvPr id="15" name="CasellaDiTesto 14"/>
          <p:cNvSpPr txBox="1"/>
          <p:nvPr/>
        </p:nvSpPr>
        <p:spPr>
          <a:xfrm>
            <a:off x="3707904" y="4824155"/>
            <a:ext cx="2088232" cy="307777"/>
          </a:xfrm>
          <a:prstGeom prst="rect">
            <a:avLst/>
          </a:prstGeom>
          <a:noFill/>
        </p:spPr>
        <p:txBody>
          <a:bodyPr wrap="square" rtlCol="0">
            <a:spAutoFit/>
          </a:bodyPr>
          <a:lstStyle/>
          <a:p>
            <a:r>
              <a:rPr lang="it-IT" sz="1400" dirty="0" smtClean="0"/>
              <a:t>Emissioni</a:t>
            </a:r>
            <a:endParaRPr lang="it-IT" sz="1400" dirty="0"/>
          </a:p>
        </p:txBody>
      </p:sp>
      <p:sp>
        <p:nvSpPr>
          <p:cNvPr id="16" name="Freccia in giù 15"/>
          <p:cNvSpPr/>
          <p:nvPr/>
        </p:nvSpPr>
        <p:spPr>
          <a:xfrm>
            <a:off x="899592" y="5373216"/>
            <a:ext cx="342292" cy="72008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611560" y="6093297"/>
            <a:ext cx="1116124" cy="307777"/>
          </a:xfrm>
          <a:prstGeom prst="rect">
            <a:avLst/>
          </a:prstGeom>
          <a:noFill/>
        </p:spPr>
        <p:txBody>
          <a:bodyPr wrap="square" rtlCol="0">
            <a:spAutoFit/>
          </a:bodyPr>
          <a:lstStyle/>
          <a:p>
            <a:r>
              <a:rPr lang="it-IT" sz="1400" dirty="0" smtClean="0"/>
              <a:t>Imballaggi</a:t>
            </a:r>
            <a:endParaRPr lang="it-IT" sz="1400" dirty="0"/>
          </a:p>
        </p:txBody>
      </p:sp>
      <p:sp>
        <p:nvSpPr>
          <p:cNvPr id="18" name="Freccia a destra 17"/>
          <p:cNvSpPr/>
          <p:nvPr/>
        </p:nvSpPr>
        <p:spPr>
          <a:xfrm>
            <a:off x="1691680" y="6120299"/>
            <a:ext cx="720080" cy="3330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p:cNvSpPr/>
          <p:nvPr/>
        </p:nvSpPr>
        <p:spPr>
          <a:xfrm>
            <a:off x="3563888" y="6120299"/>
            <a:ext cx="720080" cy="3330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p:cNvSpPr txBox="1"/>
          <p:nvPr/>
        </p:nvSpPr>
        <p:spPr>
          <a:xfrm>
            <a:off x="7164288" y="6093296"/>
            <a:ext cx="1763688" cy="307777"/>
          </a:xfrm>
          <a:prstGeom prst="rect">
            <a:avLst/>
          </a:prstGeom>
          <a:noFill/>
        </p:spPr>
        <p:txBody>
          <a:bodyPr wrap="square" rtlCol="0">
            <a:spAutoFit/>
          </a:bodyPr>
          <a:lstStyle/>
          <a:p>
            <a:r>
              <a:rPr lang="it-IT" sz="1400" b="1" dirty="0" smtClean="0"/>
              <a:t>PALETTIZZATORE</a:t>
            </a:r>
            <a:endParaRPr lang="it-IT" sz="1400" b="1" dirty="0"/>
          </a:p>
        </p:txBody>
      </p:sp>
      <p:sp>
        <p:nvSpPr>
          <p:cNvPr id="23" name="CasellaDiTesto 22"/>
          <p:cNvSpPr txBox="1"/>
          <p:nvPr/>
        </p:nvSpPr>
        <p:spPr>
          <a:xfrm>
            <a:off x="2519772" y="6145559"/>
            <a:ext cx="972108" cy="307777"/>
          </a:xfrm>
          <a:prstGeom prst="rect">
            <a:avLst/>
          </a:prstGeom>
          <a:noFill/>
        </p:spPr>
        <p:txBody>
          <a:bodyPr wrap="square" rtlCol="0">
            <a:spAutoFit/>
          </a:bodyPr>
          <a:lstStyle/>
          <a:p>
            <a:r>
              <a:rPr lang="it-IT" sz="1400" dirty="0" smtClean="0"/>
              <a:t>Trasporti</a:t>
            </a:r>
            <a:endParaRPr lang="it-IT" sz="1400" dirty="0"/>
          </a:p>
        </p:txBody>
      </p:sp>
      <p:sp>
        <p:nvSpPr>
          <p:cNvPr id="24" name="CasellaDiTesto 23"/>
          <p:cNvSpPr txBox="1"/>
          <p:nvPr/>
        </p:nvSpPr>
        <p:spPr>
          <a:xfrm>
            <a:off x="4499992" y="6002124"/>
            <a:ext cx="1944216" cy="523220"/>
          </a:xfrm>
          <a:prstGeom prst="rect">
            <a:avLst/>
          </a:prstGeom>
          <a:noFill/>
        </p:spPr>
        <p:txBody>
          <a:bodyPr wrap="square" rtlCol="0">
            <a:spAutoFit/>
          </a:bodyPr>
          <a:lstStyle/>
          <a:p>
            <a:r>
              <a:rPr lang="it-IT" sz="1400" dirty="0" smtClean="0"/>
              <a:t>Assemblaggio dei diversi componenti</a:t>
            </a:r>
            <a:endParaRPr lang="it-IT" sz="1400" dirty="0"/>
          </a:p>
        </p:txBody>
      </p:sp>
      <p:sp>
        <p:nvSpPr>
          <p:cNvPr id="25" name="Freccia a destra 24"/>
          <p:cNvSpPr/>
          <p:nvPr/>
        </p:nvSpPr>
        <p:spPr>
          <a:xfrm>
            <a:off x="6228184" y="6093296"/>
            <a:ext cx="720080" cy="33303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in su 25"/>
          <p:cNvSpPr/>
          <p:nvPr/>
        </p:nvSpPr>
        <p:spPr>
          <a:xfrm>
            <a:off x="7740352" y="5373216"/>
            <a:ext cx="305780" cy="628908"/>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p:cNvSpPr txBox="1"/>
          <p:nvPr/>
        </p:nvSpPr>
        <p:spPr>
          <a:xfrm>
            <a:off x="7380312" y="4941168"/>
            <a:ext cx="1296144" cy="307777"/>
          </a:xfrm>
          <a:prstGeom prst="rect">
            <a:avLst/>
          </a:prstGeom>
          <a:noFill/>
        </p:spPr>
        <p:txBody>
          <a:bodyPr wrap="square" rtlCol="0">
            <a:spAutoFit/>
          </a:bodyPr>
          <a:lstStyle/>
          <a:p>
            <a:r>
              <a:rPr lang="it-IT" sz="1400" dirty="0" smtClean="0"/>
              <a:t>Imballaggio</a:t>
            </a:r>
            <a:endParaRPr lang="it-IT" sz="1400" dirty="0"/>
          </a:p>
        </p:txBody>
      </p:sp>
      <p:sp>
        <p:nvSpPr>
          <p:cNvPr id="28" name="Freccia in su 27"/>
          <p:cNvSpPr/>
          <p:nvPr/>
        </p:nvSpPr>
        <p:spPr>
          <a:xfrm>
            <a:off x="7740352" y="4240252"/>
            <a:ext cx="305780" cy="628908"/>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p:cNvSpPr txBox="1"/>
          <p:nvPr/>
        </p:nvSpPr>
        <p:spPr>
          <a:xfrm>
            <a:off x="7452320" y="3769295"/>
            <a:ext cx="1008112" cy="307777"/>
          </a:xfrm>
          <a:prstGeom prst="rect">
            <a:avLst/>
          </a:prstGeom>
          <a:noFill/>
        </p:spPr>
        <p:txBody>
          <a:bodyPr wrap="square" rtlCol="0">
            <a:spAutoFit/>
          </a:bodyPr>
          <a:lstStyle/>
          <a:p>
            <a:r>
              <a:rPr lang="it-IT" sz="1400" dirty="0" smtClean="0"/>
              <a:t>Trasporti</a:t>
            </a:r>
            <a:endParaRPr lang="it-IT" sz="1400" dirty="0"/>
          </a:p>
        </p:txBody>
      </p:sp>
      <p:sp>
        <p:nvSpPr>
          <p:cNvPr id="30" name="Freccia in su 29"/>
          <p:cNvSpPr/>
          <p:nvPr/>
        </p:nvSpPr>
        <p:spPr>
          <a:xfrm>
            <a:off x="7740352" y="3068960"/>
            <a:ext cx="305780" cy="628908"/>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p:cNvSpPr txBox="1"/>
          <p:nvPr/>
        </p:nvSpPr>
        <p:spPr>
          <a:xfrm>
            <a:off x="7236296" y="2473732"/>
            <a:ext cx="1656184" cy="523220"/>
          </a:xfrm>
          <a:prstGeom prst="rect">
            <a:avLst/>
          </a:prstGeom>
          <a:noFill/>
        </p:spPr>
        <p:txBody>
          <a:bodyPr wrap="square" rtlCol="0">
            <a:spAutoFit/>
          </a:bodyPr>
          <a:lstStyle/>
          <a:p>
            <a:r>
              <a:rPr lang="it-IT" sz="1400" dirty="0" smtClean="0"/>
              <a:t>Consumo di energia elettrica</a:t>
            </a:r>
            <a:endParaRPr lang="it-IT" sz="1400" dirty="0"/>
          </a:p>
        </p:txBody>
      </p:sp>
      <p:sp>
        <p:nvSpPr>
          <p:cNvPr id="33" name="Freccia in su 32"/>
          <p:cNvSpPr/>
          <p:nvPr/>
        </p:nvSpPr>
        <p:spPr>
          <a:xfrm>
            <a:off x="7740352" y="1791980"/>
            <a:ext cx="305780" cy="628908"/>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p:cNvSpPr txBox="1"/>
          <p:nvPr/>
        </p:nvSpPr>
        <p:spPr>
          <a:xfrm>
            <a:off x="7236296" y="1393031"/>
            <a:ext cx="1800200" cy="307777"/>
          </a:xfrm>
          <a:prstGeom prst="rect">
            <a:avLst/>
          </a:prstGeom>
          <a:noFill/>
        </p:spPr>
        <p:txBody>
          <a:bodyPr wrap="square" rtlCol="0">
            <a:spAutoFit/>
          </a:bodyPr>
          <a:lstStyle/>
          <a:p>
            <a:r>
              <a:rPr lang="it-IT" sz="1400" dirty="0" smtClean="0"/>
              <a:t>Manutenzione</a:t>
            </a:r>
            <a:endParaRPr lang="it-IT" sz="1400" dirty="0"/>
          </a:p>
        </p:txBody>
      </p:sp>
      <p:sp>
        <p:nvSpPr>
          <p:cNvPr id="36" name="Freccia a destra 35"/>
          <p:cNvSpPr/>
          <p:nvPr/>
        </p:nvSpPr>
        <p:spPr>
          <a:xfrm rot="10800000">
            <a:off x="6372200" y="1367771"/>
            <a:ext cx="720080" cy="3330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CasellaDiTesto 36"/>
          <p:cNvSpPr txBox="1"/>
          <p:nvPr/>
        </p:nvSpPr>
        <p:spPr>
          <a:xfrm>
            <a:off x="4752020" y="1268760"/>
            <a:ext cx="1620180" cy="523220"/>
          </a:xfrm>
          <a:prstGeom prst="rect">
            <a:avLst/>
          </a:prstGeom>
          <a:noFill/>
        </p:spPr>
        <p:txBody>
          <a:bodyPr wrap="square" rtlCol="0">
            <a:spAutoFit/>
          </a:bodyPr>
          <a:lstStyle/>
          <a:p>
            <a:r>
              <a:rPr lang="it-IT" sz="1400" dirty="0" smtClean="0"/>
              <a:t>Fine vita dei pezzi di ricambio</a:t>
            </a:r>
            <a:endParaRPr lang="it-IT" sz="1400" dirty="0"/>
          </a:p>
        </p:txBody>
      </p:sp>
      <p:sp>
        <p:nvSpPr>
          <p:cNvPr id="38" name="Freccia in su 37"/>
          <p:cNvSpPr/>
          <p:nvPr/>
        </p:nvSpPr>
        <p:spPr>
          <a:xfrm>
            <a:off x="7740352" y="764704"/>
            <a:ext cx="305780" cy="628908"/>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CasellaDiTesto 38"/>
          <p:cNvSpPr txBox="1"/>
          <p:nvPr/>
        </p:nvSpPr>
        <p:spPr>
          <a:xfrm>
            <a:off x="7164288" y="169476"/>
            <a:ext cx="1656184" cy="523220"/>
          </a:xfrm>
          <a:prstGeom prst="rect">
            <a:avLst/>
          </a:prstGeom>
          <a:noFill/>
        </p:spPr>
        <p:txBody>
          <a:bodyPr wrap="square" rtlCol="0">
            <a:spAutoFit/>
          </a:bodyPr>
          <a:lstStyle/>
          <a:p>
            <a:r>
              <a:rPr lang="it-IT" sz="1400" dirty="0" smtClean="0"/>
              <a:t>Consumo di energia elettrica</a:t>
            </a:r>
            <a:endParaRPr lang="it-IT" sz="1400" dirty="0"/>
          </a:p>
        </p:txBody>
      </p:sp>
      <p:sp>
        <p:nvSpPr>
          <p:cNvPr id="40" name="Freccia a destra 39"/>
          <p:cNvSpPr/>
          <p:nvPr/>
        </p:nvSpPr>
        <p:spPr>
          <a:xfrm rot="10800000">
            <a:off x="6372200" y="260648"/>
            <a:ext cx="720080" cy="33303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CasellaDiTesto 40"/>
          <p:cNvSpPr txBox="1"/>
          <p:nvPr/>
        </p:nvSpPr>
        <p:spPr>
          <a:xfrm>
            <a:off x="4752020" y="169476"/>
            <a:ext cx="1476164" cy="523220"/>
          </a:xfrm>
          <a:prstGeom prst="rect">
            <a:avLst/>
          </a:prstGeom>
          <a:noFill/>
        </p:spPr>
        <p:txBody>
          <a:bodyPr wrap="square" rtlCol="0">
            <a:spAutoFit/>
          </a:bodyPr>
          <a:lstStyle/>
          <a:p>
            <a:r>
              <a:rPr lang="it-IT" sz="1400" dirty="0" smtClean="0"/>
              <a:t>Separazione dei materiali</a:t>
            </a:r>
            <a:endParaRPr lang="it-IT" sz="1400" dirty="0"/>
          </a:p>
        </p:txBody>
      </p:sp>
      <p:sp>
        <p:nvSpPr>
          <p:cNvPr id="42" name="Freccia a destra 41"/>
          <p:cNvSpPr/>
          <p:nvPr/>
        </p:nvSpPr>
        <p:spPr>
          <a:xfrm rot="10800000">
            <a:off x="3923928" y="260648"/>
            <a:ext cx="720080" cy="3330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CasellaDiTesto 42"/>
          <p:cNvSpPr txBox="1"/>
          <p:nvPr/>
        </p:nvSpPr>
        <p:spPr>
          <a:xfrm>
            <a:off x="2123728" y="241484"/>
            <a:ext cx="2016224" cy="523220"/>
          </a:xfrm>
          <a:prstGeom prst="rect">
            <a:avLst/>
          </a:prstGeom>
          <a:noFill/>
        </p:spPr>
        <p:txBody>
          <a:bodyPr wrap="square" rtlCol="0">
            <a:spAutoFit/>
          </a:bodyPr>
          <a:lstStyle/>
          <a:p>
            <a:r>
              <a:rPr lang="it-IT" sz="1400" dirty="0" smtClean="0"/>
              <a:t>Riciclo o smaltimento</a:t>
            </a:r>
          </a:p>
          <a:p>
            <a:r>
              <a:rPr lang="it-IT" sz="1400" dirty="0"/>
              <a:t>d</a:t>
            </a:r>
            <a:r>
              <a:rPr lang="it-IT" sz="1400" dirty="0" smtClean="0"/>
              <a:t>ei materiali</a:t>
            </a:r>
            <a:endParaRPr lang="it-IT" sz="1400" dirty="0"/>
          </a:p>
        </p:txBody>
      </p:sp>
      <p:sp>
        <p:nvSpPr>
          <p:cNvPr id="44" name="Freccia a destra 43"/>
          <p:cNvSpPr/>
          <p:nvPr/>
        </p:nvSpPr>
        <p:spPr>
          <a:xfrm>
            <a:off x="1619672" y="3284984"/>
            <a:ext cx="720080" cy="3330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CasellaDiTesto 44"/>
          <p:cNvSpPr txBox="1"/>
          <p:nvPr/>
        </p:nvSpPr>
        <p:spPr>
          <a:xfrm>
            <a:off x="2411760" y="3265239"/>
            <a:ext cx="2088232" cy="307777"/>
          </a:xfrm>
          <a:prstGeom prst="rect">
            <a:avLst/>
          </a:prstGeom>
          <a:noFill/>
        </p:spPr>
        <p:txBody>
          <a:bodyPr wrap="square" rtlCol="0">
            <a:spAutoFit/>
          </a:bodyPr>
          <a:lstStyle/>
          <a:p>
            <a:r>
              <a:rPr lang="it-IT" sz="1400" dirty="0" smtClean="0"/>
              <a:t>Emissioni</a:t>
            </a:r>
            <a:endParaRPr lang="it-IT" sz="1400" dirty="0"/>
          </a:p>
        </p:txBody>
      </p:sp>
      <p:sp>
        <p:nvSpPr>
          <p:cNvPr id="46" name="Freccia a destra 45"/>
          <p:cNvSpPr/>
          <p:nvPr/>
        </p:nvSpPr>
        <p:spPr>
          <a:xfrm>
            <a:off x="2051720" y="1988840"/>
            <a:ext cx="720080" cy="35129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asellaDiTesto 46"/>
          <p:cNvSpPr txBox="1"/>
          <p:nvPr/>
        </p:nvSpPr>
        <p:spPr>
          <a:xfrm>
            <a:off x="2771800" y="1988840"/>
            <a:ext cx="2088232" cy="307777"/>
          </a:xfrm>
          <a:prstGeom prst="rect">
            <a:avLst/>
          </a:prstGeom>
          <a:noFill/>
        </p:spPr>
        <p:txBody>
          <a:bodyPr wrap="square" rtlCol="0">
            <a:spAutoFit/>
          </a:bodyPr>
          <a:lstStyle/>
          <a:p>
            <a:r>
              <a:rPr lang="it-IT" sz="1400" dirty="0" smtClean="0"/>
              <a:t>Emissioni</a:t>
            </a:r>
            <a:endParaRPr lang="it-IT" sz="1400" dirty="0"/>
          </a:p>
        </p:txBody>
      </p:sp>
      <p:sp>
        <p:nvSpPr>
          <p:cNvPr id="48" name="Freccia a destra 47"/>
          <p:cNvSpPr/>
          <p:nvPr/>
        </p:nvSpPr>
        <p:spPr>
          <a:xfrm rot="10800000">
            <a:off x="6444208" y="2519899"/>
            <a:ext cx="720080" cy="3330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asellaDiTesto 48"/>
          <p:cNvSpPr txBox="1"/>
          <p:nvPr/>
        </p:nvSpPr>
        <p:spPr>
          <a:xfrm>
            <a:off x="5436096" y="2545159"/>
            <a:ext cx="1044116" cy="307777"/>
          </a:xfrm>
          <a:prstGeom prst="rect">
            <a:avLst/>
          </a:prstGeom>
          <a:noFill/>
        </p:spPr>
        <p:txBody>
          <a:bodyPr wrap="square" rtlCol="0">
            <a:spAutoFit/>
          </a:bodyPr>
          <a:lstStyle/>
          <a:p>
            <a:r>
              <a:rPr lang="it-IT" sz="1400" dirty="0" smtClean="0"/>
              <a:t>Emissioni</a:t>
            </a:r>
            <a:endParaRPr lang="it-IT" sz="1400" dirty="0"/>
          </a:p>
        </p:txBody>
      </p:sp>
      <p:sp>
        <p:nvSpPr>
          <p:cNvPr id="50" name="CasellaDiTesto 49"/>
          <p:cNvSpPr txBox="1"/>
          <p:nvPr/>
        </p:nvSpPr>
        <p:spPr>
          <a:xfrm>
            <a:off x="5436096" y="3717032"/>
            <a:ext cx="2088232" cy="307777"/>
          </a:xfrm>
          <a:prstGeom prst="rect">
            <a:avLst/>
          </a:prstGeom>
          <a:noFill/>
        </p:spPr>
        <p:txBody>
          <a:bodyPr wrap="square" rtlCol="0">
            <a:spAutoFit/>
          </a:bodyPr>
          <a:lstStyle/>
          <a:p>
            <a:r>
              <a:rPr lang="it-IT" sz="1400" dirty="0" smtClean="0"/>
              <a:t>Emissioni</a:t>
            </a:r>
            <a:endParaRPr lang="it-IT" sz="1400" dirty="0"/>
          </a:p>
        </p:txBody>
      </p:sp>
      <p:sp>
        <p:nvSpPr>
          <p:cNvPr id="51" name="Freccia a destra 50"/>
          <p:cNvSpPr/>
          <p:nvPr/>
        </p:nvSpPr>
        <p:spPr>
          <a:xfrm rot="10800000">
            <a:off x="6596608" y="3744035"/>
            <a:ext cx="720080" cy="3330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Freccia in su 51"/>
          <p:cNvSpPr/>
          <p:nvPr/>
        </p:nvSpPr>
        <p:spPr>
          <a:xfrm>
            <a:off x="2843808" y="5687670"/>
            <a:ext cx="288032" cy="38646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CasellaDiTesto 52"/>
          <p:cNvSpPr txBox="1"/>
          <p:nvPr/>
        </p:nvSpPr>
        <p:spPr>
          <a:xfrm>
            <a:off x="2519772" y="5373216"/>
            <a:ext cx="1188132" cy="307777"/>
          </a:xfrm>
          <a:prstGeom prst="rect">
            <a:avLst/>
          </a:prstGeom>
          <a:noFill/>
        </p:spPr>
        <p:txBody>
          <a:bodyPr wrap="square" rtlCol="0">
            <a:spAutoFit/>
          </a:bodyPr>
          <a:lstStyle/>
          <a:p>
            <a:r>
              <a:rPr lang="it-IT" sz="1400" dirty="0" smtClean="0"/>
              <a:t>Emissioni</a:t>
            </a:r>
            <a:endParaRPr lang="it-IT" sz="1400" dirty="0"/>
          </a:p>
        </p:txBody>
      </p:sp>
      <p:cxnSp>
        <p:nvCxnSpPr>
          <p:cNvPr id="55" name="Connettore 1 54"/>
          <p:cNvCxnSpPr/>
          <p:nvPr/>
        </p:nvCxnSpPr>
        <p:spPr>
          <a:xfrm>
            <a:off x="6228184" y="0"/>
            <a:ext cx="0" cy="954306"/>
          </a:xfrm>
          <a:prstGeom prst="line">
            <a:avLst/>
          </a:prstGeom>
          <a:ln w="107950" cmpd="sng">
            <a:solidFill>
              <a:srgbClr val="00B0F0"/>
            </a:solidFill>
            <a:headEnd w="lg" len="lg"/>
          </a:ln>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flipH="1">
            <a:off x="7092280" y="4149080"/>
            <a:ext cx="1440160" cy="0"/>
          </a:xfrm>
          <a:prstGeom prst="line">
            <a:avLst/>
          </a:prstGeom>
          <a:ln w="107950" cmpd="sng">
            <a:solidFill>
              <a:srgbClr val="92D050"/>
            </a:solidFill>
            <a:headEnd w="lg" len="lg"/>
          </a:ln>
        </p:spPr>
        <p:style>
          <a:lnRef idx="1">
            <a:schemeClr val="accent1"/>
          </a:lnRef>
          <a:fillRef idx="0">
            <a:schemeClr val="accent1"/>
          </a:fillRef>
          <a:effectRef idx="0">
            <a:schemeClr val="accent1"/>
          </a:effectRef>
          <a:fontRef idx="minor">
            <a:schemeClr val="tx1"/>
          </a:fontRef>
        </p:style>
      </p:cxnSp>
      <p:sp>
        <p:nvSpPr>
          <p:cNvPr id="62" name="Segnaposto piè di pagina 61"/>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Tree>
    <p:extLst>
      <p:ext uri="{BB962C8B-B14F-4D97-AF65-F5344CB8AC3E}">
        <p14:creationId xmlns:p14="http://schemas.microsoft.com/office/powerpoint/2010/main" xmlns="" val="478606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5" name="CasellaDiTesto 4"/>
          <p:cNvSpPr txBox="1"/>
          <p:nvPr/>
        </p:nvSpPr>
        <p:spPr>
          <a:xfrm>
            <a:off x="395536" y="332656"/>
            <a:ext cx="7272808" cy="3416320"/>
          </a:xfrm>
          <a:prstGeom prst="rect">
            <a:avLst/>
          </a:prstGeom>
          <a:noFill/>
        </p:spPr>
        <p:txBody>
          <a:bodyPr wrap="square" rtlCol="0">
            <a:spAutoFit/>
          </a:bodyPr>
          <a:lstStyle/>
          <a:p>
            <a:r>
              <a:rPr lang="it-IT" dirty="0" smtClean="0"/>
              <a:t>Differenza armadio inox / non inox</a:t>
            </a:r>
          </a:p>
          <a:p>
            <a:endParaRPr lang="it-IT" dirty="0"/>
          </a:p>
          <a:p>
            <a:r>
              <a:rPr lang="it-IT" dirty="0" smtClean="0"/>
              <a:t>Prevalentemente</a:t>
            </a:r>
          </a:p>
          <a:p>
            <a:r>
              <a:rPr lang="it-IT" b="1" dirty="0" err="1" smtClean="0"/>
              <a:t>Carcinogens</a:t>
            </a:r>
            <a:endParaRPr lang="it-IT" b="1" dirty="0" smtClean="0"/>
          </a:p>
          <a:p>
            <a:r>
              <a:rPr lang="it-IT" dirty="0" smtClean="0"/>
              <a:t>187-97 kg </a:t>
            </a:r>
            <a:r>
              <a:rPr lang="it-IT" dirty="0"/>
              <a:t>C2H3Cl </a:t>
            </a:r>
            <a:r>
              <a:rPr lang="it-IT" dirty="0" err="1"/>
              <a:t>eq</a:t>
            </a:r>
            <a:endParaRPr lang="it-IT" dirty="0"/>
          </a:p>
          <a:p>
            <a:r>
              <a:rPr lang="it-IT" b="1" dirty="0" smtClean="0"/>
              <a:t>Non-</a:t>
            </a:r>
            <a:r>
              <a:rPr lang="it-IT" b="1" dirty="0" err="1"/>
              <a:t>Carcinogens</a:t>
            </a:r>
            <a:endParaRPr lang="it-IT" b="1" dirty="0"/>
          </a:p>
          <a:p>
            <a:r>
              <a:rPr lang="it-IT" dirty="0" smtClean="0"/>
              <a:t>240-197 </a:t>
            </a:r>
            <a:r>
              <a:rPr lang="it-IT" dirty="0"/>
              <a:t>kg C2H3Cl </a:t>
            </a:r>
            <a:r>
              <a:rPr lang="it-IT" dirty="0" err="1"/>
              <a:t>eq</a:t>
            </a:r>
            <a:endParaRPr lang="it-IT" dirty="0"/>
          </a:p>
          <a:p>
            <a:r>
              <a:rPr lang="it-IT" b="1" dirty="0" err="1" smtClean="0"/>
              <a:t>Respiratory</a:t>
            </a:r>
            <a:r>
              <a:rPr lang="it-IT" b="1" dirty="0" smtClean="0"/>
              <a:t> </a:t>
            </a:r>
            <a:r>
              <a:rPr lang="it-IT" b="1" dirty="0" err="1" smtClean="0"/>
              <a:t>inorganics</a:t>
            </a:r>
            <a:endParaRPr lang="it-IT" b="1" dirty="0" smtClean="0"/>
          </a:p>
          <a:p>
            <a:r>
              <a:rPr lang="it-IT" dirty="0" smtClean="0"/>
              <a:t>10-7 kg PM2,5 </a:t>
            </a:r>
            <a:r>
              <a:rPr lang="it-IT" dirty="0" err="1" smtClean="0"/>
              <a:t>eq</a:t>
            </a:r>
            <a:endParaRPr lang="it-IT" dirty="0" smtClean="0"/>
          </a:p>
          <a:p>
            <a:r>
              <a:rPr lang="it-IT" b="1" dirty="0" smtClean="0"/>
              <a:t>Global </a:t>
            </a:r>
            <a:r>
              <a:rPr lang="it-IT" b="1" dirty="0" err="1" smtClean="0"/>
              <a:t>warming</a:t>
            </a:r>
            <a:endParaRPr lang="it-IT" b="1" dirty="0" smtClean="0"/>
          </a:p>
          <a:p>
            <a:r>
              <a:rPr lang="it-IT" dirty="0" smtClean="0"/>
              <a:t>4100-3300 kg CO2 </a:t>
            </a:r>
            <a:r>
              <a:rPr lang="it-IT" dirty="0" err="1" smtClean="0"/>
              <a:t>eq</a:t>
            </a:r>
            <a:endParaRPr lang="it-IT" dirty="0" smtClean="0"/>
          </a:p>
          <a:p>
            <a:endParaRPr lang="it-IT" dirty="0"/>
          </a:p>
        </p:txBody>
      </p:sp>
    </p:spTree>
    <p:extLst>
      <p:ext uri="{BB962C8B-B14F-4D97-AF65-F5344CB8AC3E}">
        <p14:creationId xmlns:p14="http://schemas.microsoft.com/office/powerpoint/2010/main" xmlns="" val="693004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5" name="Rettangolo 4"/>
          <p:cNvSpPr/>
          <p:nvPr/>
        </p:nvSpPr>
        <p:spPr>
          <a:xfrm>
            <a:off x="2286000" y="1859340"/>
            <a:ext cx="4572000" cy="2585323"/>
          </a:xfrm>
          <a:prstGeom prst="rect">
            <a:avLst/>
          </a:prstGeom>
        </p:spPr>
        <p:txBody>
          <a:bodyPr>
            <a:spAutoFit/>
          </a:bodyPr>
          <a:lstStyle/>
          <a:p>
            <a:r>
              <a:rPr lang="it-IT" dirty="0"/>
              <a:t>Differenza </a:t>
            </a:r>
            <a:r>
              <a:rPr lang="it-IT" dirty="0" smtClean="0"/>
              <a:t>LCA LGV/ LCA EAGLE</a:t>
            </a:r>
            <a:endParaRPr lang="it-IT" dirty="0"/>
          </a:p>
          <a:p>
            <a:endParaRPr lang="it-IT" dirty="0"/>
          </a:p>
          <a:p>
            <a:r>
              <a:rPr lang="it-IT" dirty="0"/>
              <a:t>Prevalentemente</a:t>
            </a:r>
          </a:p>
          <a:p>
            <a:r>
              <a:rPr lang="it-IT" b="1" dirty="0" err="1"/>
              <a:t>Carcinogens</a:t>
            </a:r>
            <a:endParaRPr lang="it-IT" b="1" dirty="0"/>
          </a:p>
          <a:p>
            <a:r>
              <a:rPr lang="it-IT" dirty="0" smtClean="0"/>
              <a:t>788-1519 </a:t>
            </a:r>
            <a:r>
              <a:rPr lang="it-IT" dirty="0"/>
              <a:t>kg C2H3Cl </a:t>
            </a:r>
            <a:r>
              <a:rPr lang="it-IT" dirty="0" err="1"/>
              <a:t>eq</a:t>
            </a:r>
            <a:endParaRPr lang="it-IT" dirty="0"/>
          </a:p>
          <a:p>
            <a:r>
              <a:rPr lang="it-IT" b="1" dirty="0"/>
              <a:t>Non-</a:t>
            </a:r>
            <a:r>
              <a:rPr lang="it-IT" b="1" dirty="0" err="1"/>
              <a:t>Carcinogens</a:t>
            </a:r>
            <a:endParaRPr lang="it-IT" b="1" dirty="0"/>
          </a:p>
          <a:p>
            <a:r>
              <a:rPr lang="it-IT" dirty="0" smtClean="0"/>
              <a:t>2500-2200 </a:t>
            </a:r>
            <a:r>
              <a:rPr lang="it-IT" dirty="0"/>
              <a:t>kg C2H3Cl </a:t>
            </a:r>
            <a:r>
              <a:rPr lang="it-IT" dirty="0" err="1"/>
              <a:t>eq</a:t>
            </a:r>
            <a:endParaRPr lang="it-IT" dirty="0"/>
          </a:p>
          <a:p>
            <a:r>
              <a:rPr lang="it-IT" b="1" dirty="0" err="1"/>
              <a:t>Respiratory</a:t>
            </a:r>
            <a:r>
              <a:rPr lang="it-IT" b="1" dirty="0"/>
              <a:t> </a:t>
            </a:r>
            <a:r>
              <a:rPr lang="it-IT" b="1" dirty="0" err="1"/>
              <a:t>inorganics</a:t>
            </a:r>
            <a:endParaRPr lang="it-IT" b="1" dirty="0"/>
          </a:p>
          <a:p>
            <a:r>
              <a:rPr lang="it-IT" dirty="0" smtClean="0"/>
              <a:t>119-131 </a:t>
            </a:r>
            <a:r>
              <a:rPr lang="it-IT" dirty="0"/>
              <a:t>kg PM2,5 </a:t>
            </a:r>
            <a:r>
              <a:rPr lang="it-IT" dirty="0" err="1" smtClean="0"/>
              <a:t>eq</a:t>
            </a:r>
            <a:endParaRPr lang="it-IT" dirty="0"/>
          </a:p>
        </p:txBody>
      </p:sp>
    </p:spTree>
    <p:extLst>
      <p:ext uri="{BB962C8B-B14F-4D97-AF65-F5344CB8AC3E}">
        <p14:creationId xmlns:p14="http://schemas.microsoft.com/office/powerpoint/2010/main" xmlns="" val="1756366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333375"/>
            <a:ext cx="5651500" cy="6165850"/>
            <a:chOff x="0" y="0"/>
            <a:chExt cx="4558" cy="5108"/>
          </a:xfrm>
        </p:grpSpPr>
        <p:pic>
          <p:nvPicPr>
            <p:cNvPr id="37913" name="Picture 3"/>
            <p:cNvPicPr>
              <a:picLocks noChangeAspect="1" noChangeArrowheads="1"/>
            </p:cNvPicPr>
            <p:nvPr/>
          </p:nvPicPr>
          <p:blipFill>
            <a:blip r:embed="rId3" cstate="email"/>
            <a:srcRect/>
            <a:stretch>
              <a:fillRect/>
            </a:stretch>
          </p:blipFill>
          <p:spPr bwMode="auto">
            <a:xfrm>
              <a:off x="0" y="0"/>
              <a:ext cx="4558" cy="3294"/>
            </a:xfrm>
            <a:prstGeom prst="rect">
              <a:avLst/>
            </a:prstGeom>
            <a:noFill/>
            <a:ln w="9525" algn="ctr">
              <a:noFill/>
              <a:miter lim="800000"/>
              <a:headEnd/>
              <a:tailEnd/>
            </a:ln>
          </p:spPr>
        </p:pic>
        <p:pic>
          <p:nvPicPr>
            <p:cNvPr id="37914" name="Picture 4"/>
            <p:cNvPicPr>
              <a:picLocks noChangeAspect="1" noChangeArrowheads="1"/>
            </p:cNvPicPr>
            <p:nvPr/>
          </p:nvPicPr>
          <p:blipFill>
            <a:blip r:embed="rId4" cstate="email"/>
            <a:srcRect/>
            <a:stretch>
              <a:fillRect/>
            </a:stretch>
          </p:blipFill>
          <p:spPr bwMode="auto">
            <a:xfrm>
              <a:off x="0" y="3294"/>
              <a:ext cx="4558" cy="1814"/>
            </a:xfrm>
            <a:prstGeom prst="rect">
              <a:avLst/>
            </a:prstGeom>
            <a:noFill/>
            <a:ln w="9525" algn="ctr">
              <a:noFill/>
              <a:miter lim="800000"/>
              <a:headEnd/>
              <a:tailEnd/>
            </a:ln>
          </p:spPr>
        </p:pic>
      </p:grpSp>
      <p:sp>
        <p:nvSpPr>
          <p:cNvPr id="33797" name="Rectangle 5"/>
          <p:cNvSpPr>
            <a:spLocks noChangeArrowheads="1"/>
          </p:cNvSpPr>
          <p:nvPr/>
        </p:nvSpPr>
        <p:spPr bwMode="auto">
          <a:xfrm>
            <a:off x="3276600" y="333375"/>
            <a:ext cx="1295400" cy="503238"/>
          </a:xfrm>
          <a:prstGeom prst="rect">
            <a:avLst/>
          </a:prstGeom>
          <a:noFill/>
          <a:ln w="25400">
            <a:solidFill>
              <a:srgbClr val="800000"/>
            </a:solidFill>
            <a:miter lim="800000"/>
            <a:headEnd/>
            <a:tailEnd/>
          </a:ln>
        </p:spPr>
        <p:txBody>
          <a:bodyPr wrap="none" anchor="ctr"/>
          <a:lstStyle/>
          <a:p>
            <a:endParaRPr lang="it-IT"/>
          </a:p>
        </p:txBody>
      </p:sp>
      <p:sp>
        <p:nvSpPr>
          <p:cNvPr id="33798" name="Text Box 6"/>
          <p:cNvSpPr txBox="1">
            <a:spLocks noChangeArrowheads="1"/>
          </p:cNvSpPr>
          <p:nvPr/>
        </p:nvSpPr>
        <p:spPr bwMode="auto">
          <a:xfrm>
            <a:off x="6877050" y="549275"/>
            <a:ext cx="1943100" cy="392113"/>
          </a:xfrm>
          <a:prstGeom prst="rect">
            <a:avLst/>
          </a:prstGeom>
          <a:solidFill>
            <a:srgbClr val="808080"/>
          </a:solidFill>
          <a:ln w="25400">
            <a:solidFill>
              <a:srgbClr val="FFFF99"/>
            </a:solidFill>
            <a:miter lim="800000"/>
            <a:headEnd/>
            <a:tailEnd/>
          </a:ln>
          <a:effectLst/>
        </p:spPr>
        <p:txBody>
          <a:bodyPr>
            <a:spAutoFit/>
          </a:bodyPr>
          <a:lstStyle/>
          <a:p>
            <a:pPr algn="l">
              <a:spcBef>
                <a:spcPct val="50000"/>
              </a:spcBef>
              <a:defRPr/>
            </a:pPr>
            <a:r>
              <a:rPr lang="it-IT" b="1" i="1">
                <a:solidFill>
                  <a:srgbClr val="FFFF99"/>
                </a:solidFill>
                <a:effectLst>
                  <a:outerShdw blurRad="38100" dist="38100" dir="2700000" algn="tl">
                    <a:srgbClr val="000000"/>
                  </a:outerShdw>
                </a:effectLst>
                <a:latin typeface="Arial Narrow" pitchFamily="34" charset="0"/>
              </a:rPr>
              <a:t>Unità funzionale</a:t>
            </a:r>
          </a:p>
        </p:txBody>
      </p:sp>
      <p:sp>
        <p:nvSpPr>
          <p:cNvPr id="33799" name="Rectangle 7"/>
          <p:cNvSpPr>
            <a:spLocks noChangeArrowheads="1"/>
          </p:cNvSpPr>
          <p:nvPr/>
        </p:nvSpPr>
        <p:spPr bwMode="auto">
          <a:xfrm>
            <a:off x="71438" y="1412875"/>
            <a:ext cx="4284662" cy="863600"/>
          </a:xfrm>
          <a:prstGeom prst="rect">
            <a:avLst/>
          </a:prstGeom>
          <a:noFill/>
          <a:ln w="25400">
            <a:solidFill>
              <a:srgbClr val="800000"/>
            </a:solidFill>
            <a:miter lim="800000"/>
            <a:headEnd/>
            <a:tailEnd/>
          </a:ln>
        </p:spPr>
        <p:txBody>
          <a:bodyPr wrap="none" anchor="ctr"/>
          <a:lstStyle/>
          <a:p>
            <a:endParaRPr lang="it-IT"/>
          </a:p>
        </p:txBody>
      </p:sp>
      <p:sp>
        <p:nvSpPr>
          <p:cNvPr id="33800" name="Text Box 8"/>
          <p:cNvSpPr txBox="1">
            <a:spLocks noChangeArrowheads="1"/>
          </p:cNvSpPr>
          <p:nvPr/>
        </p:nvSpPr>
        <p:spPr bwMode="auto">
          <a:xfrm>
            <a:off x="6877050" y="1412875"/>
            <a:ext cx="1943100" cy="392113"/>
          </a:xfrm>
          <a:prstGeom prst="rect">
            <a:avLst/>
          </a:prstGeom>
          <a:solidFill>
            <a:srgbClr val="808080"/>
          </a:solidFill>
          <a:ln w="25400">
            <a:solidFill>
              <a:srgbClr val="FFFF99"/>
            </a:solidFill>
            <a:miter lim="800000"/>
            <a:headEnd/>
            <a:tailEnd/>
          </a:ln>
          <a:effectLst/>
        </p:spPr>
        <p:txBody>
          <a:bodyPr>
            <a:spAutoFit/>
          </a:bodyPr>
          <a:lstStyle/>
          <a:p>
            <a:pPr algn="l">
              <a:spcBef>
                <a:spcPct val="50000"/>
              </a:spcBef>
              <a:defRPr/>
            </a:pPr>
            <a:r>
              <a:rPr lang="it-IT" b="1" i="1">
                <a:solidFill>
                  <a:srgbClr val="FFFF99"/>
                </a:solidFill>
                <a:effectLst>
                  <a:outerShdw blurRad="38100" dist="38100" dir="2700000" algn="tl">
                    <a:srgbClr val="000000"/>
                  </a:outerShdw>
                </a:effectLst>
                <a:latin typeface="Arial Narrow" pitchFamily="34" charset="0"/>
              </a:rPr>
              <a:t>Risorse</a:t>
            </a:r>
          </a:p>
        </p:txBody>
      </p:sp>
      <p:sp>
        <p:nvSpPr>
          <p:cNvPr id="33801" name="Line 9"/>
          <p:cNvSpPr>
            <a:spLocks noChangeShapeType="1"/>
          </p:cNvSpPr>
          <p:nvPr/>
        </p:nvSpPr>
        <p:spPr bwMode="auto">
          <a:xfrm flipV="1">
            <a:off x="4643438" y="765175"/>
            <a:ext cx="2160587" cy="0"/>
          </a:xfrm>
          <a:prstGeom prst="line">
            <a:avLst/>
          </a:prstGeom>
          <a:noFill/>
          <a:ln w="28575">
            <a:solidFill>
              <a:srgbClr val="800000"/>
            </a:solidFill>
            <a:round/>
            <a:headEnd/>
            <a:tailEnd type="triangle" w="med" len="med"/>
          </a:ln>
        </p:spPr>
        <p:txBody>
          <a:bodyPr/>
          <a:lstStyle/>
          <a:p>
            <a:endParaRPr lang="it-IT"/>
          </a:p>
        </p:txBody>
      </p:sp>
      <p:sp>
        <p:nvSpPr>
          <p:cNvPr id="37896" name="WordArt 10"/>
          <p:cNvSpPr>
            <a:spLocks noChangeArrowheads="1" noChangeShapeType="1" noTextEdit="1"/>
          </p:cNvSpPr>
          <p:nvPr/>
        </p:nvSpPr>
        <p:spPr bwMode="auto">
          <a:xfrm>
            <a:off x="107950" y="44450"/>
            <a:ext cx="7416800" cy="215900"/>
          </a:xfrm>
          <a:prstGeom prst="rect">
            <a:avLst/>
          </a:prstGeom>
        </p:spPr>
        <p:txBody>
          <a:bodyPr wrap="none" fromWordArt="1">
            <a:prstTxWarp prst="textPlain">
              <a:avLst>
                <a:gd name="adj" fmla="val 50000"/>
              </a:avLst>
            </a:prstTxWarp>
          </a:bodyPr>
          <a:lstStyle/>
          <a:p>
            <a:pPr algn="ctr"/>
            <a:r>
              <a:rPr lang="it-IT" sz="3600" b="1" i="1" kern="10">
                <a:ln w="9525">
                  <a:noFill/>
                  <a:round/>
                  <a:headEnd/>
                  <a:tailEnd/>
                </a:ln>
                <a:solidFill>
                  <a:srgbClr val="333333"/>
                </a:solidFill>
                <a:latin typeface="Arial Narrow"/>
              </a:rPr>
              <a:t>Analisi di inventario: esempio di modellizzazione nel software</a:t>
            </a:r>
          </a:p>
        </p:txBody>
      </p:sp>
      <p:sp>
        <p:nvSpPr>
          <p:cNvPr id="33803" name="Line 11"/>
          <p:cNvSpPr>
            <a:spLocks noChangeShapeType="1"/>
          </p:cNvSpPr>
          <p:nvPr/>
        </p:nvSpPr>
        <p:spPr bwMode="auto">
          <a:xfrm flipV="1">
            <a:off x="4356100" y="1484313"/>
            <a:ext cx="2447925" cy="0"/>
          </a:xfrm>
          <a:prstGeom prst="line">
            <a:avLst/>
          </a:prstGeom>
          <a:noFill/>
          <a:ln w="28575">
            <a:solidFill>
              <a:srgbClr val="800000"/>
            </a:solidFill>
            <a:round/>
            <a:headEnd/>
            <a:tailEnd type="triangle" w="med" len="med"/>
          </a:ln>
        </p:spPr>
        <p:txBody>
          <a:bodyPr/>
          <a:lstStyle/>
          <a:p>
            <a:endParaRPr lang="it-IT"/>
          </a:p>
        </p:txBody>
      </p:sp>
      <p:sp>
        <p:nvSpPr>
          <p:cNvPr id="33804" name="Rectangle 12"/>
          <p:cNvSpPr>
            <a:spLocks noChangeArrowheads="1"/>
          </p:cNvSpPr>
          <p:nvPr/>
        </p:nvSpPr>
        <p:spPr bwMode="auto">
          <a:xfrm>
            <a:off x="71438" y="3716338"/>
            <a:ext cx="4284662" cy="1008062"/>
          </a:xfrm>
          <a:prstGeom prst="rect">
            <a:avLst/>
          </a:prstGeom>
          <a:noFill/>
          <a:ln w="25400">
            <a:solidFill>
              <a:srgbClr val="800000"/>
            </a:solidFill>
            <a:miter lim="800000"/>
            <a:headEnd/>
            <a:tailEnd/>
          </a:ln>
        </p:spPr>
        <p:txBody>
          <a:bodyPr wrap="none" anchor="ctr"/>
          <a:lstStyle/>
          <a:p>
            <a:endParaRPr lang="it-IT"/>
          </a:p>
        </p:txBody>
      </p:sp>
      <p:sp>
        <p:nvSpPr>
          <p:cNvPr id="33805" name="Text Box 13"/>
          <p:cNvSpPr txBox="1">
            <a:spLocks noChangeArrowheads="1"/>
          </p:cNvSpPr>
          <p:nvPr/>
        </p:nvSpPr>
        <p:spPr bwMode="auto">
          <a:xfrm>
            <a:off x="6804025" y="3716338"/>
            <a:ext cx="2014538" cy="392112"/>
          </a:xfrm>
          <a:prstGeom prst="rect">
            <a:avLst/>
          </a:prstGeom>
          <a:solidFill>
            <a:srgbClr val="808080"/>
          </a:solidFill>
          <a:ln w="25400">
            <a:solidFill>
              <a:srgbClr val="FFFF99"/>
            </a:solidFill>
            <a:miter lim="800000"/>
            <a:headEnd/>
            <a:tailEnd/>
          </a:ln>
          <a:effectLst/>
        </p:spPr>
        <p:txBody>
          <a:bodyPr>
            <a:spAutoFit/>
          </a:bodyPr>
          <a:lstStyle/>
          <a:p>
            <a:pPr algn="l">
              <a:spcBef>
                <a:spcPct val="50000"/>
              </a:spcBef>
              <a:defRPr/>
            </a:pPr>
            <a:r>
              <a:rPr lang="it-IT" b="1" i="1">
                <a:solidFill>
                  <a:srgbClr val="FFFF99"/>
                </a:solidFill>
                <a:effectLst>
                  <a:outerShdw blurRad="38100" dist="38100" dir="2700000" algn="tl">
                    <a:srgbClr val="000000"/>
                  </a:outerShdw>
                </a:effectLst>
                <a:latin typeface="Arial Narrow" pitchFamily="34" charset="0"/>
              </a:rPr>
              <a:t>Emissioni in aria</a:t>
            </a:r>
          </a:p>
        </p:txBody>
      </p:sp>
      <p:sp>
        <p:nvSpPr>
          <p:cNvPr id="33806" name="Line 14"/>
          <p:cNvSpPr>
            <a:spLocks noChangeShapeType="1"/>
          </p:cNvSpPr>
          <p:nvPr/>
        </p:nvSpPr>
        <p:spPr bwMode="auto">
          <a:xfrm flipV="1">
            <a:off x="4356100" y="3933825"/>
            <a:ext cx="2447925" cy="0"/>
          </a:xfrm>
          <a:prstGeom prst="line">
            <a:avLst/>
          </a:prstGeom>
          <a:noFill/>
          <a:ln w="28575">
            <a:solidFill>
              <a:srgbClr val="800000"/>
            </a:solidFill>
            <a:round/>
            <a:headEnd/>
            <a:tailEnd type="triangle" w="med" len="med"/>
          </a:ln>
        </p:spPr>
        <p:txBody>
          <a:bodyPr/>
          <a:lstStyle/>
          <a:p>
            <a:endParaRPr lang="it-IT"/>
          </a:p>
        </p:txBody>
      </p:sp>
      <p:sp>
        <p:nvSpPr>
          <p:cNvPr id="33807" name="Rectangle 15"/>
          <p:cNvSpPr>
            <a:spLocks noChangeArrowheads="1"/>
          </p:cNvSpPr>
          <p:nvPr/>
        </p:nvSpPr>
        <p:spPr bwMode="auto">
          <a:xfrm>
            <a:off x="71438" y="4797425"/>
            <a:ext cx="4213225" cy="719138"/>
          </a:xfrm>
          <a:prstGeom prst="rect">
            <a:avLst/>
          </a:prstGeom>
          <a:noFill/>
          <a:ln w="25400">
            <a:solidFill>
              <a:srgbClr val="800000"/>
            </a:solidFill>
            <a:miter lim="800000"/>
            <a:headEnd/>
            <a:tailEnd/>
          </a:ln>
        </p:spPr>
        <p:txBody>
          <a:bodyPr wrap="none" anchor="ctr"/>
          <a:lstStyle/>
          <a:p>
            <a:endParaRPr lang="it-IT"/>
          </a:p>
        </p:txBody>
      </p:sp>
      <p:sp>
        <p:nvSpPr>
          <p:cNvPr id="33808" name="Text Box 16"/>
          <p:cNvSpPr txBox="1">
            <a:spLocks noChangeArrowheads="1"/>
          </p:cNvSpPr>
          <p:nvPr/>
        </p:nvSpPr>
        <p:spPr bwMode="auto">
          <a:xfrm>
            <a:off x="6877050" y="4941888"/>
            <a:ext cx="2014538" cy="392112"/>
          </a:xfrm>
          <a:prstGeom prst="rect">
            <a:avLst/>
          </a:prstGeom>
          <a:solidFill>
            <a:srgbClr val="808080"/>
          </a:solidFill>
          <a:ln w="25400">
            <a:solidFill>
              <a:srgbClr val="FFFF99"/>
            </a:solidFill>
            <a:miter lim="800000"/>
            <a:headEnd/>
            <a:tailEnd/>
          </a:ln>
          <a:effectLst/>
        </p:spPr>
        <p:txBody>
          <a:bodyPr>
            <a:spAutoFit/>
          </a:bodyPr>
          <a:lstStyle/>
          <a:p>
            <a:pPr algn="l">
              <a:spcBef>
                <a:spcPct val="50000"/>
              </a:spcBef>
              <a:defRPr/>
            </a:pPr>
            <a:r>
              <a:rPr lang="it-IT" b="1" i="1">
                <a:solidFill>
                  <a:srgbClr val="FFFF99"/>
                </a:solidFill>
                <a:effectLst>
                  <a:outerShdw blurRad="38100" dist="38100" dir="2700000" algn="tl">
                    <a:srgbClr val="000000"/>
                  </a:outerShdw>
                </a:effectLst>
                <a:latin typeface="Arial Narrow" pitchFamily="34" charset="0"/>
              </a:rPr>
              <a:t>Emissioni in acqua</a:t>
            </a:r>
          </a:p>
        </p:txBody>
      </p:sp>
      <p:sp>
        <p:nvSpPr>
          <p:cNvPr id="33809" name="Line 17"/>
          <p:cNvSpPr>
            <a:spLocks noChangeShapeType="1"/>
          </p:cNvSpPr>
          <p:nvPr/>
        </p:nvSpPr>
        <p:spPr bwMode="auto">
          <a:xfrm flipV="1">
            <a:off x="4284663" y="5013325"/>
            <a:ext cx="2447925" cy="0"/>
          </a:xfrm>
          <a:prstGeom prst="line">
            <a:avLst/>
          </a:prstGeom>
          <a:noFill/>
          <a:ln w="28575">
            <a:solidFill>
              <a:srgbClr val="800000"/>
            </a:solidFill>
            <a:round/>
            <a:headEnd/>
            <a:tailEnd type="triangle" w="med" len="med"/>
          </a:ln>
        </p:spPr>
        <p:txBody>
          <a:bodyPr/>
          <a:lstStyle/>
          <a:p>
            <a:endParaRPr lang="it-IT"/>
          </a:p>
        </p:txBody>
      </p:sp>
      <p:sp>
        <p:nvSpPr>
          <p:cNvPr id="33810" name="Rectangle 18"/>
          <p:cNvSpPr>
            <a:spLocks noChangeArrowheads="1"/>
          </p:cNvSpPr>
          <p:nvPr/>
        </p:nvSpPr>
        <p:spPr bwMode="auto">
          <a:xfrm>
            <a:off x="34925" y="5876925"/>
            <a:ext cx="4284663" cy="576263"/>
          </a:xfrm>
          <a:prstGeom prst="rect">
            <a:avLst/>
          </a:prstGeom>
          <a:noFill/>
          <a:ln w="25400">
            <a:solidFill>
              <a:srgbClr val="800000"/>
            </a:solidFill>
            <a:miter lim="800000"/>
            <a:headEnd/>
            <a:tailEnd/>
          </a:ln>
        </p:spPr>
        <p:txBody>
          <a:bodyPr wrap="none" anchor="ctr"/>
          <a:lstStyle/>
          <a:p>
            <a:endParaRPr lang="it-IT"/>
          </a:p>
        </p:txBody>
      </p:sp>
      <p:sp>
        <p:nvSpPr>
          <p:cNvPr id="33811" name="Text Box 19"/>
          <p:cNvSpPr txBox="1">
            <a:spLocks noChangeArrowheads="1"/>
          </p:cNvSpPr>
          <p:nvPr/>
        </p:nvSpPr>
        <p:spPr bwMode="auto">
          <a:xfrm>
            <a:off x="6877050" y="5746750"/>
            <a:ext cx="2014538" cy="392113"/>
          </a:xfrm>
          <a:prstGeom prst="rect">
            <a:avLst/>
          </a:prstGeom>
          <a:solidFill>
            <a:srgbClr val="808080"/>
          </a:solidFill>
          <a:ln w="25400">
            <a:solidFill>
              <a:srgbClr val="FFFF99"/>
            </a:solidFill>
            <a:miter lim="800000"/>
            <a:headEnd/>
            <a:tailEnd/>
          </a:ln>
          <a:effectLst/>
        </p:spPr>
        <p:txBody>
          <a:bodyPr>
            <a:spAutoFit/>
          </a:bodyPr>
          <a:lstStyle/>
          <a:p>
            <a:pPr algn="l">
              <a:spcBef>
                <a:spcPct val="50000"/>
              </a:spcBef>
              <a:defRPr/>
            </a:pPr>
            <a:r>
              <a:rPr lang="it-IT" b="1" i="1">
                <a:solidFill>
                  <a:srgbClr val="FFFF99"/>
                </a:solidFill>
                <a:effectLst>
                  <a:outerShdw blurRad="38100" dist="38100" dir="2700000" algn="tl">
                    <a:srgbClr val="000000"/>
                  </a:outerShdw>
                </a:effectLst>
                <a:latin typeface="Arial Narrow" pitchFamily="34" charset="0"/>
              </a:rPr>
              <a:t>Rifiuti</a:t>
            </a:r>
          </a:p>
        </p:txBody>
      </p:sp>
      <p:sp>
        <p:nvSpPr>
          <p:cNvPr id="33812" name="Line 20"/>
          <p:cNvSpPr>
            <a:spLocks noChangeShapeType="1"/>
          </p:cNvSpPr>
          <p:nvPr/>
        </p:nvSpPr>
        <p:spPr bwMode="auto">
          <a:xfrm flipV="1">
            <a:off x="4356100" y="6021388"/>
            <a:ext cx="2447925" cy="0"/>
          </a:xfrm>
          <a:prstGeom prst="line">
            <a:avLst/>
          </a:prstGeom>
          <a:noFill/>
          <a:ln w="28575">
            <a:solidFill>
              <a:srgbClr val="800000"/>
            </a:solidFill>
            <a:round/>
            <a:headEnd/>
            <a:tailEnd type="triangle" w="med" len="med"/>
          </a:ln>
        </p:spPr>
        <p:txBody>
          <a:bodyPr/>
          <a:lstStyle/>
          <a:p>
            <a:endParaRPr lang="it-IT"/>
          </a:p>
        </p:txBody>
      </p:sp>
      <p:sp>
        <p:nvSpPr>
          <p:cNvPr id="33813" name="Rectangle 21"/>
          <p:cNvSpPr>
            <a:spLocks noChangeArrowheads="1"/>
          </p:cNvSpPr>
          <p:nvPr/>
        </p:nvSpPr>
        <p:spPr bwMode="auto">
          <a:xfrm>
            <a:off x="0" y="2492375"/>
            <a:ext cx="4356100" cy="215900"/>
          </a:xfrm>
          <a:prstGeom prst="rect">
            <a:avLst/>
          </a:prstGeom>
          <a:noFill/>
          <a:ln w="25400">
            <a:solidFill>
              <a:srgbClr val="800000"/>
            </a:solidFill>
            <a:miter lim="800000"/>
            <a:headEnd/>
            <a:tailEnd/>
          </a:ln>
        </p:spPr>
        <p:txBody>
          <a:bodyPr wrap="none" anchor="ctr"/>
          <a:lstStyle/>
          <a:p>
            <a:endParaRPr lang="it-IT"/>
          </a:p>
        </p:txBody>
      </p:sp>
      <p:sp>
        <p:nvSpPr>
          <p:cNvPr id="33814" name="Text Box 22"/>
          <p:cNvSpPr txBox="1">
            <a:spLocks noChangeArrowheads="1"/>
          </p:cNvSpPr>
          <p:nvPr/>
        </p:nvSpPr>
        <p:spPr bwMode="auto">
          <a:xfrm>
            <a:off x="6804025" y="2276475"/>
            <a:ext cx="2014538" cy="392113"/>
          </a:xfrm>
          <a:prstGeom prst="rect">
            <a:avLst/>
          </a:prstGeom>
          <a:solidFill>
            <a:srgbClr val="808080"/>
          </a:solidFill>
          <a:ln w="25400">
            <a:solidFill>
              <a:srgbClr val="FFFF99"/>
            </a:solidFill>
            <a:miter lim="800000"/>
            <a:headEnd/>
            <a:tailEnd/>
          </a:ln>
          <a:effectLst/>
        </p:spPr>
        <p:txBody>
          <a:bodyPr>
            <a:spAutoFit/>
          </a:bodyPr>
          <a:lstStyle/>
          <a:p>
            <a:pPr algn="l">
              <a:spcBef>
                <a:spcPct val="50000"/>
              </a:spcBef>
              <a:defRPr/>
            </a:pPr>
            <a:r>
              <a:rPr lang="it-IT" b="1" i="1">
                <a:solidFill>
                  <a:srgbClr val="FFFF99"/>
                </a:solidFill>
                <a:effectLst>
                  <a:outerShdw blurRad="38100" dist="38100" dir="2700000" algn="tl">
                    <a:srgbClr val="000000"/>
                  </a:outerShdw>
                </a:effectLst>
                <a:latin typeface="Arial Narrow" pitchFamily="34" charset="0"/>
              </a:rPr>
              <a:t>Energie</a:t>
            </a:r>
          </a:p>
        </p:txBody>
      </p:sp>
      <p:sp>
        <p:nvSpPr>
          <p:cNvPr id="33815" name="Line 23"/>
          <p:cNvSpPr>
            <a:spLocks noChangeShapeType="1"/>
          </p:cNvSpPr>
          <p:nvPr/>
        </p:nvSpPr>
        <p:spPr bwMode="auto">
          <a:xfrm flipV="1">
            <a:off x="4356100" y="2565400"/>
            <a:ext cx="2447925" cy="0"/>
          </a:xfrm>
          <a:prstGeom prst="line">
            <a:avLst/>
          </a:prstGeom>
          <a:noFill/>
          <a:ln w="28575">
            <a:solidFill>
              <a:srgbClr val="800000"/>
            </a:solidFill>
            <a:round/>
            <a:headEnd/>
            <a:tailEnd type="triangle" w="med" len="med"/>
          </a:ln>
        </p:spPr>
        <p:txBody>
          <a:bodyPr/>
          <a:lstStyle/>
          <a:p>
            <a:endParaRPr lang="it-IT"/>
          </a:p>
        </p:txBody>
      </p:sp>
      <p:sp>
        <p:nvSpPr>
          <p:cNvPr id="33816" name="Rectangle 24"/>
          <p:cNvSpPr>
            <a:spLocks noChangeArrowheads="1"/>
          </p:cNvSpPr>
          <p:nvPr/>
        </p:nvSpPr>
        <p:spPr bwMode="auto">
          <a:xfrm>
            <a:off x="71438" y="2781300"/>
            <a:ext cx="4284662" cy="576263"/>
          </a:xfrm>
          <a:prstGeom prst="rect">
            <a:avLst/>
          </a:prstGeom>
          <a:noFill/>
          <a:ln w="25400">
            <a:solidFill>
              <a:srgbClr val="800000"/>
            </a:solidFill>
            <a:miter lim="800000"/>
            <a:headEnd/>
            <a:tailEnd/>
          </a:ln>
        </p:spPr>
        <p:txBody>
          <a:bodyPr wrap="none" anchor="ctr"/>
          <a:lstStyle/>
          <a:p>
            <a:endParaRPr lang="it-IT"/>
          </a:p>
        </p:txBody>
      </p:sp>
      <p:sp>
        <p:nvSpPr>
          <p:cNvPr id="33817" name="Text Box 25"/>
          <p:cNvSpPr txBox="1">
            <a:spLocks noChangeArrowheads="1"/>
          </p:cNvSpPr>
          <p:nvPr/>
        </p:nvSpPr>
        <p:spPr bwMode="auto">
          <a:xfrm>
            <a:off x="6805613" y="2781300"/>
            <a:ext cx="2014537" cy="392113"/>
          </a:xfrm>
          <a:prstGeom prst="rect">
            <a:avLst/>
          </a:prstGeom>
          <a:solidFill>
            <a:srgbClr val="808080"/>
          </a:solidFill>
          <a:ln w="25400">
            <a:solidFill>
              <a:srgbClr val="FFFF99"/>
            </a:solidFill>
            <a:miter lim="800000"/>
            <a:headEnd/>
            <a:tailEnd/>
          </a:ln>
          <a:effectLst/>
        </p:spPr>
        <p:txBody>
          <a:bodyPr>
            <a:spAutoFit/>
          </a:bodyPr>
          <a:lstStyle/>
          <a:p>
            <a:pPr algn="l">
              <a:spcBef>
                <a:spcPct val="50000"/>
              </a:spcBef>
              <a:defRPr/>
            </a:pPr>
            <a:r>
              <a:rPr lang="it-IT" b="1" i="1">
                <a:solidFill>
                  <a:srgbClr val="FFFF99"/>
                </a:solidFill>
                <a:effectLst>
                  <a:outerShdw blurRad="38100" dist="38100" dir="2700000" algn="tl">
                    <a:srgbClr val="000000"/>
                  </a:outerShdw>
                </a:effectLst>
                <a:latin typeface="Arial Narrow" pitchFamily="34" charset="0"/>
              </a:rPr>
              <a:t>Trasporti</a:t>
            </a:r>
          </a:p>
        </p:txBody>
      </p:sp>
      <p:sp>
        <p:nvSpPr>
          <p:cNvPr id="33818" name="Line 26"/>
          <p:cNvSpPr>
            <a:spLocks noChangeShapeType="1"/>
          </p:cNvSpPr>
          <p:nvPr/>
        </p:nvSpPr>
        <p:spPr bwMode="auto">
          <a:xfrm flipV="1">
            <a:off x="4356100" y="2852738"/>
            <a:ext cx="2447925" cy="0"/>
          </a:xfrm>
          <a:prstGeom prst="line">
            <a:avLst/>
          </a:prstGeom>
          <a:noFill/>
          <a:ln w="28575">
            <a:solidFill>
              <a:srgbClr val="800000"/>
            </a:solidFill>
            <a:round/>
            <a:headEnd/>
            <a:tailEnd type="triangle" w="med" len="med"/>
          </a:ln>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left)">
                                      <p:cBhvr>
                                        <p:cTn id="7" dur="500"/>
                                        <p:tgtEl>
                                          <p:spTgt spid="3379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3801"/>
                                        </p:tgtEl>
                                        <p:attrNameLst>
                                          <p:attrName>style.visibility</p:attrName>
                                        </p:attrNameLst>
                                      </p:cBhvr>
                                      <p:to>
                                        <p:strVal val="visible"/>
                                      </p:to>
                                    </p:set>
                                    <p:animEffect transition="in" filter="wipe(left)">
                                      <p:cBhvr>
                                        <p:cTn id="10" dur="500"/>
                                        <p:tgtEl>
                                          <p:spTgt spid="3380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wipe(left)">
                                      <p:cBhvr>
                                        <p:cTn id="13" dur="500"/>
                                        <p:tgtEl>
                                          <p:spTgt spid="3379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799"/>
                                        </p:tgtEl>
                                        <p:attrNameLst>
                                          <p:attrName>style.visibility</p:attrName>
                                        </p:attrNameLst>
                                      </p:cBhvr>
                                      <p:to>
                                        <p:strVal val="visible"/>
                                      </p:to>
                                    </p:set>
                                    <p:animEffect transition="in" filter="wipe(left)">
                                      <p:cBhvr>
                                        <p:cTn id="18" dur="500"/>
                                        <p:tgtEl>
                                          <p:spTgt spid="3379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3803"/>
                                        </p:tgtEl>
                                        <p:attrNameLst>
                                          <p:attrName>style.visibility</p:attrName>
                                        </p:attrNameLst>
                                      </p:cBhvr>
                                      <p:to>
                                        <p:strVal val="visible"/>
                                      </p:to>
                                    </p:set>
                                    <p:animEffect transition="in" filter="wipe(left)">
                                      <p:cBhvr>
                                        <p:cTn id="21" dur="500"/>
                                        <p:tgtEl>
                                          <p:spTgt spid="3380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3800"/>
                                        </p:tgtEl>
                                        <p:attrNameLst>
                                          <p:attrName>style.visibility</p:attrName>
                                        </p:attrNameLst>
                                      </p:cBhvr>
                                      <p:to>
                                        <p:strVal val="visible"/>
                                      </p:to>
                                    </p:set>
                                    <p:animEffect transition="in" filter="wipe(left)">
                                      <p:cBhvr>
                                        <p:cTn id="24" dur="500"/>
                                        <p:tgtEl>
                                          <p:spTgt spid="3380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813"/>
                                        </p:tgtEl>
                                        <p:attrNameLst>
                                          <p:attrName>style.visibility</p:attrName>
                                        </p:attrNameLst>
                                      </p:cBhvr>
                                      <p:to>
                                        <p:strVal val="visible"/>
                                      </p:to>
                                    </p:set>
                                    <p:animEffect transition="in" filter="wipe(left)">
                                      <p:cBhvr>
                                        <p:cTn id="29" dur="500"/>
                                        <p:tgtEl>
                                          <p:spTgt spid="338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3815"/>
                                        </p:tgtEl>
                                        <p:attrNameLst>
                                          <p:attrName>style.visibility</p:attrName>
                                        </p:attrNameLst>
                                      </p:cBhvr>
                                      <p:to>
                                        <p:strVal val="visible"/>
                                      </p:to>
                                    </p:set>
                                    <p:animEffect transition="in" filter="wipe(left)">
                                      <p:cBhvr>
                                        <p:cTn id="32" dur="500"/>
                                        <p:tgtEl>
                                          <p:spTgt spid="3381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3814"/>
                                        </p:tgtEl>
                                        <p:attrNameLst>
                                          <p:attrName>style.visibility</p:attrName>
                                        </p:attrNameLst>
                                      </p:cBhvr>
                                      <p:to>
                                        <p:strVal val="visible"/>
                                      </p:to>
                                    </p:set>
                                    <p:animEffect transition="in" filter="wipe(left)">
                                      <p:cBhvr>
                                        <p:cTn id="35" dur="500"/>
                                        <p:tgtEl>
                                          <p:spTgt spid="338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3816"/>
                                        </p:tgtEl>
                                        <p:attrNameLst>
                                          <p:attrName>style.visibility</p:attrName>
                                        </p:attrNameLst>
                                      </p:cBhvr>
                                      <p:to>
                                        <p:strVal val="visible"/>
                                      </p:to>
                                    </p:set>
                                    <p:animEffect transition="in" filter="wipe(left)">
                                      <p:cBhvr>
                                        <p:cTn id="40" dur="500"/>
                                        <p:tgtEl>
                                          <p:spTgt spid="3381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3818"/>
                                        </p:tgtEl>
                                        <p:attrNameLst>
                                          <p:attrName>style.visibility</p:attrName>
                                        </p:attrNameLst>
                                      </p:cBhvr>
                                      <p:to>
                                        <p:strVal val="visible"/>
                                      </p:to>
                                    </p:set>
                                    <p:animEffect transition="in" filter="wipe(left)">
                                      <p:cBhvr>
                                        <p:cTn id="43" dur="500"/>
                                        <p:tgtEl>
                                          <p:spTgt spid="3381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3817"/>
                                        </p:tgtEl>
                                        <p:attrNameLst>
                                          <p:attrName>style.visibility</p:attrName>
                                        </p:attrNameLst>
                                      </p:cBhvr>
                                      <p:to>
                                        <p:strVal val="visible"/>
                                      </p:to>
                                    </p:set>
                                    <p:animEffect transition="in" filter="wipe(left)">
                                      <p:cBhvr>
                                        <p:cTn id="46" dur="500"/>
                                        <p:tgtEl>
                                          <p:spTgt spid="338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3804"/>
                                        </p:tgtEl>
                                        <p:attrNameLst>
                                          <p:attrName>style.visibility</p:attrName>
                                        </p:attrNameLst>
                                      </p:cBhvr>
                                      <p:to>
                                        <p:strVal val="visible"/>
                                      </p:to>
                                    </p:set>
                                    <p:animEffect transition="in" filter="wipe(left)">
                                      <p:cBhvr>
                                        <p:cTn id="51" dur="500"/>
                                        <p:tgtEl>
                                          <p:spTgt spid="3380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3806"/>
                                        </p:tgtEl>
                                        <p:attrNameLst>
                                          <p:attrName>style.visibility</p:attrName>
                                        </p:attrNameLst>
                                      </p:cBhvr>
                                      <p:to>
                                        <p:strVal val="visible"/>
                                      </p:to>
                                    </p:set>
                                    <p:animEffect transition="in" filter="wipe(left)">
                                      <p:cBhvr>
                                        <p:cTn id="54" dur="500"/>
                                        <p:tgtEl>
                                          <p:spTgt spid="3380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3805"/>
                                        </p:tgtEl>
                                        <p:attrNameLst>
                                          <p:attrName>style.visibility</p:attrName>
                                        </p:attrNameLst>
                                      </p:cBhvr>
                                      <p:to>
                                        <p:strVal val="visible"/>
                                      </p:to>
                                    </p:set>
                                    <p:animEffect transition="in" filter="wipe(left)">
                                      <p:cBhvr>
                                        <p:cTn id="57" dur="500"/>
                                        <p:tgtEl>
                                          <p:spTgt spid="3380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3807"/>
                                        </p:tgtEl>
                                        <p:attrNameLst>
                                          <p:attrName>style.visibility</p:attrName>
                                        </p:attrNameLst>
                                      </p:cBhvr>
                                      <p:to>
                                        <p:strVal val="visible"/>
                                      </p:to>
                                    </p:set>
                                    <p:animEffect transition="in" filter="wipe(left)">
                                      <p:cBhvr>
                                        <p:cTn id="62" dur="500"/>
                                        <p:tgtEl>
                                          <p:spTgt spid="3380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3809"/>
                                        </p:tgtEl>
                                        <p:attrNameLst>
                                          <p:attrName>style.visibility</p:attrName>
                                        </p:attrNameLst>
                                      </p:cBhvr>
                                      <p:to>
                                        <p:strVal val="visible"/>
                                      </p:to>
                                    </p:set>
                                    <p:animEffect transition="in" filter="wipe(left)">
                                      <p:cBhvr>
                                        <p:cTn id="65" dur="500"/>
                                        <p:tgtEl>
                                          <p:spTgt spid="33809"/>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3808"/>
                                        </p:tgtEl>
                                        <p:attrNameLst>
                                          <p:attrName>style.visibility</p:attrName>
                                        </p:attrNameLst>
                                      </p:cBhvr>
                                      <p:to>
                                        <p:strVal val="visible"/>
                                      </p:to>
                                    </p:set>
                                    <p:animEffect transition="in" filter="wipe(left)">
                                      <p:cBhvr>
                                        <p:cTn id="68" dur="500"/>
                                        <p:tgtEl>
                                          <p:spTgt spid="3380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3810"/>
                                        </p:tgtEl>
                                        <p:attrNameLst>
                                          <p:attrName>style.visibility</p:attrName>
                                        </p:attrNameLst>
                                      </p:cBhvr>
                                      <p:to>
                                        <p:strVal val="visible"/>
                                      </p:to>
                                    </p:set>
                                    <p:animEffect transition="in" filter="wipe(left)">
                                      <p:cBhvr>
                                        <p:cTn id="73" dur="500"/>
                                        <p:tgtEl>
                                          <p:spTgt spid="3381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3812"/>
                                        </p:tgtEl>
                                        <p:attrNameLst>
                                          <p:attrName>style.visibility</p:attrName>
                                        </p:attrNameLst>
                                      </p:cBhvr>
                                      <p:to>
                                        <p:strVal val="visible"/>
                                      </p:to>
                                    </p:set>
                                    <p:animEffect transition="in" filter="wipe(left)">
                                      <p:cBhvr>
                                        <p:cTn id="76" dur="500"/>
                                        <p:tgtEl>
                                          <p:spTgt spid="33812"/>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3811"/>
                                        </p:tgtEl>
                                        <p:attrNameLst>
                                          <p:attrName>style.visibility</p:attrName>
                                        </p:attrNameLst>
                                      </p:cBhvr>
                                      <p:to>
                                        <p:strVal val="visible"/>
                                      </p:to>
                                    </p:set>
                                    <p:animEffect transition="in" filter="wipe(left)">
                                      <p:cBhvr>
                                        <p:cTn id="79" dur="500"/>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8" grpId="0" animBg="1"/>
      <p:bldP spid="33799" grpId="0" animBg="1"/>
      <p:bldP spid="33800" grpId="0" animBg="1"/>
      <p:bldP spid="33801" grpId="0" animBg="1"/>
      <p:bldP spid="33803" grpId="0" animBg="1"/>
      <p:bldP spid="33804" grpId="0" animBg="1"/>
      <p:bldP spid="33805" grpId="0" animBg="1"/>
      <p:bldP spid="33806" grpId="0" animBg="1"/>
      <p:bldP spid="33807" grpId="0" animBg="1"/>
      <p:bldP spid="33808" grpId="0" animBg="1"/>
      <p:bldP spid="33809" grpId="0" animBg="1"/>
      <p:bldP spid="33810" grpId="0" animBg="1"/>
      <p:bldP spid="33811" grpId="0" animBg="1"/>
      <p:bldP spid="33812" grpId="0" animBg="1"/>
      <p:bldP spid="33813" grpId="0" animBg="1"/>
      <p:bldP spid="33814" grpId="0" animBg="1"/>
      <p:bldP spid="33815" grpId="0" animBg="1"/>
      <p:bldP spid="33816" grpId="0" animBg="1"/>
      <p:bldP spid="33817" grpId="0" animBg="1"/>
      <p:bldP spid="338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Text Box 12"/>
          <p:cNvSpPr txBox="1">
            <a:spLocks noChangeArrowheads="1"/>
          </p:cNvSpPr>
          <p:nvPr/>
        </p:nvSpPr>
        <p:spPr bwMode="auto">
          <a:xfrm>
            <a:off x="214282" y="214290"/>
            <a:ext cx="8497888" cy="461665"/>
          </a:xfrm>
          <a:prstGeom prst="rect">
            <a:avLst/>
          </a:prstGeom>
          <a:noFill/>
          <a:ln w="9525" algn="ctr">
            <a:noFill/>
            <a:miter lim="800000"/>
            <a:headEnd/>
            <a:tailEnd/>
          </a:ln>
          <a:effectLst/>
        </p:spPr>
        <p:txBody>
          <a:bodyPr>
            <a:spAutoFit/>
          </a:bodyPr>
          <a:lstStyle/>
          <a:p>
            <a:pPr algn="ctr">
              <a:defRPr/>
            </a:pPr>
            <a:r>
              <a:rPr lang="it-IT" sz="2400" b="1" dirty="0">
                <a:latin typeface="Arial" pitchFamily="34" charset="0"/>
                <a:cs typeface="Arial" pitchFamily="34" charset="0"/>
              </a:rPr>
              <a:t>La valutazione </a:t>
            </a:r>
            <a:r>
              <a:rPr lang="it-IT" sz="2400" b="1" dirty="0" smtClean="0">
                <a:latin typeface="Arial" pitchFamily="34" charset="0"/>
                <a:cs typeface="Arial" pitchFamily="34" charset="0"/>
              </a:rPr>
              <a:t>dell’impatto ambientale</a:t>
            </a:r>
            <a:endParaRPr lang="it-IT" sz="2400" b="1" dirty="0">
              <a:latin typeface="Arial" pitchFamily="34" charset="0"/>
              <a:cs typeface="Arial" pitchFamily="34" charset="0"/>
            </a:endParaRPr>
          </a:p>
        </p:txBody>
      </p:sp>
      <p:sp>
        <p:nvSpPr>
          <p:cNvPr id="6166" name="Text Box 27"/>
          <p:cNvSpPr txBox="1">
            <a:spLocks noChangeArrowheads="1"/>
          </p:cNvSpPr>
          <p:nvPr/>
        </p:nvSpPr>
        <p:spPr bwMode="auto">
          <a:xfrm>
            <a:off x="2700338" y="1557338"/>
            <a:ext cx="5492750" cy="396875"/>
          </a:xfrm>
          <a:prstGeom prst="rect">
            <a:avLst/>
          </a:prstGeom>
          <a:noFill/>
          <a:ln w="9525" algn="ctr">
            <a:noFill/>
            <a:miter lim="800000"/>
            <a:headEnd/>
            <a:tailEnd/>
          </a:ln>
        </p:spPr>
        <p:txBody>
          <a:bodyPr>
            <a:spAutoFit/>
          </a:bodyPr>
          <a:lstStyle/>
          <a:p>
            <a:endParaRPr lang="it-IT"/>
          </a:p>
        </p:txBody>
      </p:sp>
      <p:grpSp>
        <p:nvGrpSpPr>
          <p:cNvPr id="2" name="Group 69"/>
          <p:cNvGrpSpPr>
            <a:grpSpLocks/>
          </p:cNvGrpSpPr>
          <p:nvPr/>
        </p:nvGrpSpPr>
        <p:grpSpPr bwMode="auto">
          <a:xfrm>
            <a:off x="1495425" y="3829645"/>
            <a:ext cx="7056438" cy="2479675"/>
            <a:chOff x="884" y="1888"/>
            <a:chExt cx="4445" cy="1562"/>
          </a:xfrm>
        </p:grpSpPr>
        <p:sp>
          <p:nvSpPr>
            <p:cNvPr id="25633" name="AutoShape 33"/>
            <p:cNvSpPr>
              <a:spLocks noChangeArrowheads="1"/>
            </p:cNvSpPr>
            <p:nvPr/>
          </p:nvSpPr>
          <p:spPr bwMode="auto">
            <a:xfrm>
              <a:off x="930" y="1888"/>
              <a:ext cx="1191" cy="816"/>
            </a:xfrm>
            <a:prstGeom prst="roundRect">
              <a:avLst>
                <a:gd name="adj" fmla="val 19606"/>
              </a:avLst>
            </a:prstGeom>
            <a:solidFill>
              <a:srgbClr val="FFB92D"/>
            </a:solidFill>
            <a:ln w="22225">
              <a:solidFill>
                <a:srgbClr val="FF9900"/>
              </a:solidFill>
              <a:round/>
              <a:headEnd/>
              <a:tailEnd/>
            </a:ln>
            <a:effectLst/>
          </p:spPr>
          <p:txBody>
            <a:bodyPr wrap="none" anchor="ctr"/>
            <a:lstStyle/>
            <a:p>
              <a:pPr algn="ctr">
                <a:spcBef>
                  <a:spcPct val="0"/>
                </a:spcBef>
                <a:defRPr/>
              </a:pPr>
              <a:endParaRPr lang="it-IT" sz="1800">
                <a:solidFill>
                  <a:srgbClr val="FF0000"/>
                </a:solidFill>
                <a:effectLst>
                  <a:outerShdw blurRad="38100" dist="38100" dir="2700000" algn="tl">
                    <a:srgbClr val="000000"/>
                  </a:outerShdw>
                </a:effectLst>
                <a:latin typeface="ISOCPEUR" pitchFamily="34" charset="0"/>
              </a:endParaRPr>
            </a:p>
          </p:txBody>
        </p:sp>
        <p:sp>
          <p:nvSpPr>
            <p:cNvPr id="25634" name="Text Box 34"/>
            <p:cNvSpPr txBox="1">
              <a:spLocks noChangeArrowheads="1"/>
            </p:cNvSpPr>
            <p:nvPr/>
          </p:nvSpPr>
          <p:spPr bwMode="auto">
            <a:xfrm>
              <a:off x="930" y="1888"/>
              <a:ext cx="953" cy="212"/>
            </a:xfrm>
            <a:prstGeom prst="rect">
              <a:avLst/>
            </a:prstGeom>
            <a:noFill/>
            <a:ln w="9525">
              <a:noFill/>
              <a:miter lim="800000"/>
              <a:headEnd/>
              <a:tailEnd/>
            </a:ln>
            <a:effectLst/>
          </p:spPr>
          <p:txBody>
            <a:bodyPr>
              <a:spAutoFit/>
            </a:bodyPr>
            <a:lstStyle/>
            <a:p>
              <a:pPr>
                <a:defRPr/>
              </a:pPr>
              <a:r>
                <a:rPr lang="it-IT" sz="1600" dirty="0">
                  <a:effectLst>
                    <a:outerShdw blurRad="38100" dist="38100" dir="2700000" algn="tl">
                      <a:srgbClr val="C0C0C0"/>
                    </a:outerShdw>
                  </a:effectLst>
                  <a:latin typeface="Century Gothic" pitchFamily="34" charset="0"/>
                </a:rPr>
                <a:t>Definizione</a:t>
              </a:r>
            </a:p>
          </p:txBody>
        </p:sp>
        <p:sp>
          <p:nvSpPr>
            <p:cNvPr id="6179" name="Text Box 37"/>
            <p:cNvSpPr txBox="1">
              <a:spLocks noChangeArrowheads="1"/>
            </p:cNvSpPr>
            <p:nvPr/>
          </p:nvSpPr>
          <p:spPr bwMode="auto">
            <a:xfrm>
              <a:off x="884" y="2115"/>
              <a:ext cx="454" cy="519"/>
            </a:xfrm>
            <a:prstGeom prst="rect">
              <a:avLst/>
            </a:prstGeom>
            <a:noFill/>
            <a:ln w="9525">
              <a:noFill/>
              <a:miter lim="800000"/>
              <a:headEnd/>
              <a:tailEnd/>
            </a:ln>
          </p:spPr>
          <p:txBody>
            <a:bodyPr>
              <a:spAutoFit/>
            </a:bodyPr>
            <a:lstStyle/>
            <a:p>
              <a:r>
                <a:rPr lang="it-IT" sz="4800" i="1" dirty="0">
                  <a:solidFill>
                    <a:schemeClr val="bg1"/>
                  </a:solidFill>
                  <a:latin typeface="Arial Black" pitchFamily="34" charset="0"/>
                </a:rPr>
                <a:t>1</a:t>
              </a:r>
            </a:p>
          </p:txBody>
        </p:sp>
        <p:sp>
          <p:nvSpPr>
            <p:cNvPr id="25635" name="Text Box 35"/>
            <p:cNvSpPr txBox="1">
              <a:spLocks noChangeArrowheads="1"/>
            </p:cNvSpPr>
            <p:nvPr/>
          </p:nvSpPr>
          <p:spPr bwMode="auto">
            <a:xfrm>
              <a:off x="1247" y="2135"/>
              <a:ext cx="907" cy="407"/>
            </a:xfrm>
            <a:prstGeom prst="rect">
              <a:avLst/>
            </a:prstGeom>
            <a:noFill/>
            <a:ln w="9525">
              <a:noFill/>
              <a:miter lim="800000"/>
              <a:headEnd/>
              <a:tailEnd/>
            </a:ln>
            <a:effectLst/>
          </p:spPr>
          <p:txBody>
            <a:bodyPr>
              <a:spAutoFit/>
            </a:bodyPr>
            <a:lstStyle/>
            <a:p>
              <a:pPr>
                <a:buFontTx/>
                <a:buChar char="•"/>
                <a:defRPr/>
              </a:pPr>
              <a:r>
                <a:rPr lang="it-IT" sz="900" dirty="0">
                  <a:solidFill>
                    <a:srgbClr val="0A50A1"/>
                  </a:solidFill>
                  <a:effectLst>
                    <a:outerShdw blurRad="38100" dist="38100" dir="2700000" algn="tl">
                      <a:srgbClr val="C0C0C0"/>
                    </a:outerShdw>
                  </a:effectLst>
                  <a:latin typeface="Century Gothic" pitchFamily="34" charset="0"/>
                </a:rPr>
                <a:t> </a:t>
              </a:r>
              <a:r>
                <a:rPr lang="it-IT" sz="900" dirty="0">
                  <a:effectLst>
                    <a:outerShdw blurRad="38100" dist="38100" dir="2700000" algn="tl">
                      <a:srgbClr val="C0C0C0"/>
                    </a:outerShdw>
                  </a:effectLst>
                  <a:latin typeface="Century Gothic" pitchFamily="34" charset="0"/>
                </a:rPr>
                <a:t>Scopo dello studio</a:t>
              </a:r>
            </a:p>
            <a:p>
              <a:pPr>
                <a:buFontTx/>
                <a:buChar char="•"/>
                <a:defRPr/>
              </a:pPr>
              <a:r>
                <a:rPr lang="it-IT" sz="900" dirty="0">
                  <a:effectLst>
                    <a:outerShdw blurRad="38100" dist="38100" dir="2700000" algn="tl">
                      <a:srgbClr val="C0C0C0"/>
                    </a:outerShdw>
                  </a:effectLst>
                  <a:latin typeface="Century Gothic" pitchFamily="34" charset="0"/>
                </a:rPr>
                <a:t> Confini del sistema</a:t>
              </a:r>
            </a:p>
            <a:p>
              <a:pPr>
                <a:buFontTx/>
                <a:buChar char="•"/>
                <a:defRPr/>
              </a:pPr>
              <a:r>
                <a:rPr lang="it-IT" sz="900" dirty="0">
                  <a:effectLst>
                    <a:outerShdw blurRad="38100" dist="38100" dir="2700000" algn="tl">
                      <a:srgbClr val="C0C0C0"/>
                    </a:outerShdw>
                  </a:effectLst>
                  <a:latin typeface="Century Gothic" pitchFamily="34" charset="0"/>
                </a:rPr>
                <a:t> Unità funzionale</a:t>
              </a:r>
            </a:p>
            <a:p>
              <a:pPr>
                <a:defRPr/>
              </a:pPr>
              <a:endParaRPr lang="it-IT" sz="900" dirty="0">
                <a:effectLst>
                  <a:outerShdw blurRad="38100" dist="38100" dir="2700000" algn="tl">
                    <a:srgbClr val="C0C0C0"/>
                  </a:outerShdw>
                </a:effectLst>
                <a:latin typeface="Century Gothic" pitchFamily="34" charset="0"/>
              </a:endParaRPr>
            </a:p>
          </p:txBody>
        </p:sp>
        <p:sp>
          <p:nvSpPr>
            <p:cNvPr id="25636" name="Text Box 36"/>
            <p:cNvSpPr txBox="1">
              <a:spLocks noChangeArrowheads="1"/>
            </p:cNvSpPr>
            <p:nvPr/>
          </p:nvSpPr>
          <p:spPr bwMode="auto">
            <a:xfrm>
              <a:off x="1202" y="2512"/>
              <a:ext cx="862" cy="192"/>
            </a:xfrm>
            <a:prstGeom prst="rect">
              <a:avLst/>
            </a:prstGeom>
            <a:noFill/>
            <a:ln w="9525">
              <a:noFill/>
              <a:miter lim="800000"/>
              <a:headEnd/>
              <a:tailEnd/>
            </a:ln>
            <a:effectLst/>
          </p:spPr>
          <p:txBody>
            <a:bodyPr>
              <a:spAutoFit/>
            </a:bodyPr>
            <a:lstStyle/>
            <a:p>
              <a:pPr algn="r">
                <a:defRPr/>
              </a:pPr>
              <a:r>
                <a:rPr lang="it-IT" sz="1400" dirty="0">
                  <a:solidFill>
                    <a:schemeClr val="bg1"/>
                  </a:solidFill>
                  <a:effectLst>
                    <a:outerShdw blurRad="38100" dist="38100" dir="2700000" algn="tl">
                      <a:srgbClr val="C0C0C0"/>
                    </a:outerShdw>
                  </a:effectLst>
                  <a:latin typeface="Century Gothic" pitchFamily="34" charset="0"/>
                </a:rPr>
                <a:t>ISO </a:t>
              </a:r>
              <a:r>
                <a:rPr lang="it-IT" sz="1400" dirty="0" smtClean="0">
                  <a:solidFill>
                    <a:schemeClr val="bg1"/>
                  </a:solidFill>
                  <a:effectLst>
                    <a:outerShdw blurRad="38100" dist="38100" dir="2700000" algn="tl">
                      <a:srgbClr val="C0C0C0"/>
                    </a:outerShdw>
                  </a:effectLst>
                  <a:latin typeface="Century Gothic" pitchFamily="34" charset="0"/>
                </a:rPr>
                <a:t>14041</a:t>
              </a:r>
              <a:endParaRPr lang="it-IT" sz="1400" dirty="0">
                <a:solidFill>
                  <a:schemeClr val="bg1"/>
                </a:solidFill>
                <a:effectLst>
                  <a:outerShdw blurRad="38100" dist="38100" dir="2700000" algn="tl">
                    <a:srgbClr val="C0C0C0"/>
                  </a:outerShdw>
                </a:effectLst>
                <a:latin typeface="Century Gothic" pitchFamily="34" charset="0"/>
              </a:endParaRPr>
            </a:p>
          </p:txBody>
        </p:sp>
        <p:grpSp>
          <p:nvGrpSpPr>
            <p:cNvPr id="6182" name="Group 38"/>
            <p:cNvGrpSpPr>
              <a:grpSpLocks/>
            </p:cNvGrpSpPr>
            <p:nvPr/>
          </p:nvGrpSpPr>
          <p:grpSpPr bwMode="auto">
            <a:xfrm>
              <a:off x="2154" y="1933"/>
              <a:ext cx="1633" cy="882"/>
              <a:chOff x="1927" y="1842"/>
              <a:chExt cx="1633" cy="882"/>
            </a:xfrm>
          </p:grpSpPr>
          <p:grpSp>
            <p:nvGrpSpPr>
              <p:cNvPr id="6202" name="Group 39"/>
              <p:cNvGrpSpPr>
                <a:grpSpLocks/>
              </p:cNvGrpSpPr>
              <p:nvPr/>
            </p:nvGrpSpPr>
            <p:grpSpPr bwMode="auto">
              <a:xfrm>
                <a:off x="1927" y="1842"/>
                <a:ext cx="1463" cy="882"/>
                <a:chOff x="1927" y="1842"/>
                <a:chExt cx="1463" cy="882"/>
              </a:xfrm>
            </p:grpSpPr>
            <p:sp>
              <p:nvSpPr>
                <p:cNvPr id="6204" name="AutoShape 40"/>
                <p:cNvSpPr>
                  <a:spLocks noChangeArrowheads="1"/>
                </p:cNvSpPr>
                <p:nvPr/>
              </p:nvSpPr>
              <p:spPr bwMode="auto">
                <a:xfrm rot="10774547" flipH="1">
                  <a:off x="1927" y="1979"/>
                  <a:ext cx="227" cy="5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4924 h 21600"/>
                    <a:gd name="T14" fmla="*/ 16271 w 21600"/>
                    <a:gd name="T15" fmla="*/ 16676 h 21600"/>
                  </a:gdLst>
                  <a:ahLst/>
                  <a:cxnLst>
                    <a:cxn ang="T8">
                      <a:pos x="T0" y="T1"/>
                    </a:cxn>
                    <a:cxn ang="T9">
                      <a:pos x="T2" y="T3"/>
                    </a:cxn>
                    <a:cxn ang="T10">
                      <a:pos x="T4" y="T5"/>
                    </a:cxn>
                    <a:cxn ang="T11">
                      <a:pos x="T6" y="T7"/>
                    </a:cxn>
                  </a:cxnLst>
                  <a:rect l="T12" t="T13" r="T14" b="T15"/>
                  <a:pathLst>
                    <a:path w="21600" h="21600">
                      <a:moveTo>
                        <a:pt x="11750" y="0"/>
                      </a:moveTo>
                      <a:lnTo>
                        <a:pt x="11750" y="4923"/>
                      </a:lnTo>
                      <a:lnTo>
                        <a:pt x="3375" y="4923"/>
                      </a:lnTo>
                      <a:lnTo>
                        <a:pt x="3375" y="16677"/>
                      </a:lnTo>
                      <a:lnTo>
                        <a:pt x="11750" y="16677"/>
                      </a:lnTo>
                      <a:lnTo>
                        <a:pt x="11750" y="21600"/>
                      </a:lnTo>
                      <a:lnTo>
                        <a:pt x="21600" y="10800"/>
                      </a:lnTo>
                      <a:close/>
                    </a:path>
                    <a:path w="21600" h="21600">
                      <a:moveTo>
                        <a:pt x="1350" y="4923"/>
                      </a:moveTo>
                      <a:lnTo>
                        <a:pt x="1350" y="16677"/>
                      </a:lnTo>
                      <a:lnTo>
                        <a:pt x="2700" y="16677"/>
                      </a:lnTo>
                      <a:lnTo>
                        <a:pt x="2700" y="4923"/>
                      </a:lnTo>
                      <a:close/>
                    </a:path>
                    <a:path w="21600" h="21600">
                      <a:moveTo>
                        <a:pt x="0" y="4923"/>
                      </a:moveTo>
                      <a:lnTo>
                        <a:pt x="0" y="16677"/>
                      </a:lnTo>
                      <a:lnTo>
                        <a:pt x="675" y="16677"/>
                      </a:lnTo>
                      <a:lnTo>
                        <a:pt x="675" y="4923"/>
                      </a:lnTo>
                      <a:close/>
                    </a:path>
                  </a:pathLst>
                </a:custGeom>
                <a:solidFill>
                  <a:srgbClr val="FF9900"/>
                </a:solidFill>
                <a:ln w="9525">
                  <a:noFill/>
                  <a:miter lim="800000"/>
                  <a:headEnd/>
                  <a:tailEnd/>
                </a:ln>
              </p:spPr>
              <p:txBody>
                <a:bodyPr wrap="none" anchor="ctr"/>
                <a:lstStyle/>
                <a:p>
                  <a:endParaRPr lang="it-IT"/>
                </a:p>
              </p:txBody>
            </p:sp>
            <p:sp>
              <p:nvSpPr>
                <p:cNvPr id="25641" name="AutoShape 41"/>
                <p:cNvSpPr>
                  <a:spLocks noChangeArrowheads="1"/>
                </p:cNvSpPr>
                <p:nvPr/>
              </p:nvSpPr>
              <p:spPr bwMode="auto">
                <a:xfrm>
                  <a:off x="2199" y="1843"/>
                  <a:ext cx="1191" cy="816"/>
                </a:xfrm>
                <a:prstGeom prst="roundRect">
                  <a:avLst>
                    <a:gd name="adj" fmla="val 16667"/>
                  </a:avLst>
                </a:prstGeom>
                <a:solidFill>
                  <a:srgbClr val="FFB92D"/>
                </a:solidFill>
                <a:ln w="22225">
                  <a:solidFill>
                    <a:srgbClr val="FF9900"/>
                  </a:solidFill>
                  <a:round/>
                  <a:headEnd/>
                  <a:tailEnd/>
                </a:ln>
                <a:effectLst/>
              </p:spPr>
              <p:txBody>
                <a:bodyPr wrap="none" anchor="ctr"/>
                <a:lstStyle/>
                <a:p>
                  <a:pPr algn="ctr">
                    <a:spcBef>
                      <a:spcPct val="0"/>
                    </a:spcBef>
                    <a:defRPr/>
                  </a:pPr>
                  <a:endParaRPr lang="it-IT" sz="1800">
                    <a:solidFill>
                      <a:srgbClr val="FF0000"/>
                    </a:solidFill>
                    <a:effectLst>
                      <a:outerShdw blurRad="38100" dist="38100" dir="2700000" algn="tl">
                        <a:srgbClr val="000000"/>
                      </a:outerShdw>
                    </a:effectLst>
                    <a:latin typeface="ISOCPEUR" pitchFamily="34" charset="0"/>
                  </a:endParaRPr>
                </a:p>
              </p:txBody>
            </p:sp>
            <p:sp>
              <p:nvSpPr>
                <p:cNvPr id="6206" name="Text Box 42"/>
                <p:cNvSpPr txBox="1">
                  <a:spLocks noChangeArrowheads="1"/>
                </p:cNvSpPr>
                <p:nvPr/>
              </p:nvSpPr>
              <p:spPr bwMode="auto">
                <a:xfrm>
                  <a:off x="2199" y="2205"/>
                  <a:ext cx="499" cy="519"/>
                </a:xfrm>
                <a:prstGeom prst="rect">
                  <a:avLst/>
                </a:prstGeom>
                <a:noFill/>
                <a:ln w="9525">
                  <a:noFill/>
                  <a:miter lim="800000"/>
                  <a:headEnd/>
                  <a:tailEnd/>
                </a:ln>
              </p:spPr>
              <p:txBody>
                <a:bodyPr>
                  <a:spAutoFit/>
                </a:bodyPr>
                <a:lstStyle/>
                <a:p>
                  <a:r>
                    <a:rPr lang="it-IT" sz="4800" i="1">
                      <a:solidFill>
                        <a:schemeClr val="bg1"/>
                      </a:solidFill>
                      <a:latin typeface="Arial Black" pitchFamily="34" charset="0"/>
                    </a:rPr>
                    <a:t>2</a:t>
                  </a:r>
                </a:p>
              </p:txBody>
            </p:sp>
            <p:sp>
              <p:nvSpPr>
                <p:cNvPr id="25643" name="Text Box 43"/>
                <p:cNvSpPr txBox="1">
                  <a:spLocks noChangeArrowheads="1"/>
                </p:cNvSpPr>
                <p:nvPr/>
              </p:nvSpPr>
              <p:spPr bwMode="auto">
                <a:xfrm>
                  <a:off x="2517" y="2477"/>
                  <a:ext cx="862" cy="192"/>
                </a:xfrm>
                <a:prstGeom prst="rect">
                  <a:avLst/>
                </a:prstGeom>
                <a:noFill/>
                <a:ln w="9525">
                  <a:noFill/>
                  <a:miter lim="800000"/>
                  <a:headEnd/>
                  <a:tailEnd/>
                </a:ln>
                <a:effectLst/>
              </p:spPr>
              <p:txBody>
                <a:bodyPr>
                  <a:spAutoFit/>
                </a:bodyPr>
                <a:lstStyle/>
                <a:p>
                  <a:pPr algn="r">
                    <a:defRPr/>
                  </a:pPr>
                  <a:r>
                    <a:rPr lang="it-IT" sz="1400" dirty="0">
                      <a:solidFill>
                        <a:schemeClr val="bg1"/>
                      </a:solidFill>
                      <a:effectLst>
                        <a:outerShdw blurRad="38100" dist="38100" dir="2700000" algn="tl">
                          <a:srgbClr val="C0C0C0"/>
                        </a:outerShdw>
                      </a:effectLst>
                      <a:latin typeface="Century Gothic" pitchFamily="34" charset="0"/>
                    </a:rPr>
                    <a:t>ISO </a:t>
                  </a:r>
                  <a:r>
                    <a:rPr lang="it-IT" sz="1400" dirty="0" smtClean="0">
                      <a:solidFill>
                        <a:schemeClr val="bg1"/>
                      </a:solidFill>
                      <a:effectLst>
                        <a:outerShdw blurRad="38100" dist="38100" dir="2700000" algn="tl">
                          <a:srgbClr val="C0C0C0"/>
                        </a:outerShdw>
                      </a:effectLst>
                      <a:latin typeface="Century Gothic" pitchFamily="34" charset="0"/>
                    </a:rPr>
                    <a:t>14041</a:t>
                  </a:r>
                  <a:endParaRPr lang="it-IT" sz="1400" dirty="0">
                    <a:solidFill>
                      <a:schemeClr val="bg1"/>
                    </a:solidFill>
                    <a:effectLst>
                      <a:outerShdw blurRad="38100" dist="38100" dir="2700000" algn="tl">
                        <a:srgbClr val="C0C0C0"/>
                      </a:outerShdw>
                    </a:effectLst>
                    <a:latin typeface="Century Gothic" pitchFamily="34" charset="0"/>
                  </a:endParaRPr>
                </a:p>
              </p:txBody>
            </p:sp>
            <p:sp>
              <p:nvSpPr>
                <p:cNvPr id="25644" name="Text Box 44"/>
                <p:cNvSpPr txBox="1">
                  <a:spLocks noChangeArrowheads="1"/>
                </p:cNvSpPr>
                <p:nvPr/>
              </p:nvSpPr>
              <p:spPr bwMode="auto">
                <a:xfrm>
                  <a:off x="2244" y="1842"/>
                  <a:ext cx="953" cy="366"/>
                </a:xfrm>
                <a:prstGeom prst="rect">
                  <a:avLst/>
                </a:prstGeom>
                <a:noFill/>
                <a:ln w="9525">
                  <a:noFill/>
                  <a:miter lim="800000"/>
                  <a:headEnd/>
                  <a:tailEnd/>
                </a:ln>
                <a:effectLst/>
              </p:spPr>
              <p:txBody>
                <a:bodyPr>
                  <a:spAutoFit/>
                </a:bodyPr>
                <a:lstStyle/>
                <a:p>
                  <a:pPr>
                    <a:defRPr/>
                  </a:pPr>
                  <a:r>
                    <a:rPr lang="it-IT" sz="1600" dirty="0">
                      <a:effectLst>
                        <a:outerShdw blurRad="38100" dist="38100" dir="2700000" algn="tl">
                          <a:srgbClr val="C0C0C0"/>
                        </a:outerShdw>
                      </a:effectLst>
                      <a:latin typeface="Century Gothic" pitchFamily="34" charset="0"/>
                    </a:rPr>
                    <a:t>Analisi d’inventario</a:t>
                  </a:r>
                </a:p>
              </p:txBody>
            </p:sp>
          </p:grpSp>
          <p:sp>
            <p:nvSpPr>
              <p:cNvPr id="25645" name="Text Box 45"/>
              <p:cNvSpPr txBox="1">
                <a:spLocks noChangeArrowheads="1"/>
              </p:cNvSpPr>
              <p:nvPr/>
            </p:nvSpPr>
            <p:spPr bwMode="auto">
              <a:xfrm>
                <a:off x="2517" y="2121"/>
                <a:ext cx="1043" cy="407"/>
              </a:xfrm>
              <a:prstGeom prst="rect">
                <a:avLst/>
              </a:prstGeom>
              <a:noFill/>
              <a:ln w="9525">
                <a:noFill/>
                <a:miter lim="800000"/>
                <a:headEnd/>
                <a:tailEnd/>
              </a:ln>
              <a:effectLst/>
            </p:spPr>
            <p:txBody>
              <a:bodyPr>
                <a:spAutoFit/>
              </a:bodyPr>
              <a:lstStyle/>
              <a:p>
                <a:pPr>
                  <a:buFontTx/>
                  <a:buChar char="•"/>
                  <a:defRPr/>
                </a:pPr>
                <a:r>
                  <a:rPr lang="it-IT" sz="900" dirty="0">
                    <a:solidFill>
                      <a:srgbClr val="0A50A1"/>
                    </a:solidFill>
                    <a:effectLst>
                      <a:outerShdw blurRad="38100" dist="38100" dir="2700000" algn="tl">
                        <a:srgbClr val="C0C0C0"/>
                      </a:outerShdw>
                    </a:effectLst>
                    <a:latin typeface="Century Gothic" pitchFamily="34" charset="0"/>
                  </a:rPr>
                  <a:t> </a:t>
                </a:r>
                <a:r>
                  <a:rPr lang="it-IT" sz="900" dirty="0">
                    <a:effectLst>
                      <a:outerShdw blurRad="38100" dist="38100" dir="2700000" algn="tl">
                        <a:srgbClr val="C0C0C0"/>
                      </a:outerShdw>
                    </a:effectLst>
                    <a:latin typeface="Century Gothic" pitchFamily="34" charset="0"/>
                  </a:rPr>
                  <a:t>Flussi di energia</a:t>
                </a:r>
              </a:p>
              <a:p>
                <a:pPr>
                  <a:buFontTx/>
                  <a:buChar char="•"/>
                  <a:defRPr/>
                </a:pPr>
                <a:r>
                  <a:rPr lang="it-IT" sz="900" dirty="0">
                    <a:effectLst>
                      <a:outerShdw blurRad="38100" dist="38100" dir="2700000" algn="tl">
                        <a:srgbClr val="C0C0C0"/>
                      </a:outerShdw>
                    </a:effectLst>
                    <a:latin typeface="Century Gothic" pitchFamily="34" charset="0"/>
                  </a:rPr>
                  <a:t> Flussi di materia</a:t>
                </a:r>
              </a:p>
              <a:p>
                <a:pPr>
                  <a:buFontTx/>
                  <a:buChar char="•"/>
                  <a:defRPr/>
                </a:pPr>
                <a:r>
                  <a:rPr lang="it-IT" sz="900" dirty="0">
                    <a:effectLst>
                      <a:outerShdw blurRad="38100" dist="38100" dir="2700000" algn="tl">
                        <a:srgbClr val="C0C0C0"/>
                      </a:outerShdw>
                    </a:effectLst>
                    <a:latin typeface="Century Gothic" pitchFamily="34" charset="0"/>
                  </a:rPr>
                  <a:t> </a:t>
                </a:r>
                <a:r>
                  <a:rPr lang="it-IT" sz="900" dirty="0" err="1">
                    <a:effectLst>
                      <a:outerShdw blurRad="38100" dist="38100" dir="2700000" algn="tl">
                        <a:srgbClr val="C0C0C0"/>
                      </a:outerShdw>
                    </a:effectLst>
                    <a:latin typeface="Century Gothic" pitchFamily="34" charset="0"/>
                  </a:rPr>
                  <a:t>Emiss</a:t>
                </a:r>
                <a:r>
                  <a:rPr lang="it-IT" sz="900" dirty="0">
                    <a:effectLst>
                      <a:outerShdw blurRad="38100" dist="38100" dir="2700000" algn="tl">
                        <a:srgbClr val="C0C0C0"/>
                      </a:outerShdw>
                    </a:effectLst>
                    <a:latin typeface="Century Gothic" pitchFamily="34" charset="0"/>
                  </a:rPr>
                  <a:t>. non materiali</a:t>
                </a:r>
              </a:p>
            </p:txBody>
          </p:sp>
        </p:grpSp>
        <p:grpSp>
          <p:nvGrpSpPr>
            <p:cNvPr id="6183" name="Group 46"/>
            <p:cNvGrpSpPr>
              <a:grpSpLocks/>
            </p:cNvGrpSpPr>
            <p:nvPr/>
          </p:nvGrpSpPr>
          <p:grpSpPr bwMode="auto">
            <a:xfrm>
              <a:off x="3696" y="1888"/>
              <a:ext cx="1633" cy="882"/>
              <a:chOff x="3424" y="1842"/>
              <a:chExt cx="1633" cy="882"/>
            </a:xfrm>
          </p:grpSpPr>
          <p:grpSp>
            <p:nvGrpSpPr>
              <p:cNvPr id="6195" name="Group 47"/>
              <p:cNvGrpSpPr>
                <a:grpSpLocks/>
              </p:cNvGrpSpPr>
              <p:nvPr/>
            </p:nvGrpSpPr>
            <p:grpSpPr bwMode="auto">
              <a:xfrm>
                <a:off x="3424" y="1842"/>
                <a:ext cx="1463" cy="882"/>
                <a:chOff x="3424" y="1842"/>
                <a:chExt cx="1463" cy="882"/>
              </a:xfrm>
            </p:grpSpPr>
            <p:sp>
              <p:nvSpPr>
                <p:cNvPr id="25648" name="AutoShape 48"/>
                <p:cNvSpPr>
                  <a:spLocks noChangeArrowheads="1"/>
                </p:cNvSpPr>
                <p:nvPr/>
              </p:nvSpPr>
              <p:spPr bwMode="auto">
                <a:xfrm>
                  <a:off x="3696" y="1843"/>
                  <a:ext cx="1191" cy="816"/>
                </a:xfrm>
                <a:prstGeom prst="roundRect">
                  <a:avLst>
                    <a:gd name="adj" fmla="val 16667"/>
                  </a:avLst>
                </a:prstGeom>
                <a:solidFill>
                  <a:srgbClr val="FFB92D"/>
                </a:solidFill>
                <a:ln w="22225">
                  <a:solidFill>
                    <a:srgbClr val="FF9900"/>
                  </a:solidFill>
                  <a:round/>
                  <a:headEnd/>
                  <a:tailEnd/>
                </a:ln>
                <a:effectLst/>
              </p:spPr>
              <p:txBody>
                <a:bodyPr wrap="none" anchor="ctr"/>
                <a:lstStyle/>
                <a:p>
                  <a:pPr algn="ctr">
                    <a:spcBef>
                      <a:spcPct val="0"/>
                    </a:spcBef>
                    <a:defRPr/>
                  </a:pPr>
                  <a:endParaRPr lang="it-IT" sz="1800">
                    <a:solidFill>
                      <a:srgbClr val="FF0000"/>
                    </a:solidFill>
                    <a:effectLst>
                      <a:outerShdw blurRad="38100" dist="38100" dir="2700000" algn="tl">
                        <a:srgbClr val="000000"/>
                      </a:outerShdw>
                    </a:effectLst>
                    <a:latin typeface="Arial" charset="0"/>
                  </a:endParaRPr>
                </a:p>
              </p:txBody>
            </p:sp>
            <p:sp>
              <p:nvSpPr>
                <p:cNvPr id="6198" name="AutoShape 49"/>
                <p:cNvSpPr>
                  <a:spLocks noChangeArrowheads="1"/>
                </p:cNvSpPr>
                <p:nvPr/>
              </p:nvSpPr>
              <p:spPr bwMode="auto">
                <a:xfrm rot="10774547" flipH="1">
                  <a:off x="3424" y="1998"/>
                  <a:ext cx="227" cy="5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0 w 21600"/>
                    <a:gd name="T13" fmla="*/ 4924 h 21600"/>
                    <a:gd name="T14" fmla="*/ 16271 w 21600"/>
                    <a:gd name="T15" fmla="*/ 16676 h 21600"/>
                  </a:gdLst>
                  <a:ahLst/>
                  <a:cxnLst>
                    <a:cxn ang="T8">
                      <a:pos x="T0" y="T1"/>
                    </a:cxn>
                    <a:cxn ang="T9">
                      <a:pos x="T2" y="T3"/>
                    </a:cxn>
                    <a:cxn ang="T10">
                      <a:pos x="T4" y="T5"/>
                    </a:cxn>
                    <a:cxn ang="T11">
                      <a:pos x="T6" y="T7"/>
                    </a:cxn>
                  </a:cxnLst>
                  <a:rect l="T12" t="T13" r="T14" b="T15"/>
                  <a:pathLst>
                    <a:path w="21600" h="21600">
                      <a:moveTo>
                        <a:pt x="11750" y="0"/>
                      </a:moveTo>
                      <a:lnTo>
                        <a:pt x="11750" y="4923"/>
                      </a:lnTo>
                      <a:lnTo>
                        <a:pt x="3375" y="4923"/>
                      </a:lnTo>
                      <a:lnTo>
                        <a:pt x="3375" y="16677"/>
                      </a:lnTo>
                      <a:lnTo>
                        <a:pt x="11750" y="16677"/>
                      </a:lnTo>
                      <a:lnTo>
                        <a:pt x="11750" y="21600"/>
                      </a:lnTo>
                      <a:lnTo>
                        <a:pt x="21600" y="10800"/>
                      </a:lnTo>
                      <a:close/>
                    </a:path>
                    <a:path w="21600" h="21600">
                      <a:moveTo>
                        <a:pt x="1350" y="4923"/>
                      </a:moveTo>
                      <a:lnTo>
                        <a:pt x="1350" y="16677"/>
                      </a:lnTo>
                      <a:lnTo>
                        <a:pt x="2700" y="16677"/>
                      </a:lnTo>
                      <a:lnTo>
                        <a:pt x="2700" y="4923"/>
                      </a:lnTo>
                      <a:close/>
                    </a:path>
                    <a:path w="21600" h="21600">
                      <a:moveTo>
                        <a:pt x="0" y="4923"/>
                      </a:moveTo>
                      <a:lnTo>
                        <a:pt x="0" y="16677"/>
                      </a:lnTo>
                      <a:lnTo>
                        <a:pt x="675" y="16677"/>
                      </a:lnTo>
                      <a:lnTo>
                        <a:pt x="675" y="4923"/>
                      </a:lnTo>
                      <a:close/>
                    </a:path>
                  </a:pathLst>
                </a:custGeom>
                <a:solidFill>
                  <a:srgbClr val="FF9900"/>
                </a:solidFill>
                <a:ln w="9525">
                  <a:noFill/>
                  <a:miter lim="800000"/>
                  <a:headEnd/>
                  <a:tailEnd/>
                </a:ln>
              </p:spPr>
              <p:txBody>
                <a:bodyPr wrap="none" anchor="ctr"/>
                <a:lstStyle/>
                <a:p>
                  <a:endParaRPr lang="it-IT"/>
                </a:p>
              </p:txBody>
            </p:sp>
            <p:sp>
              <p:nvSpPr>
                <p:cNvPr id="6199" name="Text Box 50"/>
                <p:cNvSpPr txBox="1">
                  <a:spLocks noChangeArrowheads="1"/>
                </p:cNvSpPr>
                <p:nvPr/>
              </p:nvSpPr>
              <p:spPr bwMode="auto">
                <a:xfrm>
                  <a:off x="3696" y="2205"/>
                  <a:ext cx="499" cy="519"/>
                </a:xfrm>
                <a:prstGeom prst="rect">
                  <a:avLst/>
                </a:prstGeom>
                <a:noFill/>
                <a:ln w="9525">
                  <a:noFill/>
                  <a:miter lim="800000"/>
                  <a:headEnd/>
                  <a:tailEnd/>
                </a:ln>
              </p:spPr>
              <p:txBody>
                <a:bodyPr>
                  <a:spAutoFit/>
                </a:bodyPr>
                <a:lstStyle/>
                <a:p>
                  <a:r>
                    <a:rPr lang="it-IT" sz="4800" i="1">
                      <a:solidFill>
                        <a:schemeClr val="bg1"/>
                      </a:solidFill>
                      <a:latin typeface="Arial Black" pitchFamily="34" charset="0"/>
                    </a:rPr>
                    <a:t>3</a:t>
                  </a:r>
                </a:p>
              </p:txBody>
            </p:sp>
            <p:sp>
              <p:nvSpPr>
                <p:cNvPr id="25651" name="Text Box 51"/>
                <p:cNvSpPr txBox="1">
                  <a:spLocks noChangeArrowheads="1"/>
                </p:cNvSpPr>
                <p:nvPr/>
              </p:nvSpPr>
              <p:spPr bwMode="auto">
                <a:xfrm>
                  <a:off x="4013" y="2477"/>
                  <a:ext cx="862" cy="192"/>
                </a:xfrm>
                <a:prstGeom prst="rect">
                  <a:avLst/>
                </a:prstGeom>
                <a:noFill/>
                <a:ln w="9525">
                  <a:noFill/>
                  <a:miter lim="800000"/>
                  <a:headEnd/>
                  <a:tailEnd/>
                </a:ln>
                <a:effectLst/>
              </p:spPr>
              <p:txBody>
                <a:bodyPr>
                  <a:spAutoFit/>
                </a:bodyPr>
                <a:lstStyle/>
                <a:p>
                  <a:pPr algn="r">
                    <a:defRPr/>
                  </a:pPr>
                  <a:r>
                    <a:rPr lang="it-IT" sz="1400" dirty="0">
                      <a:solidFill>
                        <a:schemeClr val="bg1"/>
                      </a:solidFill>
                      <a:effectLst>
                        <a:outerShdw blurRad="38100" dist="38100" dir="2700000" algn="tl">
                          <a:srgbClr val="C0C0C0"/>
                        </a:outerShdw>
                      </a:effectLst>
                      <a:latin typeface="Century Gothic" pitchFamily="34" charset="0"/>
                    </a:rPr>
                    <a:t>ISO </a:t>
                  </a:r>
                  <a:r>
                    <a:rPr lang="it-IT" sz="1400" dirty="0" smtClean="0">
                      <a:solidFill>
                        <a:schemeClr val="bg1"/>
                      </a:solidFill>
                      <a:effectLst>
                        <a:outerShdw blurRad="38100" dist="38100" dir="2700000" algn="tl">
                          <a:srgbClr val="C0C0C0"/>
                        </a:outerShdw>
                      </a:effectLst>
                      <a:latin typeface="Century Gothic" pitchFamily="34" charset="0"/>
                    </a:rPr>
                    <a:t>14042</a:t>
                  </a:r>
                  <a:endParaRPr lang="it-IT" sz="1400" dirty="0">
                    <a:solidFill>
                      <a:schemeClr val="bg1"/>
                    </a:solidFill>
                    <a:effectLst>
                      <a:outerShdw blurRad="38100" dist="38100" dir="2700000" algn="tl">
                        <a:srgbClr val="C0C0C0"/>
                      </a:outerShdw>
                    </a:effectLst>
                    <a:latin typeface="Century Gothic" pitchFamily="34" charset="0"/>
                  </a:endParaRPr>
                </a:p>
              </p:txBody>
            </p:sp>
            <p:sp>
              <p:nvSpPr>
                <p:cNvPr id="25652" name="Text Box 52"/>
                <p:cNvSpPr txBox="1">
                  <a:spLocks noChangeArrowheads="1"/>
                </p:cNvSpPr>
                <p:nvPr/>
              </p:nvSpPr>
              <p:spPr bwMode="auto">
                <a:xfrm>
                  <a:off x="3741" y="1842"/>
                  <a:ext cx="1089" cy="481"/>
                </a:xfrm>
                <a:prstGeom prst="rect">
                  <a:avLst/>
                </a:prstGeom>
                <a:noFill/>
                <a:ln w="9525">
                  <a:noFill/>
                  <a:miter lim="800000"/>
                  <a:headEnd/>
                  <a:tailEnd/>
                </a:ln>
                <a:effectLst/>
              </p:spPr>
              <p:txBody>
                <a:bodyPr>
                  <a:spAutoFit/>
                </a:bodyPr>
                <a:lstStyle/>
                <a:p>
                  <a:pPr>
                    <a:defRPr/>
                  </a:pPr>
                  <a:r>
                    <a:rPr lang="it-IT" sz="1600" dirty="0">
                      <a:effectLst>
                        <a:outerShdw blurRad="38100" dist="38100" dir="2700000" algn="tl">
                          <a:srgbClr val="C0C0C0"/>
                        </a:outerShdw>
                      </a:effectLst>
                      <a:latin typeface="Century Gothic" pitchFamily="34" charset="0"/>
                    </a:rPr>
                    <a:t>Analisi                  degli impatti </a:t>
                  </a:r>
                  <a:r>
                    <a:rPr lang="it-IT" sz="1200" dirty="0">
                      <a:effectLst>
                        <a:outerShdw blurRad="38100" dist="38100" dir="2700000" algn="tl">
                          <a:srgbClr val="C0C0C0"/>
                        </a:outerShdw>
                      </a:effectLst>
                      <a:latin typeface="Century Gothic" pitchFamily="34" charset="0"/>
                    </a:rPr>
                    <a:t>(valutazione)</a:t>
                  </a:r>
                </a:p>
              </p:txBody>
            </p:sp>
          </p:grpSp>
          <p:sp>
            <p:nvSpPr>
              <p:cNvPr id="25653" name="Text Box 53"/>
              <p:cNvSpPr txBox="1">
                <a:spLocks noChangeArrowheads="1"/>
              </p:cNvSpPr>
              <p:nvPr/>
            </p:nvSpPr>
            <p:spPr bwMode="auto">
              <a:xfrm>
                <a:off x="4014" y="2293"/>
                <a:ext cx="1043" cy="233"/>
              </a:xfrm>
              <a:prstGeom prst="rect">
                <a:avLst/>
              </a:prstGeom>
              <a:noFill/>
              <a:ln w="9525">
                <a:noFill/>
                <a:miter lim="800000"/>
                <a:headEnd/>
                <a:tailEnd/>
              </a:ln>
              <a:effectLst/>
            </p:spPr>
            <p:txBody>
              <a:bodyPr>
                <a:spAutoFit/>
              </a:bodyPr>
              <a:lstStyle/>
              <a:p>
                <a:pPr>
                  <a:buFontTx/>
                  <a:buChar char="•"/>
                  <a:defRPr/>
                </a:pPr>
                <a:r>
                  <a:rPr lang="it-IT" sz="900" dirty="0">
                    <a:solidFill>
                      <a:srgbClr val="0A50A1"/>
                    </a:solidFill>
                    <a:effectLst>
                      <a:outerShdw blurRad="38100" dist="38100" dir="2700000" algn="tl">
                        <a:srgbClr val="C0C0C0"/>
                      </a:outerShdw>
                    </a:effectLst>
                    <a:latin typeface="Century Gothic" pitchFamily="34" charset="0"/>
                  </a:rPr>
                  <a:t> </a:t>
                </a:r>
                <a:r>
                  <a:rPr lang="it-IT" sz="900" dirty="0">
                    <a:effectLst>
                      <a:outerShdw blurRad="38100" dist="38100" dir="2700000" algn="tl">
                        <a:srgbClr val="C0C0C0"/>
                      </a:outerShdw>
                    </a:effectLst>
                    <a:latin typeface="Century Gothic" pitchFamily="34" charset="0"/>
                  </a:rPr>
                  <a:t>Applicazione di un metodo di valutazione</a:t>
                </a:r>
              </a:p>
            </p:txBody>
          </p:sp>
        </p:grpSp>
        <p:grpSp>
          <p:nvGrpSpPr>
            <p:cNvPr id="6184" name="Group 54"/>
            <p:cNvGrpSpPr>
              <a:grpSpLocks/>
            </p:cNvGrpSpPr>
            <p:nvPr/>
          </p:nvGrpSpPr>
          <p:grpSpPr bwMode="auto">
            <a:xfrm>
              <a:off x="3969" y="2659"/>
              <a:ext cx="1206" cy="760"/>
              <a:chOff x="3696" y="2677"/>
              <a:chExt cx="1206" cy="760"/>
            </a:xfrm>
          </p:grpSpPr>
          <p:sp>
            <p:nvSpPr>
              <p:cNvPr id="6193" name="Rectangle 55"/>
              <p:cNvSpPr>
                <a:spLocks noChangeArrowheads="1"/>
              </p:cNvSpPr>
              <p:nvPr/>
            </p:nvSpPr>
            <p:spPr bwMode="auto">
              <a:xfrm>
                <a:off x="3696" y="2886"/>
                <a:ext cx="1206" cy="551"/>
              </a:xfrm>
              <a:prstGeom prst="rect">
                <a:avLst/>
              </a:prstGeom>
              <a:solidFill>
                <a:srgbClr val="FFCC66"/>
              </a:solidFill>
              <a:ln w="31750">
                <a:solidFill>
                  <a:srgbClr val="808080"/>
                </a:solidFill>
                <a:prstDash val="sysDot"/>
                <a:miter lim="800000"/>
                <a:headEnd/>
                <a:tailEnd/>
              </a:ln>
            </p:spPr>
            <p:txBody>
              <a:bodyPr wrap="none" anchor="ctr"/>
              <a:lstStyle/>
              <a:p>
                <a:pPr algn="ctr">
                  <a:spcBef>
                    <a:spcPct val="0"/>
                  </a:spcBef>
                </a:pPr>
                <a:r>
                  <a:rPr lang="it-IT" sz="1000" dirty="0">
                    <a:latin typeface="Century Gothic" pitchFamily="34" charset="0"/>
                  </a:rPr>
                  <a:t>Caratterizzazione</a:t>
                </a:r>
              </a:p>
              <a:p>
                <a:pPr algn="ctr">
                  <a:spcBef>
                    <a:spcPct val="0"/>
                  </a:spcBef>
                </a:pPr>
                <a:endParaRPr lang="it-IT" sz="1000" dirty="0">
                  <a:latin typeface="Century Gothic" pitchFamily="34" charset="0"/>
                </a:endParaRPr>
              </a:p>
              <a:p>
                <a:pPr algn="ctr">
                  <a:spcBef>
                    <a:spcPct val="0"/>
                  </a:spcBef>
                </a:pPr>
                <a:r>
                  <a:rPr lang="it-IT" sz="1000" dirty="0">
                    <a:latin typeface="Century Gothic" pitchFamily="34" charset="0"/>
                  </a:rPr>
                  <a:t>Normalizzazione</a:t>
                </a:r>
              </a:p>
              <a:p>
                <a:pPr algn="ctr">
                  <a:spcBef>
                    <a:spcPct val="0"/>
                  </a:spcBef>
                </a:pPr>
                <a:endParaRPr lang="it-IT" sz="1000" dirty="0">
                  <a:latin typeface="Century Gothic" pitchFamily="34" charset="0"/>
                </a:endParaRPr>
              </a:p>
              <a:p>
                <a:pPr algn="ctr">
                  <a:spcBef>
                    <a:spcPct val="0"/>
                  </a:spcBef>
                </a:pPr>
                <a:r>
                  <a:rPr lang="it-IT" sz="1000" dirty="0">
                    <a:latin typeface="Century Gothic" pitchFamily="34" charset="0"/>
                  </a:rPr>
                  <a:t>Valutazione</a:t>
                </a:r>
              </a:p>
            </p:txBody>
          </p:sp>
          <p:sp>
            <p:nvSpPr>
              <p:cNvPr id="6194" name="AutoShape 56"/>
              <p:cNvSpPr>
                <a:spLocks noChangeArrowheads="1"/>
              </p:cNvSpPr>
              <p:nvPr/>
            </p:nvSpPr>
            <p:spPr bwMode="auto">
              <a:xfrm rot="16178588" flipH="1">
                <a:off x="4203" y="2623"/>
                <a:ext cx="209" cy="31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11 w 21600"/>
                  <a:gd name="T13" fmla="*/ 4891 h 21600"/>
                  <a:gd name="T14" fmla="*/ 16226 w 21600"/>
                  <a:gd name="T15" fmla="*/ 16709 h 21600"/>
                </a:gdLst>
                <a:ahLst/>
                <a:cxnLst>
                  <a:cxn ang="T8">
                    <a:pos x="T0" y="T1"/>
                  </a:cxn>
                  <a:cxn ang="T9">
                    <a:pos x="T2" y="T3"/>
                  </a:cxn>
                  <a:cxn ang="T10">
                    <a:pos x="T4" y="T5"/>
                  </a:cxn>
                  <a:cxn ang="T11">
                    <a:pos x="T6" y="T7"/>
                  </a:cxn>
                </a:cxnLst>
                <a:rect l="T12" t="T13" r="T14" b="T15"/>
                <a:pathLst>
                  <a:path w="21600" h="21600">
                    <a:moveTo>
                      <a:pt x="11750" y="0"/>
                    </a:moveTo>
                    <a:lnTo>
                      <a:pt x="11750" y="4923"/>
                    </a:lnTo>
                    <a:lnTo>
                      <a:pt x="3375" y="4923"/>
                    </a:lnTo>
                    <a:lnTo>
                      <a:pt x="3375" y="16677"/>
                    </a:lnTo>
                    <a:lnTo>
                      <a:pt x="11750" y="16677"/>
                    </a:lnTo>
                    <a:lnTo>
                      <a:pt x="11750" y="21600"/>
                    </a:lnTo>
                    <a:lnTo>
                      <a:pt x="21600" y="10800"/>
                    </a:lnTo>
                    <a:close/>
                  </a:path>
                  <a:path w="21600" h="21600">
                    <a:moveTo>
                      <a:pt x="1350" y="4923"/>
                    </a:moveTo>
                    <a:lnTo>
                      <a:pt x="1350" y="16677"/>
                    </a:lnTo>
                    <a:lnTo>
                      <a:pt x="2700" y="16677"/>
                    </a:lnTo>
                    <a:lnTo>
                      <a:pt x="2700" y="4923"/>
                    </a:lnTo>
                    <a:close/>
                  </a:path>
                  <a:path w="21600" h="21600">
                    <a:moveTo>
                      <a:pt x="0" y="4923"/>
                    </a:moveTo>
                    <a:lnTo>
                      <a:pt x="0" y="16677"/>
                    </a:lnTo>
                    <a:lnTo>
                      <a:pt x="675" y="16677"/>
                    </a:lnTo>
                    <a:lnTo>
                      <a:pt x="675" y="4923"/>
                    </a:lnTo>
                    <a:close/>
                  </a:path>
                </a:pathLst>
              </a:custGeom>
              <a:solidFill>
                <a:srgbClr val="808080">
                  <a:alpha val="70195"/>
                </a:srgbClr>
              </a:solidFill>
              <a:ln w="9525">
                <a:noFill/>
                <a:miter lim="800000"/>
                <a:headEnd/>
                <a:tailEnd/>
              </a:ln>
            </p:spPr>
            <p:txBody>
              <a:bodyPr wrap="none" anchor="ctr"/>
              <a:lstStyle/>
              <a:p>
                <a:endParaRPr lang="it-IT"/>
              </a:p>
            </p:txBody>
          </p:sp>
        </p:grpSp>
        <p:grpSp>
          <p:nvGrpSpPr>
            <p:cNvPr id="6185" name="Group 57"/>
            <p:cNvGrpSpPr>
              <a:grpSpLocks/>
            </p:cNvGrpSpPr>
            <p:nvPr/>
          </p:nvGrpSpPr>
          <p:grpSpPr bwMode="auto">
            <a:xfrm>
              <a:off x="884" y="2931"/>
              <a:ext cx="3038" cy="519"/>
              <a:chOff x="658" y="3183"/>
              <a:chExt cx="3038" cy="519"/>
            </a:xfrm>
          </p:grpSpPr>
          <p:grpSp>
            <p:nvGrpSpPr>
              <p:cNvPr id="6186" name="Group 58"/>
              <p:cNvGrpSpPr>
                <a:grpSpLocks/>
              </p:cNvGrpSpPr>
              <p:nvPr/>
            </p:nvGrpSpPr>
            <p:grpSpPr bwMode="auto">
              <a:xfrm>
                <a:off x="658" y="3183"/>
                <a:ext cx="3038" cy="519"/>
                <a:chOff x="658" y="3183"/>
                <a:chExt cx="3038" cy="519"/>
              </a:xfrm>
            </p:grpSpPr>
            <p:sp>
              <p:nvSpPr>
                <p:cNvPr id="6188" name="AutoShape 59"/>
                <p:cNvSpPr>
                  <a:spLocks noChangeArrowheads="1"/>
                </p:cNvSpPr>
                <p:nvPr/>
              </p:nvSpPr>
              <p:spPr bwMode="auto">
                <a:xfrm rot="21526" flipH="1">
                  <a:off x="3424" y="3249"/>
                  <a:ext cx="272" cy="31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5 w 21600"/>
                    <a:gd name="T13" fmla="*/ 4891 h 21600"/>
                    <a:gd name="T14" fmla="*/ 16279 w 21600"/>
                    <a:gd name="T15" fmla="*/ 16709 h 21600"/>
                  </a:gdLst>
                  <a:ahLst/>
                  <a:cxnLst>
                    <a:cxn ang="T8">
                      <a:pos x="T0" y="T1"/>
                    </a:cxn>
                    <a:cxn ang="T9">
                      <a:pos x="T2" y="T3"/>
                    </a:cxn>
                    <a:cxn ang="T10">
                      <a:pos x="T4" y="T5"/>
                    </a:cxn>
                    <a:cxn ang="T11">
                      <a:pos x="T6" y="T7"/>
                    </a:cxn>
                  </a:cxnLst>
                  <a:rect l="T12" t="T13" r="T14" b="T15"/>
                  <a:pathLst>
                    <a:path w="21600" h="21600">
                      <a:moveTo>
                        <a:pt x="11750" y="0"/>
                      </a:moveTo>
                      <a:lnTo>
                        <a:pt x="11750" y="4923"/>
                      </a:lnTo>
                      <a:lnTo>
                        <a:pt x="3375" y="4923"/>
                      </a:lnTo>
                      <a:lnTo>
                        <a:pt x="3375" y="16677"/>
                      </a:lnTo>
                      <a:lnTo>
                        <a:pt x="11750" y="16677"/>
                      </a:lnTo>
                      <a:lnTo>
                        <a:pt x="11750" y="21600"/>
                      </a:lnTo>
                      <a:lnTo>
                        <a:pt x="21600" y="10800"/>
                      </a:lnTo>
                      <a:close/>
                    </a:path>
                    <a:path w="21600" h="21600">
                      <a:moveTo>
                        <a:pt x="1350" y="4923"/>
                      </a:moveTo>
                      <a:lnTo>
                        <a:pt x="1350" y="16677"/>
                      </a:lnTo>
                      <a:lnTo>
                        <a:pt x="2700" y="16677"/>
                      </a:lnTo>
                      <a:lnTo>
                        <a:pt x="2700" y="4923"/>
                      </a:lnTo>
                      <a:close/>
                    </a:path>
                    <a:path w="21600" h="21600">
                      <a:moveTo>
                        <a:pt x="0" y="4923"/>
                      </a:moveTo>
                      <a:lnTo>
                        <a:pt x="0" y="16677"/>
                      </a:lnTo>
                      <a:lnTo>
                        <a:pt x="675" y="16677"/>
                      </a:lnTo>
                      <a:lnTo>
                        <a:pt x="675" y="4923"/>
                      </a:lnTo>
                      <a:close/>
                    </a:path>
                  </a:pathLst>
                </a:custGeom>
                <a:solidFill>
                  <a:srgbClr val="808080">
                    <a:alpha val="70195"/>
                  </a:srgbClr>
                </a:solidFill>
                <a:ln w="9525">
                  <a:noFill/>
                  <a:miter lim="800000"/>
                  <a:headEnd/>
                  <a:tailEnd/>
                </a:ln>
              </p:spPr>
              <p:txBody>
                <a:bodyPr wrap="none" anchor="ctr"/>
                <a:lstStyle/>
                <a:p>
                  <a:endParaRPr lang="it-IT"/>
                </a:p>
              </p:txBody>
            </p:sp>
            <p:sp>
              <p:nvSpPr>
                <p:cNvPr id="25660" name="AutoShape 60"/>
                <p:cNvSpPr>
                  <a:spLocks noChangeArrowheads="1"/>
                </p:cNvSpPr>
                <p:nvPr/>
              </p:nvSpPr>
              <p:spPr bwMode="auto">
                <a:xfrm>
                  <a:off x="702" y="3183"/>
                  <a:ext cx="2722" cy="454"/>
                </a:xfrm>
                <a:prstGeom prst="roundRect">
                  <a:avLst>
                    <a:gd name="adj" fmla="val 16667"/>
                  </a:avLst>
                </a:prstGeom>
                <a:solidFill>
                  <a:srgbClr val="FFB92D"/>
                </a:solidFill>
                <a:ln w="22225">
                  <a:solidFill>
                    <a:srgbClr val="FF9900"/>
                  </a:solidFill>
                  <a:round/>
                  <a:headEnd/>
                  <a:tailEnd/>
                </a:ln>
                <a:effectLst/>
              </p:spPr>
              <p:txBody>
                <a:bodyPr wrap="none" anchor="ctr"/>
                <a:lstStyle/>
                <a:p>
                  <a:pPr algn="ctr">
                    <a:spcBef>
                      <a:spcPct val="0"/>
                    </a:spcBef>
                    <a:defRPr/>
                  </a:pPr>
                  <a:endParaRPr lang="it-IT" sz="1800">
                    <a:solidFill>
                      <a:srgbClr val="FF0000"/>
                    </a:solidFill>
                    <a:effectLst>
                      <a:outerShdw blurRad="38100" dist="38100" dir="2700000" algn="tl">
                        <a:srgbClr val="000000"/>
                      </a:outerShdw>
                    </a:effectLst>
                    <a:latin typeface="ISOCPEUR" pitchFamily="34" charset="0"/>
                  </a:endParaRPr>
                </a:p>
              </p:txBody>
            </p:sp>
            <p:sp>
              <p:nvSpPr>
                <p:cNvPr id="6190" name="Text Box 61"/>
                <p:cNvSpPr txBox="1">
                  <a:spLocks noChangeArrowheads="1"/>
                </p:cNvSpPr>
                <p:nvPr/>
              </p:nvSpPr>
              <p:spPr bwMode="auto">
                <a:xfrm>
                  <a:off x="658" y="3183"/>
                  <a:ext cx="499" cy="519"/>
                </a:xfrm>
                <a:prstGeom prst="rect">
                  <a:avLst/>
                </a:prstGeom>
                <a:noFill/>
                <a:ln w="9525">
                  <a:noFill/>
                  <a:miter lim="800000"/>
                  <a:headEnd/>
                  <a:tailEnd/>
                </a:ln>
              </p:spPr>
              <p:txBody>
                <a:bodyPr>
                  <a:spAutoFit/>
                </a:bodyPr>
                <a:lstStyle/>
                <a:p>
                  <a:r>
                    <a:rPr lang="it-IT" sz="4800" i="1">
                      <a:solidFill>
                        <a:schemeClr val="bg1"/>
                      </a:solidFill>
                      <a:latin typeface="Arial Black" pitchFamily="34" charset="0"/>
                    </a:rPr>
                    <a:t>4</a:t>
                  </a:r>
                </a:p>
              </p:txBody>
            </p:sp>
            <p:sp>
              <p:nvSpPr>
                <p:cNvPr id="25662" name="Text Box 62"/>
                <p:cNvSpPr txBox="1">
                  <a:spLocks noChangeArrowheads="1"/>
                </p:cNvSpPr>
                <p:nvPr/>
              </p:nvSpPr>
              <p:spPr bwMode="auto">
                <a:xfrm>
                  <a:off x="2562" y="3455"/>
                  <a:ext cx="862" cy="192"/>
                </a:xfrm>
                <a:prstGeom prst="rect">
                  <a:avLst/>
                </a:prstGeom>
                <a:noFill/>
                <a:ln w="9525">
                  <a:noFill/>
                  <a:miter lim="800000"/>
                  <a:headEnd/>
                  <a:tailEnd/>
                </a:ln>
                <a:effectLst/>
              </p:spPr>
              <p:txBody>
                <a:bodyPr>
                  <a:spAutoFit/>
                </a:bodyPr>
                <a:lstStyle/>
                <a:p>
                  <a:pPr algn="r">
                    <a:defRPr/>
                  </a:pPr>
                  <a:r>
                    <a:rPr lang="it-IT" sz="1400" dirty="0">
                      <a:solidFill>
                        <a:schemeClr val="bg1"/>
                      </a:solidFill>
                      <a:effectLst>
                        <a:outerShdw blurRad="38100" dist="38100" dir="2700000" algn="tl">
                          <a:srgbClr val="C0C0C0"/>
                        </a:outerShdw>
                      </a:effectLst>
                      <a:latin typeface="Century Gothic" pitchFamily="34" charset="0"/>
                    </a:rPr>
                    <a:t>ISO </a:t>
                  </a:r>
                  <a:r>
                    <a:rPr lang="it-IT" sz="1400" dirty="0" smtClean="0">
                      <a:solidFill>
                        <a:schemeClr val="bg1"/>
                      </a:solidFill>
                      <a:effectLst>
                        <a:outerShdw blurRad="38100" dist="38100" dir="2700000" algn="tl">
                          <a:srgbClr val="C0C0C0"/>
                        </a:outerShdw>
                      </a:effectLst>
                      <a:latin typeface="Century Gothic" pitchFamily="34" charset="0"/>
                    </a:rPr>
                    <a:t>14043</a:t>
                  </a:r>
                  <a:endParaRPr lang="it-IT" sz="1400" dirty="0">
                    <a:solidFill>
                      <a:schemeClr val="bg1"/>
                    </a:solidFill>
                    <a:effectLst>
                      <a:outerShdw blurRad="38100" dist="38100" dir="2700000" algn="tl">
                        <a:srgbClr val="C0C0C0"/>
                      </a:outerShdw>
                    </a:effectLst>
                    <a:latin typeface="Century Gothic" pitchFamily="34" charset="0"/>
                  </a:endParaRPr>
                </a:p>
              </p:txBody>
            </p:sp>
            <p:sp>
              <p:nvSpPr>
                <p:cNvPr id="25663" name="Text Box 63"/>
                <p:cNvSpPr txBox="1">
                  <a:spLocks noChangeArrowheads="1"/>
                </p:cNvSpPr>
                <p:nvPr/>
              </p:nvSpPr>
              <p:spPr bwMode="auto">
                <a:xfrm>
                  <a:off x="1111" y="3183"/>
                  <a:ext cx="2313" cy="192"/>
                </a:xfrm>
                <a:prstGeom prst="rect">
                  <a:avLst/>
                </a:prstGeom>
                <a:noFill/>
                <a:ln w="9525">
                  <a:noFill/>
                  <a:miter lim="800000"/>
                  <a:headEnd/>
                  <a:tailEnd/>
                </a:ln>
                <a:effectLst/>
              </p:spPr>
              <p:txBody>
                <a:bodyPr>
                  <a:spAutoFit/>
                </a:bodyPr>
                <a:lstStyle/>
                <a:p>
                  <a:pPr algn="r">
                    <a:defRPr/>
                  </a:pPr>
                  <a:r>
                    <a:rPr lang="it-IT" sz="1400" dirty="0">
                      <a:effectLst>
                        <a:outerShdw blurRad="38100" dist="38100" dir="2700000" algn="tl">
                          <a:srgbClr val="C0C0C0"/>
                        </a:outerShdw>
                      </a:effectLst>
                      <a:latin typeface="Century Gothic" pitchFamily="34" charset="0"/>
                    </a:rPr>
                    <a:t>Analisi di </a:t>
                  </a:r>
                  <a:r>
                    <a:rPr lang="it-IT" sz="1400" dirty="0" smtClean="0">
                      <a:effectLst>
                        <a:outerShdw blurRad="38100" dist="38100" dir="2700000" algn="tl">
                          <a:srgbClr val="C0C0C0"/>
                        </a:outerShdw>
                      </a:effectLst>
                      <a:latin typeface="Century Gothic" pitchFamily="34" charset="0"/>
                    </a:rPr>
                    <a:t>Sensibilità </a:t>
                  </a:r>
                  <a:r>
                    <a:rPr lang="it-IT" sz="1400" dirty="0">
                      <a:effectLst>
                        <a:outerShdw blurRad="38100" dist="38100" dir="2700000" algn="tl">
                          <a:srgbClr val="C0C0C0"/>
                        </a:outerShdw>
                      </a:effectLst>
                      <a:latin typeface="Century Gothic" pitchFamily="34" charset="0"/>
                    </a:rPr>
                    <a:t>e Analisi dei Costi</a:t>
                  </a:r>
                </a:p>
              </p:txBody>
            </p:sp>
          </p:grpSp>
          <p:sp>
            <p:nvSpPr>
              <p:cNvPr id="25664" name="Text Box 64"/>
              <p:cNvSpPr txBox="1">
                <a:spLocks noChangeArrowheads="1"/>
              </p:cNvSpPr>
              <p:nvPr/>
            </p:nvSpPr>
            <p:spPr bwMode="auto">
              <a:xfrm>
                <a:off x="1429" y="3339"/>
                <a:ext cx="1406" cy="276"/>
              </a:xfrm>
              <a:prstGeom prst="rect">
                <a:avLst/>
              </a:prstGeom>
              <a:noFill/>
              <a:ln w="9525">
                <a:noFill/>
                <a:miter lim="800000"/>
                <a:headEnd/>
                <a:tailEnd/>
              </a:ln>
              <a:effectLst/>
            </p:spPr>
            <p:txBody>
              <a:bodyPr>
                <a:spAutoFit/>
              </a:bodyPr>
              <a:lstStyle/>
              <a:p>
                <a:pPr>
                  <a:buFontTx/>
                  <a:buChar char="•"/>
                  <a:defRPr/>
                </a:pPr>
                <a:r>
                  <a:rPr lang="it-IT" sz="900" dirty="0">
                    <a:solidFill>
                      <a:srgbClr val="0A50A1"/>
                    </a:solidFill>
                    <a:effectLst>
                      <a:outerShdw blurRad="38100" dist="38100" dir="2700000" algn="tl">
                        <a:srgbClr val="C0C0C0"/>
                      </a:outerShdw>
                    </a:effectLst>
                    <a:latin typeface="Century Gothic" pitchFamily="34" charset="0"/>
                  </a:rPr>
                  <a:t> </a:t>
                </a:r>
                <a:r>
                  <a:rPr lang="it-IT" sz="900" dirty="0">
                    <a:effectLst>
                      <a:outerShdw blurRad="38100" dist="38100" dir="2700000" algn="tl">
                        <a:srgbClr val="C0C0C0"/>
                      </a:outerShdw>
                    </a:effectLst>
                    <a:latin typeface="Century Gothic" pitchFamily="34" charset="0"/>
                  </a:rPr>
                  <a:t>Approfondimenti dei processo</a:t>
                </a:r>
              </a:p>
              <a:p>
                <a:pPr>
                  <a:buFontTx/>
                  <a:buChar char="•"/>
                  <a:defRPr/>
                </a:pPr>
                <a:r>
                  <a:rPr lang="it-IT" sz="900" dirty="0">
                    <a:effectLst>
                      <a:outerShdw blurRad="38100" dist="38100" dir="2700000" algn="tl">
                        <a:srgbClr val="C0C0C0"/>
                      </a:outerShdw>
                    </a:effectLst>
                    <a:latin typeface="Century Gothic" pitchFamily="34" charset="0"/>
                  </a:rPr>
                  <a:t>LCA del confronto</a:t>
                </a:r>
              </a:p>
            </p:txBody>
          </p:sp>
        </p:grpSp>
      </p:grpSp>
      <p:sp>
        <p:nvSpPr>
          <p:cNvPr id="3" name="CasellaDiTesto 2"/>
          <p:cNvSpPr txBox="1"/>
          <p:nvPr/>
        </p:nvSpPr>
        <p:spPr>
          <a:xfrm>
            <a:off x="251520" y="4181018"/>
            <a:ext cx="1045350" cy="400110"/>
          </a:xfrm>
          <a:prstGeom prst="rect">
            <a:avLst/>
          </a:prstGeom>
          <a:noFill/>
        </p:spPr>
        <p:txBody>
          <a:bodyPr wrap="square" rtlCol="0">
            <a:spAutoFit/>
          </a:bodyPr>
          <a:lstStyle/>
          <a:p>
            <a:r>
              <a:rPr lang="it-IT" dirty="0" smtClean="0"/>
              <a:t>LCA</a:t>
            </a:r>
            <a:r>
              <a:rPr lang="it-IT" dirty="0" smtClean="0">
                <a:solidFill>
                  <a:srgbClr val="FF0000"/>
                </a:solidFill>
              </a:rPr>
              <a:t> </a:t>
            </a:r>
            <a:r>
              <a:rPr lang="it-IT" dirty="0" smtClean="0"/>
              <a:t> </a:t>
            </a:r>
            <a:endParaRPr lang="it-IT" dirty="0"/>
          </a:p>
        </p:txBody>
      </p:sp>
      <p:sp>
        <p:nvSpPr>
          <p:cNvPr id="4" name="CasellaDiTesto 3"/>
          <p:cNvSpPr txBox="1"/>
          <p:nvPr/>
        </p:nvSpPr>
        <p:spPr>
          <a:xfrm>
            <a:off x="214282" y="1009179"/>
            <a:ext cx="8067706" cy="3139321"/>
          </a:xfrm>
          <a:prstGeom prst="rect">
            <a:avLst/>
          </a:prstGeom>
          <a:noFill/>
        </p:spPr>
        <p:txBody>
          <a:bodyPr wrap="square" rtlCol="0">
            <a:spAutoFit/>
          </a:bodyPr>
          <a:lstStyle/>
          <a:p>
            <a:pPr algn="ctr">
              <a:spcBef>
                <a:spcPts val="0"/>
              </a:spcBef>
            </a:pPr>
            <a:r>
              <a:rPr lang="it-IT" sz="2000" dirty="0">
                <a:latin typeface="Arial" pitchFamily="34" charset="0"/>
                <a:cs typeface="Arial" pitchFamily="34" charset="0"/>
              </a:rPr>
              <a:t>“La LCA è una </a:t>
            </a:r>
            <a:r>
              <a:rPr lang="it-IT" sz="2000" dirty="0" smtClean="0">
                <a:latin typeface="Arial" pitchFamily="34" charset="0"/>
                <a:cs typeface="Arial" pitchFamily="34" charset="0"/>
              </a:rPr>
              <a:t>tecnica </a:t>
            </a:r>
            <a:r>
              <a:rPr lang="it-IT" sz="2000" dirty="0">
                <a:latin typeface="Arial" pitchFamily="34" charset="0"/>
                <a:cs typeface="Arial" pitchFamily="34" charset="0"/>
              </a:rPr>
              <a:t>che permette di valutare gli impatti ambientali associati ad un prodotto, processo o attività, attraverso l’identificazione e la quantificazione dei consumi di materia, energia ed emissioni nell’ambiente e l’identificazione e la valutazione delle opportunità per diminuire questi </a:t>
            </a:r>
          </a:p>
          <a:p>
            <a:pPr algn="ctr">
              <a:spcBef>
                <a:spcPts val="0"/>
              </a:spcBef>
            </a:pPr>
            <a:r>
              <a:rPr lang="it-IT" sz="2000" dirty="0">
                <a:latin typeface="Arial" pitchFamily="34" charset="0"/>
                <a:cs typeface="Arial" pitchFamily="34" charset="0"/>
              </a:rPr>
              <a:t>impatti.”</a:t>
            </a:r>
          </a:p>
          <a:p>
            <a:pPr algn="ctr">
              <a:lnSpc>
                <a:spcPct val="150000"/>
              </a:lnSpc>
            </a:pPr>
            <a:r>
              <a:rPr lang="it-IT" sz="2000" dirty="0">
                <a:latin typeface="Arial" pitchFamily="34" charset="0"/>
                <a:cs typeface="Arial" pitchFamily="34" charset="0"/>
              </a:rPr>
              <a:t>“SETAC” ( Society of </a:t>
            </a:r>
            <a:r>
              <a:rPr lang="it-IT" sz="2000" dirty="0" err="1">
                <a:latin typeface="Arial" pitchFamily="34" charset="0"/>
                <a:cs typeface="Arial" pitchFamily="34" charset="0"/>
              </a:rPr>
              <a:t>Environmental</a:t>
            </a:r>
            <a:r>
              <a:rPr lang="it-IT" sz="2000" dirty="0">
                <a:latin typeface="Arial" pitchFamily="34" charset="0"/>
                <a:cs typeface="Arial" pitchFamily="34" charset="0"/>
              </a:rPr>
              <a:t> </a:t>
            </a:r>
            <a:r>
              <a:rPr lang="it-IT" sz="2000" dirty="0" err="1">
                <a:latin typeface="Arial" pitchFamily="34" charset="0"/>
                <a:cs typeface="Arial" pitchFamily="34" charset="0"/>
              </a:rPr>
              <a:t>Toxicology</a:t>
            </a:r>
            <a:r>
              <a:rPr lang="it-IT" sz="2000" dirty="0">
                <a:latin typeface="Arial" pitchFamily="34" charset="0"/>
                <a:cs typeface="Arial" pitchFamily="34" charset="0"/>
              </a:rPr>
              <a:t> and </a:t>
            </a:r>
            <a:r>
              <a:rPr lang="it-IT" sz="2000" dirty="0" err="1">
                <a:latin typeface="Arial" pitchFamily="34" charset="0"/>
                <a:cs typeface="Arial" pitchFamily="34" charset="0"/>
              </a:rPr>
              <a:t>Chemistry</a:t>
            </a:r>
            <a:r>
              <a:rPr lang="it-IT" sz="2000" dirty="0">
                <a:latin typeface="Arial" pitchFamily="34" charset="0"/>
                <a:cs typeface="Arial" pitchFamily="34" charset="0"/>
              </a:rPr>
              <a:t>, [1993</a:t>
            </a:r>
            <a:r>
              <a:rPr lang="it-IT" sz="2000" dirty="0" smtClean="0">
                <a:latin typeface="Arial" pitchFamily="34" charset="0"/>
                <a:cs typeface="Arial" pitchFamily="34" charset="0"/>
              </a:rPr>
              <a:t>])</a:t>
            </a:r>
            <a:endParaRPr lang="it-IT" sz="2000" dirty="0">
              <a:latin typeface="Arial" pitchFamily="34" charset="0"/>
              <a:cs typeface="Arial" pitchFamily="34" charset="0"/>
            </a:endParaRPr>
          </a:p>
          <a:p>
            <a:endParaRPr lang="it-IT" dirty="0">
              <a:latin typeface="Calibri" pitchFamily="34" charset="0"/>
            </a:endParaRPr>
          </a:p>
        </p:txBody>
      </p:sp>
      <p:sp>
        <p:nvSpPr>
          <p:cNvPr id="5" name="Freccia a destra 4"/>
          <p:cNvSpPr/>
          <p:nvPr/>
        </p:nvSpPr>
        <p:spPr>
          <a:xfrm>
            <a:off x="899592" y="4190008"/>
            <a:ext cx="595833" cy="4119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piè di pagina 7"/>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Tree>
    <p:extLst>
      <p:ext uri="{BB962C8B-B14F-4D97-AF65-F5344CB8AC3E}">
        <p14:creationId xmlns:p14="http://schemas.microsoft.com/office/powerpoint/2010/main" xmlns="" val="30679656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949049" y="4537620"/>
            <a:ext cx="5367367" cy="1411660"/>
          </a:xfrm>
          <a:prstGeom prst="rect">
            <a:avLst/>
          </a:prstGeom>
          <a:noFill/>
          <a:ln w="9525" algn="ctr">
            <a:noFill/>
            <a:miter lim="800000"/>
            <a:headEnd/>
            <a:tailEnd/>
          </a:ln>
        </p:spPr>
        <p:txBody>
          <a:bodyPr wrap="none" anchor="ctr"/>
          <a:lstStyle/>
          <a:p>
            <a:pPr>
              <a:lnSpc>
                <a:spcPct val="150000"/>
              </a:lnSpc>
            </a:pPr>
            <a:r>
              <a:rPr lang="it-IT" dirty="0" smtClean="0">
                <a:latin typeface="Arial" pitchFamily="34" charset="0"/>
                <a:cs typeface="Arial" pitchFamily="34" charset="0"/>
              </a:rPr>
              <a:t>Il sistema studiato va dall’estrazione delle</a:t>
            </a:r>
          </a:p>
          <a:p>
            <a:pPr>
              <a:lnSpc>
                <a:spcPct val="150000"/>
              </a:lnSpc>
            </a:pPr>
            <a:r>
              <a:rPr lang="it-IT" dirty="0">
                <a:latin typeface="Arial" pitchFamily="34" charset="0"/>
                <a:cs typeface="Arial" pitchFamily="34" charset="0"/>
              </a:rPr>
              <a:t>m</a:t>
            </a:r>
            <a:r>
              <a:rPr lang="it-IT" dirty="0" smtClean="0">
                <a:latin typeface="Arial" pitchFamily="34" charset="0"/>
                <a:cs typeface="Arial" pitchFamily="34" charset="0"/>
              </a:rPr>
              <a:t>aterie prime fino al recupero e/o smaltimento</a:t>
            </a:r>
          </a:p>
          <a:p>
            <a:pPr>
              <a:lnSpc>
                <a:spcPct val="150000"/>
              </a:lnSpc>
            </a:pPr>
            <a:r>
              <a:rPr lang="it-IT" dirty="0">
                <a:latin typeface="Arial" pitchFamily="34" charset="0"/>
                <a:cs typeface="Arial" pitchFamily="34" charset="0"/>
              </a:rPr>
              <a:t>d</a:t>
            </a:r>
            <a:r>
              <a:rPr lang="it-IT" dirty="0" smtClean="0">
                <a:latin typeface="Arial" pitchFamily="34" charset="0"/>
                <a:cs typeface="Arial" pitchFamily="34" charset="0"/>
              </a:rPr>
              <a:t>ei materiali.</a:t>
            </a:r>
            <a:endParaRPr lang="it-IT" dirty="0">
              <a:latin typeface="Arial" pitchFamily="34" charset="0"/>
              <a:cs typeface="Arial" pitchFamily="34" charset="0"/>
            </a:endParaRPr>
          </a:p>
        </p:txBody>
      </p:sp>
      <p:sp>
        <p:nvSpPr>
          <p:cNvPr id="35" name="AutoShape 30"/>
          <p:cNvSpPr>
            <a:spLocks noChangeArrowheads="1"/>
          </p:cNvSpPr>
          <p:nvPr/>
        </p:nvSpPr>
        <p:spPr bwMode="auto">
          <a:xfrm>
            <a:off x="875594" y="2935774"/>
            <a:ext cx="1785949" cy="1357322"/>
          </a:xfrm>
          <a:prstGeom prst="roundRect">
            <a:avLst>
              <a:gd name="adj" fmla="val 16667"/>
            </a:avLst>
          </a:prstGeom>
          <a:solidFill>
            <a:srgbClr val="92D050"/>
          </a:solidFill>
          <a:ln w="9525" algn="ctr">
            <a:solidFill>
              <a:srgbClr val="FF6600"/>
            </a:solidFill>
            <a:round/>
            <a:headEnd/>
            <a:tailEnd/>
          </a:ln>
        </p:spPr>
        <p:txBody>
          <a:bodyPr wrap="none" anchor="ctr"/>
          <a:lstStyle/>
          <a:p>
            <a:pPr algn="ctr"/>
            <a:r>
              <a:rPr lang="it-IT" dirty="0" smtClean="0">
                <a:effectLst>
                  <a:outerShdw blurRad="38100" dist="38100" dir="2700000" algn="tl">
                    <a:srgbClr val="000000">
                      <a:alpha val="43137"/>
                    </a:srgbClr>
                  </a:outerShdw>
                </a:effectLst>
                <a:latin typeface="Maiandra GD" pitchFamily="34" charset="0"/>
              </a:rPr>
              <a:t>UNITA’ </a:t>
            </a:r>
          </a:p>
          <a:p>
            <a:pPr algn="ctr"/>
            <a:r>
              <a:rPr lang="it-IT" dirty="0" smtClean="0">
                <a:effectLst>
                  <a:outerShdw blurRad="38100" dist="38100" dir="2700000" algn="tl">
                    <a:srgbClr val="000000">
                      <a:alpha val="43137"/>
                    </a:srgbClr>
                  </a:outerShdw>
                </a:effectLst>
                <a:latin typeface="Maiandra GD" pitchFamily="34" charset="0"/>
              </a:rPr>
              <a:t>FUNZIONALE</a:t>
            </a:r>
            <a:endParaRPr lang="it-IT" dirty="0">
              <a:effectLst>
                <a:outerShdw blurRad="38100" dist="38100" dir="2700000" algn="tl">
                  <a:srgbClr val="000000">
                    <a:alpha val="43137"/>
                  </a:srgbClr>
                </a:outerShdw>
              </a:effectLst>
              <a:latin typeface="Maiandra GD" pitchFamily="34" charset="0"/>
            </a:endParaRPr>
          </a:p>
        </p:txBody>
      </p:sp>
      <p:sp>
        <p:nvSpPr>
          <p:cNvPr id="34" name="CasellaDiTesto 33"/>
          <p:cNvSpPr txBox="1"/>
          <p:nvPr/>
        </p:nvSpPr>
        <p:spPr>
          <a:xfrm>
            <a:off x="2957996" y="2996952"/>
            <a:ext cx="5286412" cy="1338828"/>
          </a:xfrm>
          <a:prstGeom prst="rect">
            <a:avLst/>
          </a:prstGeom>
          <a:noFill/>
        </p:spPr>
        <p:txBody>
          <a:bodyPr wrap="square" rtlCol="0">
            <a:spAutoFit/>
          </a:bodyPr>
          <a:lstStyle/>
          <a:p>
            <a:pPr>
              <a:lnSpc>
                <a:spcPct val="150000"/>
              </a:lnSpc>
              <a:spcBef>
                <a:spcPts val="0"/>
              </a:spcBef>
            </a:pPr>
            <a:r>
              <a:rPr lang="it-IT" dirty="0" smtClean="0">
                <a:latin typeface="Arial" pitchFamily="34" charset="0"/>
                <a:cs typeface="Arial" pitchFamily="34" charset="0"/>
              </a:rPr>
              <a:t>1 </a:t>
            </a:r>
            <a:r>
              <a:rPr lang="it-IT" dirty="0" err="1" smtClean="0">
                <a:latin typeface="Arial" pitchFamily="34" charset="0"/>
                <a:cs typeface="Arial" pitchFamily="34" charset="0"/>
              </a:rPr>
              <a:t>palettizzatore</a:t>
            </a:r>
            <a:r>
              <a:rPr lang="it-IT" dirty="0" smtClean="0">
                <a:latin typeface="Arial" pitchFamily="34" charset="0"/>
                <a:cs typeface="Arial" pitchFamily="34" charset="0"/>
              </a:rPr>
              <a:t> </a:t>
            </a:r>
          </a:p>
          <a:p>
            <a:pPr>
              <a:lnSpc>
                <a:spcPct val="150000"/>
              </a:lnSpc>
              <a:spcBef>
                <a:spcPts val="0"/>
              </a:spcBef>
            </a:pPr>
            <a:r>
              <a:rPr lang="it-IT" dirty="0" smtClean="0">
                <a:latin typeface="Arial" pitchFamily="34" charset="0"/>
                <a:cs typeface="Arial" pitchFamily="34" charset="0"/>
              </a:rPr>
              <a:t>Vita Media: 15 anni</a:t>
            </a:r>
          </a:p>
          <a:p>
            <a:pPr>
              <a:lnSpc>
                <a:spcPct val="150000"/>
              </a:lnSpc>
              <a:spcBef>
                <a:spcPts val="0"/>
              </a:spcBef>
            </a:pPr>
            <a:r>
              <a:rPr lang="it-IT" dirty="0" smtClean="0">
                <a:latin typeface="Arial" pitchFamily="34" charset="0"/>
                <a:cs typeface="Arial" pitchFamily="34" charset="0"/>
              </a:rPr>
              <a:t>Utilizzo: 45000 ore </a:t>
            </a:r>
            <a:endParaRPr lang="it-IT" dirty="0">
              <a:latin typeface="Arial" pitchFamily="34" charset="0"/>
              <a:cs typeface="Arial" pitchFamily="34" charset="0"/>
            </a:endParaRPr>
          </a:p>
        </p:txBody>
      </p:sp>
      <p:sp>
        <p:nvSpPr>
          <p:cNvPr id="36" name="Text Box 88"/>
          <p:cNvSpPr txBox="1">
            <a:spLocks noChangeArrowheads="1"/>
          </p:cNvSpPr>
          <p:nvPr/>
        </p:nvSpPr>
        <p:spPr bwMode="auto">
          <a:xfrm>
            <a:off x="74640" y="395953"/>
            <a:ext cx="8497888" cy="461665"/>
          </a:xfrm>
          <a:prstGeom prst="rect">
            <a:avLst/>
          </a:prstGeom>
          <a:noFill/>
          <a:ln w="9525" algn="ctr">
            <a:noFill/>
            <a:miter lim="800000"/>
            <a:headEnd/>
            <a:tailEnd/>
          </a:ln>
        </p:spPr>
        <p:txBody>
          <a:bodyPr>
            <a:spAutoFit/>
          </a:bodyPr>
          <a:lstStyle/>
          <a:p>
            <a:pPr algn="ctr"/>
            <a:r>
              <a:rPr lang="it-IT" sz="2400" b="1" dirty="0" smtClean="0">
                <a:latin typeface="Arial" pitchFamily="34" charset="0"/>
                <a:cs typeface="Arial" pitchFamily="34" charset="0"/>
              </a:rPr>
              <a:t>1- Obiettivo dello studio</a:t>
            </a:r>
            <a:endParaRPr lang="it-IT" sz="2400" b="1" dirty="0">
              <a:latin typeface="Arial" pitchFamily="34" charset="0"/>
              <a:cs typeface="Arial" pitchFamily="34" charset="0"/>
            </a:endParaRPr>
          </a:p>
        </p:txBody>
      </p:sp>
      <p:sp>
        <p:nvSpPr>
          <p:cNvPr id="37" name="AutoShape 30"/>
          <p:cNvSpPr>
            <a:spLocks noChangeArrowheads="1"/>
          </p:cNvSpPr>
          <p:nvPr/>
        </p:nvSpPr>
        <p:spPr bwMode="auto">
          <a:xfrm>
            <a:off x="857224" y="4591958"/>
            <a:ext cx="1785949" cy="1357322"/>
          </a:xfrm>
          <a:prstGeom prst="roundRect">
            <a:avLst>
              <a:gd name="adj" fmla="val 16667"/>
            </a:avLst>
          </a:prstGeom>
          <a:solidFill>
            <a:srgbClr val="92D050"/>
          </a:solidFill>
          <a:ln w="9525" algn="ctr">
            <a:solidFill>
              <a:srgbClr val="FF6600"/>
            </a:solidFill>
            <a:round/>
            <a:headEnd/>
            <a:tailEnd/>
          </a:ln>
        </p:spPr>
        <p:txBody>
          <a:bodyPr wrap="none" anchor="ctr"/>
          <a:lstStyle/>
          <a:p>
            <a:pPr algn="ctr">
              <a:spcBef>
                <a:spcPts val="0"/>
              </a:spcBef>
            </a:pPr>
            <a:r>
              <a:rPr lang="it-IT" dirty="0" smtClean="0">
                <a:effectLst>
                  <a:outerShdw blurRad="38100" dist="38100" dir="2700000" algn="tl">
                    <a:srgbClr val="000000">
                      <a:alpha val="43137"/>
                    </a:srgbClr>
                  </a:outerShdw>
                </a:effectLst>
                <a:latin typeface="Maiandra GD" pitchFamily="34" charset="0"/>
              </a:rPr>
              <a:t>CONFINI DEL </a:t>
            </a:r>
          </a:p>
          <a:p>
            <a:pPr algn="ctr">
              <a:spcBef>
                <a:spcPts val="0"/>
              </a:spcBef>
            </a:pPr>
            <a:r>
              <a:rPr lang="it-IT" dirty="0" smtClean="0">
                <a:effectLst>
                  <a:outerShdw blurRad="38100" dist="38100" dir="2700000" algn="tl">
                    <a:srgbClr val="000000">
                      <a:alpha val="43137"/>
                    </a:srgbClr>
                  </a:outerShdw>
                </a:effectLst>
                <a:latin typeface="Maiandra GD" pitchFamily="34" charset="0"/>
              </a:rPr>
              <a:t>SISTEMA</a:t>
            </a:r>
            <a:endParaRPr lang="it-IT" dirty="0">
              <a:effectLst>
                <a:outerShdw blurRad="38100" dist="38100" dir="2700000" algn="tl">
                  <a:srgbClr val="000000">
                    <a:alpha val="43137"/>
                  </a:srgbClr>
                </a:outerShdw>
              </a:effectLst>
              <a:latin typeface="Maiandra GD" pitchFamily="34" charset="0"/>
            </a:endParaRPr>
          </a:p>
        </p:txBody>
      </p:sp>
      <p:sp>
        <p:nvSpPr>
          <p:cNvPr id="5" name="Segnaposto piè di pagina 4"/>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
        <p:nvSpPr>
          <p:cNvPr id="11" name="AutoShape 30"/>
          <p:cNvSpPr>
            <a:spLocks noChangeArrowheads="1"/>
          </p:cNvSpPr>
          <p:nvPr/>
        </p:nvSpPr>
        <p:spPr bwMode="auto">
          <a:xfrm>
            <a:off x="899592" y="1196752"/>
            <a:ext cx="1785949" cy="1357322"/>
          </a:xfrm>
          <a:prstGeom prst="roundRect">
            <a:avLst>
              <a:gd name="adj" fmla="val 16667"/>
            </a:avLst>
          </a:prstGeom>
          <a:solidFill>
            <a:srgbClr val="92D050"/>
          </a:solidFill>
          <a:ln w="9525" algn="ctr">
            <a:solidFill>
              <a:srgbClr val="FF6600"/>
            </a:solidFill>
            <a:round/>
            <a:headEnd/>
            <a:tailEnd/>
          </a:ln>
        </p:spPr>
        <p:txBody>
          <a:bodyPr wrap="none" anchor="ctr"/>
          <a:lstStyle/>
          <a:p>
            <a:pPr algn="ctr"/>
            <a:r>
              <a:rPr lang="it-IT" dirty="0" smtClean="0">
                <a:effectLst>
                  <a:outerShdw blurRad="38100" dist="38100" dir="2700000" algn="tl">
                    <a:srgbClr val="000000">
                      <a:alpha val="43137"/>
                    </a:srgbClr>
                  </a:outerShdw>
                </a:effectLst>
                <a:latin typeface="Maiandra GD" pitchFamily="34" charset="0"/>
              </a:rPr>
              <a:t>OBIETTIVO</a:t>
            </a:r>
            <a:endParaRPr lang="it-IT" dirty="0">
              <a:effectLst>
                <a:outerShdw blurRad="38100" dist="38100" dir="2700000" algn="tl">
                  <a:srgbClr val="000000">
                    <a:alpha val="43137"/>
                  </a:srgbClr>
                </a:outerShdw>
              </a:effectLst>
              <a:latin typeface="Maiandra GD" pitchFamily="34" charset="0"/>
            </a:endParaRPr>
          </a:p>
        </p:txBody>
      </p:sp>
      <p:sp>
        <p:nvSpPr>
          <p:cNvPr id="12" name="CasellaDiTesto 11"/>
          <p:cNvSpPr txBox="1"/>
          <p:nvPr/>
        </p:nvSpPr>
        <p:spPr>
          <a:xfrm>
            <a:off x="2957996" y="1226076"/>
            <a:ext cx="5286412" cy="872034"/>
          </a:xfrm>
          <a:prstGeom prst="rect">
            <a:avLst/>
          </a:prstGeom>
          <a:noFill/>
        </p:spPr>
        <p:txBody>
          <a:bodyPr wrap="square" rtlCol="0">
            <a:spAutoFit/>
          </a:bodyPr>
          <a:lstStyle/>
          <a:p>
            <a:pPr>
              <a:lnSpc>
                <a:spcPct val="150000"/>
              </a:lnSpc>
              <a:spcBef>
                <a:spcPts val="0"/>
              </a:spcBef>
            </a:pPr>
            <a:r>
              <a:rPr lang="it-IT" dirty="0" smtClean="0">
                <a:latin typeface="Arial" pitchFamily="34" charset="0"/>
                <a:cs typeface="Arial" pitchFamily="34" charset="0"/>
              </a:rPr>
              <a:t>Valutare l’impatto ambientale associato alla vita di un </a:t>
            </a:r>
            <a:r>
              <a:rPr lang="it-IT" dirty="0" err="1" smtClean="0">
                <a:latin typeface="Arial" pitchFamily="34" charset="0"/>
                <a:cs typeface="Arial" pitchFamily="34" charset="0"/>
              </a:rPr>
              <a:t>palettizzatore</a:t>
            </a:r>
            <a:r>
              <a:rPr lang="it-IT" dirty="0" smtClean="0">
                <a:latin typeface="Arial" pitchFamily="34" charset="0"/>
                <a:cs typeface="Arial" pitchFamily="34" charset="0"/>
              </a:rPr>
              <a:t>.</a:t>
            </a:r>
          </a:p>
        </p:txBody>
      </p:sp>
    </p:spTree>
    <p:extLst>
      <p:ext uri="{BB962C8B-B14F-4D97-AF65-F5344CB8AC3E}">
        <p14:creationId xmlns:p14="http://schemas.microsoft.com/office/powerpoint/2010/main" xmlns="" val="39616367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889248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asellaDiTesto 5"/>
          <p:cNvSpPr txBox="1"/>
          <p:nvPr/>
        </p:nvSpPr>
        <p:spPr>
          <a:xfrm>
            <a:off x="962585" y="5232856"/>
            <a:ext cx="2736850" cy="707886"/>
          </a:xfrm>
          <a:prstGeom prst="rect">
            <a:avLst/>
          </a:prstGeom>
          <a:noFill/>
        </p:spPr>
        <p:txBody>
          <a:bodyPr wrap="square" rtlCol="0">
            <a:spAutoFit/>
          </a:bodyPr>
          <a:lstStyle/>
          <a:p>
            <a:r>
              <a:rPr lang="it-IT" dirty="0" smtClean="0">
                <a:latin typeface="Calibri" pitchFamily="34" charset="0"/>
              </a:rPr>
              <a:t>NASTRI TRASPORTATORI</a:t>
            </a:r>
            <a:endParaRPr lang="it-IT" dirty="0">
              <a:latin typeface="Calibri" pitchFamily="34" charset="0"/>
            </a:endParaRPr>
          </a:p>
        </p:txBody>
      </p:sp>
      <p:cxnSp>
        <p:nvCxnSpPr>
          <p:cNvPr id="14" name="Connettore 2 13"/>
          <p:cNvCxnSpPr/>
          <p:nvPr/>
        </p:nvCxnSpPr>
        <p:spPr bwMode="auto">
          <a:xfrm flipV="1">
            <a:off x="3516365" y="5445224"/>
            <a:ext cx="3177630" cy="14157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 name="CasellaDiTesto 1"/>
          <p:cNvSpPr txBox="1"/>
          <p:nvPr/>
        </p:nvSpPr>
        <p:spPr>
          <a:xfrm>
            <a:off x="251520" y="908720"/>
            <a:ext cx="1944216" cy="707886"/>
          </a:xfrm>
          <a:prstGeom prst="rect">
            <a:avLst/>
          </a:prstGeom>
          <a:noFill/>
        </p:spPr>
        <p:txBody>
          <a:bodyPr wrap="square" rtlCol="0">
            <a:spAutoFit/>
          </a:bodyPr>
          <a:lstStyle/>
          <a:p>
            <a:r>
              <a:rPr lang="it-IT" dirty="0" smtClean="0">
                <a:latin typeface="Calibri" pitchFamily="34" charset="0"/>
              </a:rPr>
              <a:t>TRASPORTI CON RULLIERA</a:t>
            </a:r>
            <a:endParaRPr lang="it-IT" dirty="0">
              <a:latin typeface="Calibri" pitchFamily="34" charset="0"/>
            </a:endParaRPr>
          </a:p>
        </p:txBody>
      </p:sp>
      <p:sp>
        <p:nvSpPr>
          <p:cNvPr id="5" name="CasellaDiTesto 4"/>
          <p:cNvSpPr txBox="1"/>
          <p:nvPr/>
        </p:nvSpPr>
        <p:spPr>
          <a:xfrm>
            <a:off x="5220072" y="764704"/>
            <a:ext cx="2376264" cy="400110"/>
          </a:xfrm>
          <a:prstGeom prst="rect">
            <a:avLst/>
          </a:prstGeom>
          <a:noFill/>
        </p:spPr>
        <p:txBody>
          <a:bodyPr wrap="square" rtlCol="0">
            <a:spAutoFit/>
          </a:bodyPr>
          <a:lstStyle/>
          <a:p>
            <a:r>
              <a:rPr lang="it-IT" dirty="0" smtClean="0">
                <a:latin typeface="Calibri" pitchFamily="34" charset="0"/>
              </a:rPr>
              <a:t>PINZA</a:t>
            </a:r>
            <a:endParaRPr lang="it-IT" dirty="0">
              <a:latin typeface="Calibri" pitchFamily="34" charset="0"/>
            </a:endParaRPr>
          </a:p>
        </p:txBody>
      </p:sp>
      <p:cxnSp>
        <p:nvCxnSpPr>
          <p:cNvPr id="8" name="Connettore 2 7"/>
          <p:cNvCxnSpPr>
            <a:stCxn id="5" idx="1"/>
          </p:cNvCxnSpPr>
          <p:nvPr/>
        </p:nvCxnSpPr>
        <p:spPr>
          <a:xfrm flipH="1">
            <a:off x="3275856" y="964759"/>
            <a:ext cx="1944216" cy="5920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6156176" y="1772816"/>
            <a:ext cx="2376264" cy="400110"/>
          </a:xfrm>
          <a:prstGeom prst="rect">
            <a:avLst/>
          </a:prstGeom>
          <a:noFill/>
        </p:spPr>
        <p:txBody>
          <a:bodyPr wrap="square" rtlCol="0">
            <a:spAutoFit/>
          </a:bodyPr>
          <a:lstStyle/>
          <a:p>
            <a:r>
              <a:rPr lang="it-IT" dirty="0" smtClean="0">
                <a:latin typeface="Calibri" pitchFamily="34" charset="0"/>
              </a:rPr>
              <a:t>TELAIO</a:t>
            </a:r>
            <a:endParaRPr lang="it-IT" dirty="0">
              <a:latin typeface="Calibri" pitchFamily="34" charset="0"/>
            </a:endParaRPr>
          </a:p>
        </p:txBody>
      </p:sp>
      <p:cxnSp>
        <p:nvCxnSpPr>
          <p:cNvPr id="11" name="Connettore 2 10"/>
          <p:cNvCxnSpPr/>
          <p:nvPr/>
        </p:nvCxnSpPr>
        <p:spPr>
          <a:xfrm flipH="1">
            <a:off x="6012160" y="2132856"/>
            <a:ext cx="504056"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egnaposto piè di pagina 3"/>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pic>
        <p:nvPicPr>
          <p:cNvPr id="12"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339752" y="1844824"/>
            <a:ext cx="2162212"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955608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0" y="2924175"/>
            <a:ext cx="2195513" cy="650875"/>
          </a:xfrm>
          <a:prstGeom prst="rect">
            <a:avLst/>
          </a:prstGeom>
          <a:solidFill>
            <a:srgbClr val="969696">
              <a:alpha val="50195"/>
            </a:srgbClr>
          </a:solidFill>
          <a:ln w="19050">
            <a:noFill/>
            <a:miter lim="800000"/>
            <a:headEnd/>
            <a:tailEnd/>
          </a:ln>
        </p:spPr>
        <p:txBody>
          <a:bodyPr wrap="none" anchor="ctr"/>
          <a:lstStyle/>
          <a:p>
            <a:endParaRPr lang="it-IT"/>
          </a:p>
        </p:txBody>
      </p:sp>
      <p:sp>
        <p:nvSpPr>
          <p:cNvPr id="8196" name="Rectangle 5"/>
          <p:cNvSpPr>
            <a:spLocks noChangeArrowheads="1"/>
          </p:cNvSpPr>
          <p:nvPr/>
        </p:nvSpPr>
        <p:spPr bwMode="auto">
          <a:xfrm>
            <a:off x="0" y="1484313"/>
            <a:ext cx="2195513" cy="650875"/>
          </a:xfrm>
          <a:prstGeom prst="rect">
            <a:avLst/>
          </a:prstGeom>
          <a:solidFill>
            <a:srgbClr val="969696">
              <a:alpha val="50195"/>
            </a:srgbClr>
          </a:solidFill>
          <a:ln w="19050">
            <a:noFill/>
            <a:miter lim="800000"/>
            <a:headEnd/>
            <a:tailEnd/>
          </a:ln>
        </p:spPr>
        <p:txBody>
          <a:bodyPr wrap="none" anchor="ctr"/>
          <a:lstStyle/>
          <a:p>
            <a:endParaRPr lang="it-IT"/>
          </a:p>
        </p:txBody>
      </p:sp>
      <p:sp>
        <p:nvSpPr>
          <p:cNvPr id="8198" name="Rectangle 7"/>
          <p:cNvSpPr>
            <a:spLocks noChangeArrowheads="1"/>
          </p:cNvSpPr>
          <p:nvPr/>
        </p:nvSpPr>
        <p:spPr bwMode="auto">
          <a:xfrm>
            <a:off x="0" y="2201863"/>
            <a:ext cx="2195513" cy="650875"/>
          </a:xfrm>
          <a:prstGeom prst="rect">
            <a:avLst/>
          </a:prstGeom>
          <a:solidFill>
            <a:srgbClr val="969696">
              <a:alpha val="50195"/>
            </a:srgbClr>
          </a:solidFill>
          <a:ln w="19050">
            <a:noFill/>
            <a:miter lim="800000"/>
            <a:headEnd/>
            <a:tailEnd/>
          </a:ln>
        </p:spPr>
        <p:txBody>
          <a:bodyPr wrap="none" anchor="ctr"/>
          <a:lstStyle/>
          <a:p>
            <a:endParaRPr lang="it-IT"/>
          </a:p>
        </p:txBody>
      </p:sp>
      <p:sp>
        <p:nvSpPr>
          <p:cNvPr id="8199" name="Rectangle 8"/>
          <p:cNvSpPr>
            <a:spLocks noChangeArrowheads="1"/>
          </p:cNvSpPr>
          <p:nvPr/>
        </p:nvSpPr>
        <p:spPr bwMode="auto">
          <a:xfrm>
            <a:off x="0" y="4365625"/>
            <a:ext cx="2195513" cy="650875"/>
          </a:xfrm>
          <a:prstGeom prst="rect">
            <a:avLst/>
          </a:prstGeom>
          <a:solidFill>
            <a:srgbClr val="969696">
              <a:alpha val="50195"/>
            </a:srgbClr>
          </a:solidFill>
          <a:ln w="19050">
            <a:noFill/>
            <a:miter lim="800000"/>
            <a:headEnd/>
            <a:tailEnd/>
          </a:ln>
        </p:spPr>
        <p:txBody>
          <a:bodyPr wrap="none" anchor="ctr"/>
          <a:lstStyle/>
          <a:p>
            <a:endParaRPr lang="it-IT"/>
          </a:p>
        </p:txBody>
      </p:sp>
      <p:sp>
        <p:nvSpPr>
          <p:cNvPr id="8200" name="Rectangle 9"/>
          <p:cNvSpPr>
            <a:spLocks noChangeArrowheads="1"/>
          </p:cNvSpPr>
          <p:nvPr/>
        </p:nvSpPr>
        <p:spPr bwMode="auto">
          <a:xfrm>
            <a:off x="0" y="5084763"/>
            <a:ext cx="2195513" cy="650875"/>
          </a:xfrm>
          <a:prstGeom prst="rect">
            <a:avLst/>
          </a:prstGeom>
          <a:solidFill>
            <a:srgbClr val="969696">
              <a:alpha val="50195"/>
            </a:srgbClr>
          </a:solidFill>
          <a:ln w="19050">
            <a:noFill/>
            <a:miter lim="800000"/>
            <a:headEnd/>
            <a:tailEnd/>
          </a:ln>
        </p:spPr>
        <p:txBody>
          <a:bodyPr wrap="none" anchor="ctr"/>
          <a:lstStyle/>
          <a:p>
            <a:endParaRPr lang="it-IT"/>
          </a:p>
        </p:txBody>
      </p:sp>
      <p:sp>
        <p:nvSpPr>
          <p:cNvPr id="8201" name="Rectangle 10"/>
          <p:cNvSpPr>
            <a:spLocks noChangeArrowheads="1"/>
          </p:cNvSpPr>
          <p:nvPr/>
        </p:nvSpPr>
        <p:spPr bwMode="auto">
          <a:xfrm>
            <a:off x="0" y="3644900"/>
            <a:ext cx="2195513" cy="650875"/>
          </a:xfrm>
          <a:prstGeom prst="rect">
            <a:avLst/>
          </a:prstGeom>
          <a:solidFill>
            <a:srgbClr val="969696">
              <a:alpha val="50195"/>
            </a:srgbClr>
          </a:solidFill>
          <a:ln w="19050">
            <a:noFill/>
            <a:miter lim="800000"/>
            <a:headEnd/>
            <a:tailEnd/>
          </a:ln>
        </p:spPr>
        <p:txBody>
          <a:bodyPr wrap="none" anchor="ctr"/>
          <a:lstStyle/>
          <a:p>
            <a:endParaRPr lang="it-IT"/>
          </a:p>
        </p:txBody>
      </p:sp>
      <p:sp>
        <p:nvSpPr>
          <p:cNvPr id="8205" name="Text Box 15"/>
          <p:cNvSpPr txBox="1">
            <a:spLocks noChangeArrowheads="1"/>
          </p:cNvSpPr>
          <p:nvPr/>
        </p:nvSpPr>
        <p:spPr bwMode="auto">
          <a:xfrm>
            <a:off x="928662" y="1536691"/>
            <a:ext cx="1339850" cy="677863"/>
          </a:xfrm>
          <a:prstGeom prst="rect">
            <a:avLst/>
          </a:prstGeom>
          <a:noFill/>
          <a:ln w="9525">
            <a:noFill/>
            <a:miter lim="800000"/>
            <a:headEnd/>
            <a:tailEnd/>
          </a:ln>
        </p:spPr>
        <p:txBody>
          <a:bodyPr>
            <a:spAutoFit/>
          </a:bodyPr>
          <a:lstStyle/>
          <a:p>
            <a:pPr algn="r"/>
            <a:r>
              <a:rPr lang="it-IT" sz="1900" dirty="0">
                <a:solidFill>
                  <a:schemeClr val="bg1"/>
                </a:solidFill>
                <a:latin typeface="Arial Narrow" pitchFamily="34" charset="0"/>
              </a:rPr>
              <a:t>ENERGIA ELETTRICA</a:t>
            </a:r>
          </a:p>
        </p:txBody>
      </p:sp>
      <p:sp>
        <p:nvSpPr>
          <p:cNvPr id="8206" name="Text Box 16"/>
          <p:cNvSpPr txBox="1">
            <a:spLocks noChangeArrowheads="1"/>
          </p:cNvSpPr>
          <p:nvPr/>
        </p:nvSpPr>
        <p:spPr bwMode="auto">
          <a:xfrm>
            <a:off x="704850" y="4718050"/>
            <a:ext cx="1563688" cy="400050"/>
          </a:xfrm>
          <a:prstGeom prst="rect">
            <a:avLst/>
          </a:prstGeom>
          <a:noFill/>
          <a:ln w="9525">
            <a:noFill/>
            <a:miter lim="800000"/>
            <a:headEnd/>
            <a:tailEnd/>
          </a:ln>
        </p:spPr>
        <p:txBody>
          <a:bodyPr>
            <a:spAutoFit/>
          </a:bodyPr>
          <a:lstStyle/>
          <a:p>
            <a:pPr algn="r"/>
            <a:r>
              <a:rPr lang="it-IT" dirty="0">
                <a:solidFill>
                  <a:schemeClr val="bg1"/>
                </a:solidFill>
                <a:latin typeface="Arial Narrow" pitchFamily="34" charset="0"/>
              </a:rPr>
              <a:t>MATERIALI</a:t>
            </a:r>
          </a:p>
        </p:txBody>
      </p:sp>
      <p:sp>
        <p:nvSpPr>
          <p:cNvPr id="8207" name="Text Box 17"/>
          <p:cNvSpPr txBox="1">
            <a:spLocks noChangeArrowheads="1"/>
          </p:cNvSpPr>
          <p:nvPr/>
        </p:nvSpPr>
        <p:spPr bwMode="auto">
          <a:xfrm>
            <a:off x="704850" y="5438775"/>
            <a:ext cx="1563688" cy="366713"/>
          </a:xfrm>
          <a:prstGeom prst="rect">
            <a:avLst/>
          </a:prstGeom>
          <a:noFill/>
          <a:ln w="9525">
            <a:noFill/>
            <a:miter lim="800000"/>
            <a:headEnd/>
            <a:tailEnd/>
          </a:ln>
        </p:spPr>
        <p:txBody>
          <a:bodyPr>
            <a:spAutoFit/>
          </a:bodyPr>
          <a:lstStyle/>
          <a:p>
            <a:pPr algn="r"/>
            <a:r>
              <a:rPr lang="it-IT" dirty="0">
                <a:solidFill>
                  <a:schemeClr val="bg1"/>
                </a:solidFill>
                <a:latin typeface="Arial Narrow" pitchFamily="34" charset="0"/>
              </a:rPr>
              <a:t>RIFIUTI</a:t>
            </a:r>
          </a:p>
        </p:txBody>
      </p:sp>
      <p:sp>
        <p:nvSpPr>
          <p:cNvPr id="8208" name="Text Box 18"/>
          <p:cNvSpPr txBox="1">
            <a:spLocks noChangeArrowheads="1"/>
          </p:cNvSpPr>
          <p:nvPr/>
        </p:nvSpPr>
        <p:spPr bwMode="auto">
          <a:xfrm>
            <a:off x="704850" y="3278188"/>
            <a:ext cx="1563688" cy="366712"/>
          </a:xfrm>
          <a:prstGeom prst="rect">
            <a:avLst/>
          </a:prstGeom>
          <a:noFill/>
          <a:ln w="9525">
            <a:noFill/>
            <a:miter lim="800000"/>
            <a:headEnd/>
            <a:tailEnd/>
          </a:ln>
        </p:spPr>
        <p:txBody>
          <a:bodyPr>
            <a:spAutoFit/>
          </a:bodyPr>
          <a:lstStyle/>
          <a:p>
            <a:pPr algn="r"/>
            <a:r>
              <a:rPr lang="it-IT" dirty="0">
                <a:solidFill>
                  <a:schemeClr val="bg1"/>
                </a:solidFill>
                <a:latin typeface="Arial Narrow" pitchFamily="34" charset="0"/>
              </a:rPr>
              <a:t>TRASPORTI</a:t>
            </a:r>
          </a:p>
        </p:txBody>
      </p:sp>
      <p:sp>
        <p:nvSpPr>
          <p:cNvPr id="8209" name="Text Box 19"/>
          <p:cNvSpPr txBox="1">
            <a:spLocks noChangeArrowheads="1"/>
          </p:cNvSpPr>
          <p:nvPr/>
        </p:nvSpPr>
        <p:spPr bwMode="auto">
          <a:xfrm>
            <a:off x="704850" y="4000503"/>
            <a:ext cx="1563688" cy="367741"/>
          </a:xfrm>
          <a:prstGeom prst="rect">
            <a:avLst/>
          </a:prstGeom>
          <a:noFill/>
          <a:ln w="9525">
            <a:noFill/>
            <a:miter lim="800000"/>
            <a:headEnd/>
            <a:tailEnd/>
          </a:ln>
        </p:spPr>
        <p:txBody>
          <a:bodyPr wrap="square">
            <a:spAutoFit/>
          </a:bodyPr>
          <a:lstStyle/>
          <a:p>
            <a:pPr algn="r"/>
            <a:r>
              <a:rPr lang="it-IT" sz="1800" dirty="0">
                <a:solidFill>
                  <a:schemeClr val="bg1"/>
                </a:solidFill>
                <a:latin typeface="Arial Narrow" pitchFamily="34" charset="0"/>
              </a:rPr>
              <a:t>IMBALLAGGI</a:t>
            </a:r>
          </a:p>
        </p:txBody>
      </p:sp>
      <p:sp>
        <p:nvSpPr>
          <p:cNvPr id="8210" name="Text Box 20"/>
          <p:cNvSpPr txBox="1">
            <a:spLocks noChangeArrowheads="1"/>
          </p:cNvSpPr>
          <p:nvPr/>
        </p:nvSpPr>
        <p:spPr bwMode="auto">
          <a:xfrm>
            <a:off x="704850" y="2574922"/>
            <a:ext cx="1563688" cy="354012"/>
          </a:xfrm>
          <a:prstGeom prst="rect">
            <a:avLst/>
          </a:prstGeom>
          <a:noFill/>
          <a:ln w="9525">
            <a:noFill/>
            <a:miter lim="800000"/>
            <a:headEnd/>
            <a:tailEnd/>
          </a:ln>
        </p:spPr>
        <p:txBody>
          <a:bodyPr>
            <a:spAutoFit/>
          </a:bodyPr>
          <a:lstStyle/>
          <a:p>
            <a:pPr algn="r"/>
            <a:r>
              <a:rPr lang="it-IT" sz="1700" dirty="0">
                <a:solidFill>
                  <a:schemeClr val="bg1"/>
                </a:solidFill>
                <a:latin typeface="Arial Narrow" pitchFamily="34" charset="0"/>
              </a:rPr>
              <a:t>LAVORAZIONE</a:t>
            </a:r>
          </a:p>
        </p:txBody>
      </p:sp>
      <p:sp>
        <p:nvSpPr>
          <p:cNvPr id="10269" name="Rectangle 29"/>
          <p:cNvSpPr>
            <a:spLocks noChangeArrowheads="1"/>
          </p:cNvSpPr>
          <p:nvPr/>
        </p:nvSpPr>
        <p:spPr bwMode="auto">
          <a:xfrm>
            <a:off x="38130" y="68242"/>
            <a:ext cx="8820150" cy="431800"/>
          </a:xfrm>
          <a:prstGeom prst="rect">
            <a:avLst/>
          </a:prstGeom>
          <a:noFill/>
          <a:ln w="9525">
            <a:noFill/>
            <a:miter lim="800000"/>
            <a:headEnd/>
            <a:tailEnd/>
          </a:ln>
          <a:effectLst/>
        </p:spPr>
        <p:txBody>
          <a:bodyPr/>
          <a:lstStyle/>
          <a:p>
            <a:pPr algn="ctr">
              <a:defRPr/>
            </a:pPr>
            <a:r>
              <a:rPr lang="it-IT" sz="2400" b="1" dirty="0" smtClean="0">
                <a:latin typeface="Arial" pitchFamily="34" charset="0"/>
                <a:cs typeface="Arial" pitchFamily="34" charset="0"/>
              </a:rPr>
              <a:t>2-Raccolta </a:t>
            </a:r>
            <a:r>
              <a:rPr lang="it-IT" sz="2400" b="1" dirty="0">
                <a:latin typeface="Arial" pitchFamily="34" charset="0"/>
                <a:cs typeface="Arial" pitchFamily="34" charset="0"/>
              </a:rPr>
              <a:t>dei dati di </a:t>
            </a:r>
            <a:r>
              <a:rPr lang="it-IT" sz="2400" b="1" dirty="0" smtClean="0">
                <a:latin typeface="Arial" pitchFamily="34" charset="0"/>
                <a:cs typeface="Arial" pitchFamily="34" charset="0"/>
              </a:rPr>
              <a:t>Inventario </a:t>
            </a:r>
            <a:endParaRPr lang="it-IT" sz="2400" b="1" dirty="0">
              <a:latin typeface="Arial" pitchFamily="34" charset="0"/>
              <a:cs typeface="Arial" pitchFamily="34" charset="0"/>
            </a:endParaRPr>
          </a:p>
        </p:txBody>
      </p:sp>
      <p:grpSp>
        <p:nvGrpSpPr>
          <p:cNvPr id="2" name="Group 106"/>
          <p:cNvGrpSpPr>
            <a:grpSpLocks/>
          </p:cNvGrpSpPr>
          <p:nvPr/>
        </p:nvGrpSpPr>
        <p:grpSpPr bwMode="auto">
          <a:xfrm>
            <a:off x="6811683" y="1484784"/>
            <a:ext cx="2118005" cy="4481513"/>
            <a:chOff x="4286" y="890"/>
            <a:chExt cx="1407" cy="2823"/>
          </a:xfrm>
        </p:grpSpPr>
        <p:sp>
          <p:nvSpPr>
            <p:cNvPr id="8269" name="Rectangle 54"/>
            <p:cNvSpPr>
              <a:spLocks noChangeArrowheads="1"/>
            </p:cNvSpPr>
            <p:nvPr/>
          </p:nvSpPr>
          <p:spPr bwMode="auto">
            <a:xfrm>
              <a:off x="4467" y="1842"/>
              <a:ext cx="1180" cy="410"/>
            </a:xfrm>
            <a:prstGeom prst="rect">
              <a:avLst/>
            </a:prstGeom>
            <a:gradFill rotWithShape="1">
              <a:gsLst>
                <a:gs pos="0">
                  <a:srgbClr val="3366FF">
                    <a:alpha val="50000"/>
                  </a:srgbClr>
                </a:gs>
                <a:gs pos="100000">
                  <a:srgbClr val="FFFF99"/>
                </a:gs>
              </a:gsLst>
              <a:lin ang="0" scaled="1"/>
            </a:gradFill>
            <a:ln w="19050">
              <a:noFill/>
              <a:miter lim="800000"/>
              <a:headEnd/>
              <a:tailEnd/>
            </a:ln>
          </p:spPr>
          <p:txBody>
            <a:bodyPr wrap="none" anchor="ctr"/>
            <a:lstStyle/>
            <a:p>
              <a:endParaRPr lang="it-IT"/>
            </a:p>
          </p:txBody>
        </p:sp>
        <p:sp>
          <p:nvSpPr>
            <p:cNvPr id="8270" name="Rectangle 56"/>
            <p:cNvSpPr>
              <a:spLocks noChangeArrowheads="1"/>
            </p:cNvSpPr>
            <p:nvPr/>
          </p:nvSpPr>
          <p:spPr bwMode="auto">
            <a:xfrm>
              <a:off x="4467" y="2296"/>
              <a:ext cx="1180" cy="410"/>
            </a:xfrm>
            <a:prstGeom prst="rect">
              <a:avLst/>
            </a:prstGeom>
            <a:gradFill rotWithShape="1">
              <a:gsLst>
                <a:gs pos="0">
                  <a:srgbClr val="3366FF">
                    <a:alpha val="50000"/>
                  </a:srgbClr>
                </a:gs>
                <a:gs pos="100000">
                  <a:srgbClr val="FFFF99"/>
                </a:gs>
              </a:gsLst>
              <a:lin ang="0" scaled="1"/>
            </a:gradFill>
            <a:ln w="19050">
              <a:noFill/>
              <a:miter lim="800000"/>
              <a:headEnd/>
              <a:tailEnd/>
            </a:ln>
          </p:spPr>
          <p:txBody>
            <a:bodyPr wrap="none" anchor="ctr"/>
            <a:lstStyle/>
            <a:p>
              <a:endParaRPr lang="it-IT"/>
            </a:p>
          </p:txBody>
        </p:sp>
        <p:sp>
          <p:nvSpPr>
            <p:cNvPr id="8271" name="Rectangle 58"/>
            <p:cNvSpPr>
              <a:spLocks noChangeArrowheads="1"/>
            </p:cNvSpPr>
            <p:nvPr/>
          </p:nvSpPr>
          <p:spPr bwMode="auto">
            <a:xfrm>
              <a:off x="4467" y="1389"/>
              <a:ext cx="1180" cy="410"/>
            </a:xfrm>
            <a:prstGeom prst="rect">
              <a:avLst/>
            </a:prstGeom>
            <a:gradFill rotWithShape="1">
              <a:gsLst>
                <a:gs pos="0">
                  <a:srgbClr val="3366FF">
                    <a:alpha val="50000"/>
                  </a:srgbClr>
                </a:gs>
                <a:gs pos="100000">
                  <a:srgbClr val="FFFF99"/>
                </a:gs>
              </a:gsLst>
              <a:lin ang="0" scaled="1"/>
            </a:gradFill>
            <a:ln w="19050">
              <a:noFill/>
              <a:miter lim="800000"/>
              <a:headEnd/>
              <a:tailEnd/>
            </a:ln>
          </p:spPr>
          <p:txBody>
            <a:bodyPr wrap="none" anchor="ctr"/>
            <a:lstStyle/>
            <a:p>
              <a:endParaRPr lang="it-IT"/>
            </a:p>
          </p:txBody>
        </p:sp>
        <p:sp>
          <p:nvSpPr>
            <p:cNvPr id="8272" name="Rectangle 60"/>
            <p:cNvSpPr>
              <a:spLocks noChangeArrowheads="1"/>
            </p:cNvSpPr>
            <p:nvPr/>
          </p:nvSpPr>
          <p:spPr bwMode="auto">
            <a:xfrm>
              <a:off x="4467" y="935"/>
              <a:ext cx="1180" cy="410"/>
            </a:xfrm>
            <a:prstGeom prst="rect">
              <a:avLst/>
            </a:prstGeom>
            <a:gradFill rotWithShape="1">
              <a:gsLst>
                <a:gs pos="0">
                  <a:srgbClr val="3366FF">
                    <a:alpha val="50000"/>
                  </a:srgbClr>
                </a:gs>
                <a:gs pos="100000">
                  <a:srgbClr val="FFFF99"/>
                </a:gs>
              </a:gsLst>
              <a:lin ang="0" scaled="1"/>
            </a:gradFill>
            <a:ln w="19050">
              <a:noFill/>
              <a:miter lim="800000"/>
              <a:headEnd/>
              <a:tailEnd/>
            </a:ln>
          </p:spPr>
          <p:txBody>
            <a:bodyPr wrap="none" anchor="ctr"/>
            <a:lstStyle/>
            <a:p>
              <a:pPr algn="r"/>
              <a:r>
                <a:rPr lang="it-IT" sz="1200" dirty="0" smtClean="0">
                  <a:latin typeface="Calibri" pitchFamily="34" charset="0"/>
                </a:rPr>
                <a:t>ENERGIA PER </a:t>
              </a:r>
            </a:p>
            <a:p>
              <a:pPr algn="r"/>
              <a:r>
                <a:rPr lang="it-IT" sz="1200" dirty="0" smtClean="0">
                  <a:latin typeface="Calibri" pitchFamily="34" charset="0"/>
                </a:rPr>
                <a:t>LO SMALTIMENTO</a:t>
              </a:r>
              <a:endParaRPr lang="it-IT" sz="1200" dirty="0">
                <a:latin typeface="Calibri" pitchFamily="34" charset="0"/>
              </a:endParaRPr>
            </a:p>
          </p:txBody>
        </p:sp>
        <p:sp>
          <p:nvSpPr>
            <p:cNvPr id="8273" name="Rectangle 62"/>
            <p:cNvSpPr>
              <a:spLocks noChangeArrowheads="1"/>
            </p:cNvSpPr>
            <p:nvPr/>
          </p:nvSpPr>
          <p:spPr bwMode="auto">
            <a:xfrm>
              <a:off x="4467" y="3203"/>
              <a:ext cx="1180" cy="410"/>
            </a:xfrm>
            <a:prstGeom prst="rect">
              <a:avLst/>
            </a:prstGeom>
            <a:gradFill rotWithShape="1">
              <a:gsLst>
                <a:gs pos="0">
                  <a:srgbClr val="3366FF">
                    <a:alpha val="50000"/>
                  </a:srgbClr>
                </a:gs>
                <a:gs pos="100000">
                  <a:srgbClr val="FFFF99"/>
                </a:gs>
              </a:gsLst>
              <a:lin ang="0" scaled="1"/>
            </a:gradFill>
            <a:ln w="19050">
              <a:noFill/>
              <a:miter lim="800000"/>
              <a:headEnd/>
              <a:tailEnd/>
            </a:ln>
          </p:spPr>
          <p:txBody>
            <a:bodyPr wrap="none" anchor="ctr"/>
            <a:lstStyle/>
            <a:p>
              <a:endParaRPr lang="it-IT"/>
            </a:p>
          </p:txBody>
        </p:sp>
        <p:sp>
          <p:nvSpPr>
            <p:cNvPr id="8274" name="Rectangle 64"/>
            <p:cNvSpPr>
              <a:spLocks noChangeArrowheads="1"/>
            </p:cNvSpPr>
            <p:nvPr/>
          </p:nvSpPr>
          <p:spPr bwMode="auto">
            <a:xfrm>
              <a:off x="4467" y="2750"/>
              <a:ext cx="1180" cy="410"/>
            </a:xfrm>
            <a:prstGeom prst="rect">
              <a:avLst/>
            </a:prstGeom>
            <a:gradFill rotWithShape="1">
              <a:gsLst>
                <a:gs pos="0">
                  <a:srgbClr val="3366FF">
                    <a:alpha val="50000"/>
                  </a:srgbClr>
                </a:gs>
                <a:gs pos="100000">
                  <a:srgbClr val="FFFF99"/>
                </a:gs>
              </a:gsLst>
              <a:lin ang="0" scaled="1"/>
            </a:gradFill>
            <a:ln w="19050">
              <a:noFill/>
              <a:miter lim="800000"/>
              <a:headEnd/>
              <a:tailEnd/>
            </a:ln>
          </p:spPr>
          <p:txBody>
            <a:bodyPr wrap="none" anchor="ctr"/>
            <a:lstStyle/>
            <a:p>
              <a:endParaRPr lang="it-IT"/>
            </a:p>
          </p:txBody>
        </p:sp>
        <p:sp>
          <p:nvSpPr>
            <p:cNvPr id="8275" name="Rectangle 51"/>
            <p:cNvSpPr>
              <a:spLocks noChangeArrowheads="1"/>
            </p:cNvSpPr>
            <p:nvPr/>
          </p:nvSpPr>
          <p:spPr bwMode="auto">
            <a:xfrm>
              <a:off x="4422" y="890"/>
              <a:ext cx="1270" cy="2767"/>
            </a:xfrm>
            <a:prstGeom prst="rect">
              <a:avLst/>
            </a:prstGeom>
            <a:noFill/>
            <a:ln w="22225">
              <a:solidFill>
                <a:srgbClr val="C0C0C0"/>
              </a:solidFill>
              <a:miter lim="800000"/>
              <a:headEnd/>
              <a:tailEnd/>
            </a:ln>
          </p:spPr>
          <p:txBody>
            <a:bodyPr wrap="none" anchor="ctr"/>
            <a:lstStyle/>
            <a:p>
              <a:endParaRPr lang="it-IT"/>
            </a:p>
          </p:txBody>
        </p:sp>
        <p:sp>
          <p:nvSpPr>
            <p:cNvPr id="10287" name="Text Box 47"/>
            <p:cNvSpPr txBox="1">
              <a:spLocks noChangeArrowheads="1"/>
            </p:cNvSpPr>
            <p:nvPr/>
          </p:nvSpPr>
          <p:spPr bwMode="auto">
            <a:xfrm rot="16200000">
              <a:off x="3476" y="2477"/>
              <a:ext cx="2223" cy="250"/>
            </a:xfrm>
            <a:prstGeom prst="rect">
              <a:avLst/>
            </a:prstGeom>
            <a:noFill/>
            <a:ln w="9525">
              <a:noFill/>
              <a:miter lim="800000"/>
              <a:headEnd/>
              <a:tailEnd/>
            </a:ln>
            <a:effectLst/>
          </p:spPr>
          <p:txBody>
            <a:bodyPr>
              <a:spAutoFit/>
            </a:bodyPr>
            <a:lstStyle/>
            <a:p>
              <a:pPr>
                <a:defRPr/>
              </a:pPr>
              <a:r>
                <a:rPr lang="it-IT" dirty="0" smtClean="0">
                  <a:effectLst>
                    <a:outerShdw blurRad="38100" dist="38100" dir="2700000" algn="tl">
                      <a:srgbClr val="C0C0C0"/>
                    </a:outerShdw>
                  </a:effectLst>
                  <a:latin typeface="Arial Narrow" pitchFamily="34" charset="0"/>
                </a:rPr>
                <a:t>Fase di FINE VITA</a:t>
              </a:r>
              <a:endParaRPr lang="it-IT" dirty="0">
                <a:effectLst>
                  <a:outerShdw blurRad="38100" dist="38100" dir="2700000" algn="tl">
                    <a:srgbClr val="C0C0C0"/>
                  </a:outerShdw>
                </a:effectLst>
                <a:latin typeface="Arial Narrow" pitchFamily="34" charset="0"/>
              </a:endParaRPr>
            </a:p>
          </p:txBody>
        </p:sp>
        <p:sp>
          <p:nvSpPr>
            <p:cNvPr id="8277" name="AutoShape 73"/>
            <p:cNvSpPr>
              <a:spLocks noChangeArrowheads="1"/>
            </p:cNvSpPr>
            <p:nvPr/>
          </p:nvSpPr>
          <p:spPr bwMode="auto">
            <a:xfrm>
              <a:off x="4286" y="935"/>
              <a:ext cx="136" cy="409"/>
            </a:xfrm>
            <a:custGeom>
              <a:avLst/>
              <a:gdLst>
                <a:gd name="T0" fmla="*/ 102 w 21600"/>
                <a:gd name="T1" fmla="*/ 0 h 21600"/>
                <a:gd name="T2" fmla="*/ 0 w 21600"/>
                <a:gd name="T3" fmla="*/ 205 h 21600"/>
                <a:gd name="T4" fmla="*/ 102 w 21600"/>
                <a:gd name="T5" fmla="*/ 409 h 21600"/>
                <a:gd name="T6" fmla="*/ 136 w 21600"/>
                <a:gd name="T7" fmla="*/ 205 h 21600"/>
                <a:gd name="T8" fmla="*/ 17694720 60000 65536"/>
                <a:gd name="T9" fmla="*/ 11796480 60000 65536"/>
                <a:gd name="T10" fmla="*/ 5898240 60000 65536"/>
                <a:gd name="T11" fmla="*/ 0 60000 65536"/>
                <a:gd name="T12" fmla="*/ 3335 w 21600"/>
                <a:gd name="T13" fmla="*/ 5387 h 21600"/>
                <a:gd name="T14" fmla="*/ 18900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78" name="AutoShape 74"/>
            <p:cNvSpPr>
              <a:spLocks noChangeArrowheads="1"/>
            </p:cNvSpPr>
            <p:nvPr/>
          </p:nvSpPr>
          <p:spPr bwMode="auto">
            <a:xfrm>
              <a:off x="4286" y="1389"/>
              <a:ext cx="136" cy="409"/>
            </a:xfrm>
            <a:custGeom>
              <a:avLst/>
              <a:gdLst>
                <a:gd name="T0" fmla="*/ 102 w 21600"/>
                <a:gd name="T1" fmla="*/ 0 h 21600"/>
                <a:gd name="T2" fmla="*/ 0 w 21600"/>
                <a:gd name="T3" fmla="*/ 205 h 21600"/>
                <a:gd name="T4" fmla="*/ 102 w 21600"/>
                <a:gd name="T5" fmla="*/ 409 h 21600"/>
                <a:gd name="T6" fmla="*/ 136 w 21600"/>
                <a:gd name="T7" fmla="*/ 205 h 21600"/>
                <a:gd name="T8" fmla="*/ 17694720 60000 65536"/>
                <a:gd name="T9" fmla="*/ 11796480 60000 65536"/>
                <a:gd name="T10" fmla="*/ 5898240 60000 65536"/>
                <a:gd name="T11" fmla="*/ 0 60000 65536"/>
                <a:gd name="T12" fmla="*/ 3335 w 21600"/>
                <a:gd name="T13" fmla="*/ 5387 h 21600"/>
                <a:gd name="T14" fmla="*/ 18900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79" name="AutoShape 75"/>
            <p:cNvSpPr>
              <a:spLocks noChangeArrowheads="1"/>
            </p:cNvSpPr>
            <p:nvPr/>
          </p:nvSpPr>
          <p:spPr bwMode="auto">
            <a:xfrm>
              <a:off x="4286" y="1842"/>
              <a:ext cx="136" cy="409"/>
            </a:xfrm>
            <a:custGeom>
              <a:avLst/>
              <a:gdLst>
                <a:gd name="T0" fmla="*/ 102 w 21600"/>
                <a:gd name="T1" fmla="*/ 0 h 21600"/>
                <a:gd name="T2" fmla="*/ 0 w 21600"/>
                <a:gd name="T3" fmla="*/ 205 h 21600"/>
                <a:gd name="T4" fmla="*/ 102 w 21600"/>
                <a:gd name="T5" fmla="*/ 409 h 21600"/>
                <a:gd name="T6" fmla="*/ 136 w 21600"/>
                <a:gd name="T7" fmla="*/ 205 h 21600"/>
                <a:gd name="T8" fmla="*/ 17694720 60000 65536"/>
                <a:gd name="T9" fmla="*/ 11796480 60000 65536"/>
                <a:gd name="T10" fmla="*/ 5898240 60000 65536"/>
                <a:gd name="T11" fmla="*/ 0 60000 65536"/>
                <a:gd name="T12" fmla="*/ 3335 w 21600"/>
                <a:gd name="T13" fmla="*/ 5387 h 21600"/>
                <a:gd name="T14" fmla="*/ 18900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80" name="AutoShape 76"/>
            <p:cNvSpPr>
              <a:spLocks noChangeArrowheads="1"/>
            </p:cNvSpPr>
            <p:nvPr/>
          </p:nvSpPr>
          <p:spPr bwMode="auto">
            <a:xfrm>
              <a:off x="4286" y="2296"/>
              <a:ext cx="136" cy="409"/>
            </a:xfrm>
            <a:custGeom>
              <a:avLst/>
              <a:gdLst>
                <a:gd name="T0" fmla="*/ 102 w 21600"/>
                <a:gd name="T1" fmla="*/ 0 h 21600"/>
                <a:gd name="T2" fmla="*/ 0 w 21600"/>
                <a:gd name="T3" fmla="*/ 205 h 21600"/>
                <a:gd name="T4" fmla="*/ 102 w 21600"/>
                <a:gd name="T5" fmla="*/ 409 h 21600"/>
                <a:gd name="T6" fmla="*/ 136 w 21600"/>
                <a:gd name="T7" fmla="*/ 205 h 21600"/>
                <a:gd name="T8" fmla="*/ 17694720 60000 65536"/>
                <a:gd name="T9" fmla="*/ 11796480 60000 65536"/>
                <a:gd name="T10" fmla="*/ 5898240 60000 65536"/>
                <a:gd name="T11" fmla="*/ 0 60000 65536"/>
                <a:gd name="T12" fmla="*/ 3335 w 21600"/>
                <a:gd name="T13" fmla="*/ 5387 h 21600"/>
                <a:gd name="T14" fmla="*/ 18900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81" name="AutoShape 77"/>
            <p:cNvSpPr>
              <a:spLocks noChangeArrowheads="1"/>
            </p:cNvSpPr>
            <p:nvPr/>
          </p:nvSpPr>
          <p:spPr bwMode="auto">
            <a:xfrm>
              <a:off x="4286" y="2750"/>
              <a:ext cx="136" cy="409"/>
            </a:xfrm>
            <a:custGeom>
              <a:avLst/>
              <a:gdLst>
                <a:gd name="T0" fmla="*/ 102 w 21600"/>
                <a:gd name="T1" fmla="*/ 0 h 21600"/>
                <a:gd name="T2" fmla="*/ 0 w 21600"/>
                <a:gd name="T3" fmla="*/ 205 h 21600"/>
                <a:gd name="T4" fmla="*/ 102 w 21600"/>
                <a:gd name="T5" fmla="*/ 409 h 21600"/>
                <a:gd name="T6" fmla="*/ 136 w 21600"/>
                <a:gd name="T7" fmla="*/ 205 h 21600"/>
                <a:gd name="T8" fmla="*/ 17694720 60000 65536"/>
                <a:gd name="T9" fmla="*/ 11796480 60000 65536"/>
                <a:gd name="T10" fmla="*/ 5898240 60000 65536"/>
                <a:gd name="T11" fmla="*/ 0 60000 65536"/>
                <a:gd name="T12" fmla="*/ 3335 w 21600"/>
                <a:gd name="T13" fmla="*/ 5387 h 21600"/>
                <a:gd name="T14" fmla="*/ 18900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82" name="AutoShape 78"/>
            <p:cNvSpPr>
              <a:spLocks noChangeArrowheads="1"/>
            </p:cNvSpPr>
            <p:nvPr/>
          </p:nvSpPr>
          <p:spPr bwMode="auto">
            <a:xfrm>
              <a:off x="4286" y="3203"/>
              <a:ext cx="136" cy="409"/>
            </a:xfrm>
            <a:custGeom>
              <a:avLst/>
              <a:gdLst>
                <a:gd name="T0" fmla="*/ 102 w 21600"/>
                <a:gd name="T1" fmla="*/ 0 h 21600"/>
                <a:gd name="T2" fmla="*/ 0 w 21600"/>
                <a:gd name="T3" fmla="*/ 205 h 21600"/>
                <a:gd name="T4" fmla="*/ 102 w 21600"/>
                <a:gd name="T5" fmla="*/ 409 h 21600"/>
                <a:gd name="T6" fmla="*/ 136 w 21600"/>
                <a:gd name="T7" fmla="*/ 205 h 21600"/>
                <a:gd name="T8" fmla="*/ 17694720 60000 65536"/>
                <a:gd name="T9" fmla="*/ 11796480 60000 65536"/>
                <a:gd name="T10" fmla="*/ 5898240 60000 65536"/>
                <a:gd name="T11" fmla="*/ 0 60000 65536"/>
                <a:gd name="T12" fmla="*/ 3335 w 21600"/>
                <a:gd name="T13" fmla="*/ 5387 h 21600"/>
                <a:gd name="T14" fmla="*/ 18900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83" name="Text Box 88"/>
            <p:cNvSpPr txBox="1">
              <a:spLocks noChangeArrowheads="1"/>
            </p:cNvSpPr>
            <p:nvPr/>
          </p:nvSpPr>
          <p:spPr bwMode="auto">
            <a:xfrm>
              <a:off x="4785" y="1207"/>
              <a:ext cx="908" cy="154"/>
            </a:xfrm>
            <a:prstGeom prst="rect">
              <a:avLst/>
            </a:prstGeom>
            <a:noFill/>
            <a:ln w="9525">
              <a:noFill/>
              <a:miter lim="800000"/>
              <a:headEnd/>
              <a:tailEnd/>
            </a:ln>
          </p:spPr>
          <p:txBody>
            <a:bodyPr>
              <a:spAutoFit/>
            </a:bodyPr>
            <a:lstStyle/>
            <a:p>
              <a:pPr algn="r"/>
              <a:endParaRPr lang="it-IT" sz="1000">
                <a:solidFill>
                  <a:srgbClr val="4D4D4D"/>
                </a:solidFill>
              </a:endParaRPr>
            </a:p>
          </p:txBody>
        </p:sp>
        <p:sp>
          <p:nvSpPr>
            <p:cNvPr id="8284" name="Text Box 91"/>
            <p:cNvSpPr txBox="1">
              <a:spLocks noChangeArrowheads="1"/>
            </p:cNvSpPr>
            <p:nvPr/>
          </p:nvSpPr>
          <p:spPr bwMode="auto">
            <a:xfrm>
              <a:off x="4784" y="3021"/>
              <a:ext cx="908" cy="154"/>
            </a:xfrm>
            <a:prstGeom prst="rect">
              <a:avLst/>
            </a:prstGeom>
            <a:noFill/>
            <a:ln w="9525">
              <a:noFill/>
              <a:miter lim="800000"/>
              <a:headEnd/>
              <a:tailEnd/>
            </a:ln>
          </p:spPr>
          <p:txBody>
            <a:bodyPr>
              <a:spAutoFit/>
            </a:bodyPr>
            <a:lstStyle/>
            <a:p>
              <a:pPr algn="r"/>
              <a:endParaRPr lang="it-IT" sz="1000">
                <a:solidFill>
                  <a:srgbClr val="4D4D4D"/>
                </a:solidFill>
              </a:endParaRPr>
            </a:p>
          </p:txBody>
        </p:sp>
        <p:sp>
          <p:nvSpPr>
            <p:cNvPr id="8285" name="Text Box 94"/>
            <p:cNvSpPr txBox="1">
              <a:spLocks noChangeArrowheads="1"/>
            </p:cNvSpPr>
            <p:nvPr/>
          </p:nvSpPr>
          <p:spPr bwMode="auto">
            <a:xfrm>
              <a:off x="4784" y="2024"/>
              <a:ext cx="908" cy="155"/>
            </a:xfrm>
            <a:prstGeom prst="rect">
              <a:avLst/>
            </a:prstGeom>
            <a:noFill/>
            <a:ln w="9525">
              <a:noFill/>
              <a:miter lim="800000"/>
              <a:headEnd/>
              <a:tailEnd/>
            </a:ln>
          </p:spPr>
          <p:txBody>
            <a:bodyPr>
              <a:spAutoFit/>
            </a:bodyPr>
            <a:lstStyle/>
            <a:p>
              <a:pPr algn="r"/>
              <a:endParaRPr lang="it-IT" sz="1000">
                <a:solidFill>
                  <a:srgbClr val="4D4D4D"/>
                </a:solidFill>
              </a:endParaRPr>
            </a:p>
          </p:txBody>
        </p:sp>
        <p:sp>
          <p:nvSpPr>
            <p:cNvPr id="8286" name="Text Box 97"/>
            <p:cNvSpPr txBox="1">
              <a:spLocks noChangeArrowheads="1"/>
            </p:cNvSpPr>
            <p:nvPr/>
          </p:nvSpPr>
          <p:spPr bwMode="auto">
            <a:xfrm>
              <a:off x="4604" y="1660"/>
              <a:ext cx="1088" cy="154"/>
            </a:xfrm>
            <a:prstGeom prst="rect">
              <a:avLst/>
            </a:prstGeom>
            <a:noFill/>
            <a:ln w="9525">
              <a:noFill/>
              <a:miter lim="800000"/>
              <a:headEnd/>
              <a:tailEnd/>
            </a:ln>
          </p:spPr>
          <p:txBody>
            <a:bodyPr>
              <a:spAutoFit/>
            </a:bodyPr>
            <a:lstStyle/>
            <a:p>
              <a:pPr algn="r"/>
              <a:endParaRPr lang="it-IT" sz="1000">
                <a:solidFill>
                  <a:srgbClr val="4D4D4D"/>
                </a:solidFill>
              </a:endParaRPr>
            </a:p>
          </p:txBody>
        </p:sp>
      </p:grpSp>
      <p:sp>
        <p:nvSpPr>
          <p:cNvPr id="8256" name="Rectangle 48"/>
          <p:cNvSpPr>
            <a:spLocks noChangeArrowheads="1"/>
          </p:cNvSpPr>
          <p:nvPr/>
        </p:nvSpPr>
        <p:spPr bwMode="auto">
          <a:xfrm>
            <a:off x="2574909" y="1484659"/>
            <a:ext cx="2016125" cy="4392613"/>
          </a:xfrm>
          <a:prstGeom prst="rect">
            <a:avLst/>
          </a:prstGeom>
          <a:noFill/>
          <a:ln w="22225">
            <a:solidFill>
              <a:srgbClr val="C0C0C0"/>
            </a:solidFill>
            <a:miter lim="800000"/>
            <a:headEnd/>
            <a:tailEnd/>
          </a:ln>
        </p:spPr>
        <p:txBody>
          <a:bodyPr wrap="none" anchor="ctr"/>
          <a:lstStyle/>
          <a:p>
            <a:endParaRPr lang="it-IT"/>
          </a:p>
        </p:txBody>
      </p:sp>
      <p:grpSp>
        <p:nvGrpSpPr>
          <p:cNvPr id="99" name="Gruppo 98"/>
          <p:cNvGrpSpPr/>
          <p:nvPr/>
        </p:nvGrpSpPr>
        <p:grpSpPr>
          <a:xfrm>
            <a:off x="2214546" y="1500174"/>
            <a:ext cx="2305050" cy="4449106"/>
            <a:chOff x="2214546" y="1500174"/>
            <a:chExt cx="2305050" cy="4449106"/>
          </a:xfrm>
        </p:grpSpPr>
        <p:sp>
          <p:nvSpPr>
            <p:cNvPr id="8250" name="Rectangle 55"/>
            <p:cNvSpPr>
              <a:spLocks noChangeArrowheads="1"/>
            </p:cNvSpPr>
            <p:nvPr/>
          </p:nvSpPr>
          <p:spPr bwMode="auto">
            <a:xfrm rot="10800000">
              <a:off x="2646346" y="2940036"/>
              <a:ext cx="1873250" cy="650875"/>
            </a:xfrm>
            <a:prstGeom prst="rect">
              <a:avLst/>
            </a:prstGeom>
            <a:gradFill rotWithShape="1">
              <a:gsLst>
                <a:gs pos="0">
                  <a:srgbClr val="3366FF">
                    <a:alpha val="50000"/>
                  </a:srgbClr>
                </a:gs>
                <a:gs pos="100000">
                  <a:srgbClr val="FFFF99"/>
                </a:gs>
              </a:gsLst>
              <a:lin ang="0" scaled="1"/>
            </a:gradFill>
            <a:ln w="19050">
              <a:noFill/>
              <a:miter lim="800000"/>
              <a:headEnd/>
              <a:tailEnd/>
            </a:ln>
          </p:spPr>
          <p:txBody>
            <a:bodyPr wrap="none" anchor="ctr"/>
            <a:lstStyle/>
            <a:p>
              <a:endParaRPr lang="it-IT"/>
            </a:p>
          </p:txBody>
        </p:sp>
        <p:sp>
          <p:nvSpPr>
            <p:cNvPr id="8251" name="Rectangle 57"/>
            <p:cNvSpPr>
              <a:spLocks noChangeArrowheads="1"/>
            </p:cNvSpPr>
            <p:nvPr/>
          </p:nvSpPr>
          <p:spPr bwMode="auto">
            <a:xfrm rot="10800000">
              <a:off x="2646346" y="3660761"/>
              <a:ext cx="1873250" cy="650875"/>
            </a:xfrm>
            <a:prstGeom prst="rect">
              <a:avLst/>
            </a:prstGeom>
            <a:gradFill rotWithShape="1">
              <a:gsLst>
                <a:gs pos="0">
                  <a:srgbClr val="3366FF">
                    <a:alpha val="50000"/>
                  </a:srgbClr>
                </a:gs>
                <a:gs pos="100000">
                  <a:srgbClr val="FFFF99"/>
                </a:gs>
              </a:gsLst>
              <a:lin ang="0" scaled="1"/>
            </a:gradFill>
            <a:ln w="19050">
              <a:noFill/>
              <a:miter lim="800000"/>
              <a:headEnd/>
              <a:tailEnd/>
            </a:ln>
          </p:spPr>
          <p:txBody>
            <a:bodyPr wrap="none" anchor="ctr"/>
            <a:lstStyle/>
            <a:p>
              <a:endParaRPr lang="it-IT"/>
            </a:p>
          </p:txBody>
        </p:sp>
        <p:sp>
          <p:nvSpPr>
            <p:cNvPr id="8252" name="Rectangle 59"/>
            <p:cNvSpPr>
              <a:spLocks noChangeArrowheads="1"/>
            </p:cNvSpPr>
            <p:nvPr/>
          </p:nvSpPr>
          <p:spPr bwMode="auto">
            <a:xfrm rot="10800000">
              <a:off x="2646346" y="2220899"/>
              <a:ext cx="1873250" cy="650875"/>
            </a:xfrm>
            <a:prstGeom prst="rect">
              <a:avLst/>
            </a:prstGeom>
            <a:gradFill rotWithShape="1">
              <a:gsLst>
                <a:gs pos="0">
                  <a:srgbClr val="3366FF">
                    <a:alpha val="50000"/>
                  </a:srgbClr>
                </a:gs>
                <a:gs pos="100000">
                  <a:srgbClr val="FFFF99"/>
                </a:gs>
              </a:gsLst>
              <a:lin ang="0" scaled="1"/>
            </a:gradFill>
            <a:ln w="19050">
              <a:noFill/>
              <a:miter lim="800000"/>
              <a:headEnd/>
              <a:tailEnd/>
            </a:ln>
          </p:spPr>
          <p:txBody>
            <a:bodyPr wrap="none" anchor="ctr"/>
            <a:lstStyle/>
            <a:p>
              <a:endParaRPr lang="it-IT"/>
            </a:p>
          </p:txBody>
        </p:sp>
        <p:sp>
          <p:nvSpPr>
            <p:cNvPr id="8253" name="Rectangle 61"/>
            <p:cNvSpPr>
              <a:spLocks noChangeArrowheads="1"/>
            </p:cNvSpPr>
            <p:nvPr/>
          </p:nvSpPr>
          <p:spPr bwMode="auto">
            <a:xfrm rot="10800000">
              <a:off x="2646346" y="1500174"/>
              <a:ext cx="1873250" cy="650875"/>
            </a:xfrm>
            <a:prstGeom prst="rect">
              <a:avLst/>
            </a:prstGeom>
            <a:gradFill rotWithShape="1">
              <a:gsLst>
                <a:gs pos="0">
                  <a:srgbClr val="3366FF">
                    <a:alpha val="50000"/>
                  </a:srgbClr>
                </a:gs>
                <a:gs pos="100000">
                  <a:srgbClr val="FFFF99"/>
                </a:gs>
              </a:gsLst>
              <a:lin ang="0" scaled="1"/>
            </a:gradFill>
            <a:ln w="19050">
              <a:noFill/>
              <a:miter lim="800000"/>
              <a:headEnd/>
              <a:tailEnd/>
            </a:ln>
          </p:spPr>
          <p:txBody>
            <a:bodyPr wrap="none" anchor="ctr"/>
            <a:lstStyle/>
            <a:p>
              <a:endParaRPr lang="it-IT" sz="1400"/>
            </a:p>
          </p:txBody>
        </p:sp>
        <p:sp>
          <p:nvSpPr>
            <p:cNvPr id="8254" name="Rectangle 63"/>
            <p:cNvSpPr>
              <a:spLocks noChangeArrowheads="1"/>
            </p:cNvSpPr>
            <p:nvPr/>
          </p:nvSpPr>
          <p:spPr bwMode="auto">
            <a:xfrm rot="10800000">
              <a:off x="2646346" y="5100624"/>
              <a:ext cx="1873250" cy="650875"/>
            </a:xfrm>
            <a:prstGeom prst="rect">
              <a:avLst/>
            </a:prstGeom>
            <a:gradFill rotWithShape="1">
              <a:gsLst>
                <a:gs pos="0">
                  <a:srgbClr val="3366FF">
                    <a:alpha val="50000"/>
                  </a:srgbClr>
                </a:gs>
                <a:gs pos="100000">
                  <a:srgbClr val="FFFF99"/>
                </a:gs>
              </a:gsLst>
              <a:lin ang="0" scaled="1"/>
            </a:gradFill>
            <a:ln w="19050">
              <a:noFill/>
              <a:miter lim="800000"/>
              <a:headEnd/>
              <a:tailEnd/>
            </a:ln>
          </p:spPr>
          <p:txBody>
            <a:bodyPr wrap="none" anchor="ctr"/>
            <a:lstStyle/>
            <a:p>
              <a:endParaRPr lang="it-IT"/>
            </a:p>
          </p:txBody>
        </p:sp>
        <p:sp>
          <p:nvSpPr>
            <p:cNvPr id="8255" name="Rectangle 65"/>
            <p:cNvSpPr>
              <a:spLocks noChangeArrowheads="1"/>
            </p:cNvSpPr>
            <p:nvPr/>
          </p:nvSpPr>
          <p:spPr bwMode="auto">
            <a:xfrm rot="10800000">
              <a:off x="2646346" y="4381486"/>
              <a:ext cx="1873250" cy="650875"/>
            </a:xfrm>
            <a:prstGeom prst="rect">
              <a:avLst/>
            </a:prstGeom>
            <a:gradFill rotWithShape="1">
              <a:gsLst>
                <a:gs pos="0">
                  <a:srgbClr val="3366FF">
                    <a:alpha val="50000"/>
                  </a:srgbClr>
                </a:gs>
                <a:gs pos="100000">
                  <a:srgbClr val="FFFF99"/>
                </a:gs>
              </a:gsLst>
              <a:lin ang="0" scaled="1"/>
            </a:gradFill>
            <a:ln w="19050">
              <a:noFill/>
              <a:miter lim="800000"/>
              <a:headEnd/>
              <a:tailEnd/>
            </a:ln>
          </p:spPr>
          <p:txBody>
            <a:bodyPr wrap="none" anchor="ctr"/>
            <a:lstStyle/>
            <a:p>
              <a:endParaRPr lang="it-IT"/>
            </a:p>
          </p:txBody>
        </p:sp>
        <p:sp>
          <p:nvSpPr>
            <p:cNvPr id="10286" name="Text Box 46"/>
            <p:cNvSpPr txBox="1">
              <a:spLocks noChangeArrowheads="1"/>
            </p:cNvSpPr>
            <p:nvPr/>
          </p:nvSpPr>
          <p:spPr bwMode="auto">
            <a:xfrm rot="16200000">
              <a:off x="1019158" y="3986336"/>
              <a:ext cx="3529013" cy="396875"/>
            </a:xfrm>
            <a:prstGeom prst="rect">
              <a:avLst/>
            </a:prstGeom>
            <a:noFill/>
            <a:ln w="9525">
              <a:noFill/>
              <a:miter lim="800000"/>
              <a:headEnd/>
              <a:tailEnd/>
            </a:ln>
            <a:effectLst/>
          </p:spPr>
          <p:txBody>
            <a:bodyPr>
              <a:spAutoFit/>
            </a:bodyPr>
            <a:lstStyle/>
            <a:p>
              <a:pPr>
                <a:defRPr/>
              </a:pPr>
              <a:r>
                <a:rPr lang="it-IT" dirty="0" smtClean="0">
                  <a:effectLst>
                    <a:outerShdw blurRad="38100" dist="38100" dir="2700000" algn="tl">
                      <a:srgbClr val="C0C0C0"/>
                    </a:outerShdw>
                  </a:effectLst>
                  <a:latin typeface="Arial Narrow" pitchFamily="34" charset="0"/>
                </a:rPr>
                <a:t>Fase di PRODUZIONE</a:t>
              </a:r>
              <a:endParaRPr lang="it-IT" dirty="0">
                <a:latin typeface="Arial Narrow" pitchFamily="34" charset="0"/>
              </a:endParaRPr>
            </a:p>
          </p:txBody>
        </p:sp>
        <p:sp>
          <p:nvSpPr>
            <p:cNvPr id="8258" name="AutoShape 21"/>
            <p:cNvSpPr>
              <a:spLocks noChangeArrowheads="1"/>
            </p:cNvSpPr>
            <p:nvPr/>
          </p:nvSpPr>
          <p:spPr bwMode="auto">
            <a:xfrm>
              <a:off x="2214546" y="1500174"/>
              <a:ext cx="360363" cy="649288"/>
            </a:xfrm>
            <a:custGeom>
              <a:avLst/>
              <a:gdLst>
                <a:gd name="T0" fmla="*/ 170 w 21600"/>
                <a:gd name="T1" fmla="*/ 0 h 21600"/>
                <a:gd name="T2" fmla="*/ 0 w 21600"/>
                <a:gd name="T3" fmla="*/ 205 h 21600"/>
                <a:gd name="T4" fmla="*/ 170 w 21600"/>
                <a:gd name="T5" fmla="*/ 409 h 21600"/>
                <a:gd name="T6" fmla="*/ 227 w 21600"/>
                <a:gd name="T7" fmla="*/ 205 h 21600"/>
                <a:gd name="T8" fmla="*/ 17694720 60000 65536"/>
                <a:gd name="T9" fmla="*/ 11796480 60000 65536"/>
                <a:gd name="T10" fmla="*/ 5898240 60000 65536"/>
                <a:gd name="T11" fmla="*/ 0 60000 65536"/>
                <a:gd name="T12" fmla="*/ 3330 w 21600"/>
                <a:gd name="T13" fmla="*/ 5387 h 21600"/>
                <a:gd name="T14" fmla="*/ 18936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59" name="AutoShape 22"/>
            <p:cNvSpPr>
              <a:spLocks noChangeArrowheads="1"/>
            </p:cNvSpPr>
            <p:nvPr/>
          </p:nvSpPr>
          <p:spPr bwMode="auto">
            <a:xfrm>
              <a:off x="2214546" y="2220899"/>
              <a:ext cx="360363" cy="649288"/>
            </a:xfrm>
            <a:custGeom>
              <a:avLst/>
              <a:gdLst>
                <a:gd name="T0" fmla="*/ 170 w 21600"/>
                <a:gd name="T1" fmla="*/ 0 h 21600"/>
                <a:gd name="T2" fmla="*/ 0 w 21600"/>
                <a:gd name="T3" fmla="*/ 205 h 21600"/>
                <a:gd name="T4" fmla="*/ 170 w 21600"/>
                <a:gd name="T5" fmla="*/ 409 h 21600"/>
                <a:gd name="T6" fmla="*/ 227 w 21600"/>
                <a:gd name="T7" fmla="*/ 205 h 21600"/>
                <a:gd name="T8" fmla="*/ 17694720 60000 65536"/>
                <a:gd name="T9" fmla="*/ 11796480 60000 65536"/>
                <a:gd name="T10" fmla="*/ 5898240 60000 65536"/>
                <a:gd name="T11" fmla="*/ 0 60000 65536"/>
                <a:gd name="T12" fmla="*/ 3330 w 21600"/>
                <a:gd name="T13" fmla="*/ 5387 h 21600"/>
                <a:gd name="T14" fmla="*/ 18936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60" name="AutoShape 23"/>
            <p:cNvSpPr>
              <a:spLocks noChangeArrowheads="1"/>
            </p:cNvSpPr>
            <p:nvPr/>
          </p:nvSpPr>
          <p:spPr bwMode="auto">
            <a:xfrm>
              <a:off x="2214546" y="2940036"/>
              <a:ext cx="360363" cy="649288"/>
            </a:xfrm>
            <a:custGeom>
              <a:avLst/>
              <a:gdLst>
                <a:gd name="T0" fmla="*/ 170 w 21600"/>
                <a:gd name="T1" fmla="*/ 0 h 21600"/>
                <a:gd name="T2" fmla="*/ 0 w 21600"/>
                <a:gd name="T3" fmla="*/ 205 h 21600"/>
                <a:gd name="T4" fmla="*/ 170 w 21600"/>
                <a:gd name="T5" fmla="*/ 409 h 21600"/>
                <a:gd name="T6" fmla="*/ 227 w 21600"/>
                <a:gd name="T7" fmla="*/ 205 h 21600"/>
                <a:gd name="T8" fmla="*/ 17694720 60000 65536"/>
                <a:gd name="T9" fmla="*/ 11796480 60000 65536"/>
                <a:gd name="T10" fmla="*/ 5898240 60000 65536"/>
                <a:gd name="T11" fmla="*/ 0 60000 65536"/>
                <a:gd name="T12" fmla="*/ 3330 w 21600"/>
                <a:gd name="T13" fmla="*/ 5387 h 21600"/>
                <a:gd name="T14" fmla="*/ 18936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61" name="AutoShape 24"/>
            <p:cNvSpPr>
              <a:spLocks noChangeArrowheads="1"/>
            </p:cNvSpPr>
            <p:nvPr/>
          </p:nvSpPr>
          <p:spPr bwMode="auto">
            <a:xfrm>
              <a:off x="2214546" y="3660761"/>
              <a:ext cx="360363" cy="649288"/>
            </a:xfrm>
            <a:custGeom>
              <a:avLst/>
              <a:gdLst>
                <a:gd name="T0" fmla="*/ 170 w 21600"/>
                <a:gd name="T1" fmla="*/ 0 h 21600"/>
                <a:gd name="T2" fmla="*/ 0 w 21600"/>
                <a:gd name="T3" fmla="*/ 205 h 21600"/>
                <a:gd name="T4" fmla="*/ 170 w 21600"/>
                <a:gd name="T5" fmla="*/ 409 h 21600"/>
                <a:gd name="T6" fmla="*/ 227 w 21600"/>
                <a:gd name="T7" fmla="*/ 205 h 21600"/>
                <a:gd name="T8" fmla="*/ 17694720 60000 65536"/>
                <a:gd name="T9" fmla="*/ 11796480 60000 65536"/>
                <a:gd name="T10" fmla="*/ 5898240 60000 65536"/>
                <a:gd name="T11" fmla="*/ 0 60000 65536"/>
                <a:gd name="T12" fmla="*/ 3330 w 21600"/>
                <a:gd name="T13" fmla="*/ 5387 h 21600"/>
                <a:gd name="T14" fmla="*/ 18936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62" name="AutoShape 25"/>
            <p:cNvSpPr>
              <a:spLocks noChangeArrowheads="1"/>
            </p:cNvSpPr>
            <p:nvPr/>
          </p:nvSpPr>
          <p:spPr bwMode="auto">
            <a:xfrm>
              <a:off x="2214546" y="4381486"/>
              <a:ext cx="360363" cy="649288"/>
            </a:xfrm>
            <a:custGeom>
              <a:avLst/>
              <a:gdLst>
                <a:gd name="T0" fmla="*/ 170 w 21600"/>
                <a:gd name="T1" fmla="*/ 0 h 21600"/>
                <a:gd name="T2" fmla="*/ 0 w 21600"/>
                <a:gd name="T3" fmla="*/ 205 h 21600"/>
                <a:gd name="T4" fmla="*/ 170 w 21600"/>
                <a:gd name="T5" fmla="*/ 409 h 21600"/>
                <a:gd name="T6" fmla="*/ 227 w 21600"/>
                <a:gd name="T7" fmla="*/ 205 h 21600"/>
                <a:gd name="T8" fmla="*/ 17694720 60000 65536"/>
                <a:gd name="T9" fmla="*/ 11796480 60000 65536"/>
                <a:gd name="T10" fmla="*/ 5898240 60000 65536"/>
                <a:gd name="T11" fmla="*/ 0 60000 65536"/>
                <a:gd name="T12" fmla="*/ 3330 w 21600"/>
                <a:gd name="T13" fmla="*/ 5387 h 21600"/>
                <a:gd name="T14" fmla="*/ 18936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63" name="AutoShape 26"/>
            <p:cNvSpPr>
              <a:spLocks noChangeArrowheads="1"/>
            </p:cNvSpPr>
            <p:nvPr/>
          </p:nvSpPr>
          <p:spPr bwMode="auto">
            <a:xfrm>
              <a:off x="2214546" y="5100624"/>
              <a:ext cx="360363" cy="649288"/>
            </a:xfrm>
            <a:custGeom>
              <a:avLst/>
              <a:gdLst>
                <a:gd name="T0" fmla="*/ 170 w 21600"/>
                <a:gd name="T1" fmla="*/ 0 h 21600"/>
                <a:gd name="T2" fmla="*/ 0 w 21600"/>
                <a:gd name="T3" fmla="*/ 205 h 21600"/>
                <a:gd name="T4" fmla="*/ 170 w 21600"/>
                <a:gd name="T5" fmla="*/ 409 h 21600"/>
                <a:gd name="T6" fmla="*/ 227 w 21600"/>
                <a:gd name="T7" fmla="*/ 205 h 21600"/>
                <a:gd name="T8" fmla="*/ 17694720 60000 65536"/>
                <a:gd name="T9" fmla="*/ 11796480 60000 65536"/>
                <a:gd name="T10" fmla="*/ 5898240 60000 65536"/>
                <a:gd name="T11" fmla="*/ 0 60000 65536"/>
                <a:gd name="T12" fmla="*/ 3330 w 21600"/>
                <a:gd name="T13" fmla="*/ 5387 h 21600"/>
                <a:gd name="T14" fmla="*/ 18936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grpSp>
      <p:sp>
        <p:nvSpPr>
          <p:cNvPr id="8264" name="Text Box 86"/>
          <p:cNvSpPr txBox="1">
            <a:spLocks noChangeArrowheads="1"/>
          </p:cNvSpPr>
          <p:nvPr/>
        </p:nvSpPr>
        <p:spPr bwMode="auto">
          <a:xfrm>
            <a:off x="3149584" y="1931974"/>
            <a:ext cx="1441450" cy="244475"/>
          </a:xfrm>
          <a:prstGeom prst="rect">
            <a:avLst/>
          </a:prstGeom>
          <a:noFill/>
          <a:ln w="9525">
            <a:noFill/>
            <a:miter lim="800000"/>
            <a:headEnd/>
            <a:tailEnd/>
          </a:ln>
        </p:spPr>
        <p:txBody>
          <a:bodyPr>
            <a:spAutoFit/>
          </a:bodyPr>
          <a:lstStyle/>
          <a:p>
            <a:pPr algn="r"/>
            <a:endParaRPr lang="it-IT" sz="1000">
              <a:solidFill>
                <a:srgbClr val="4D4D4D"/>
              </a:solidFill>
            </a:endParaRPr>
          </a:p>
        </p:txBody>
      </p:sp>
      <p:sp>
        <p:nvSpPr>
          <p:cNvPr id="8265" name="Text Box 89"/>
          <p:cNvSpPr txBox="1">
            <a:spLocks noChangeArrowheads="1"/>
          </p:cNvSpPr>
          <p:nvPr/>
        </p:nvSpPr>
        <p:spPr bwMode="auto">
          <a:xfrm>
            <a:off x="3019409" y="4429133"/>
            <a:ext cx="1441450" cy="461665"/>
          </a:xfrm>
          <a:prstGeom prst="rect">
            <a:avLst/>
          </a:prstGeom>
          <a:noFill/>
          <a:ln w="9525">
            <a:noFill/>
            <a:miter lim="800000"/>
            <a:headEnd/>
            <a:tailEnd/>
          </a:ln>
        </p:spPr>
        <p:txBody>
          <a:bodyPr wrap="square">
            <a:spAutoFit/>
          </a:bodyPr>
          <a:lstStyle/>
          <a:p>
            <a:pPr algn="r"/>
            <a:r>
              <a:rPr lang="it-IT" sz="1200" dirty="0">
                <a:latin typeface="Calibri" pitchFamily="34" charset="0"/>
              </a:rPr>
              <a:t>MATERIALI </a:t>
            </a:r>
            <a:r>
              <a:rPr lang="it-IT" sz="1200" dirty="0" err="1">
                <a:latin typeface="Calibri" pitchFamily="34" charset="0"/>
              </a:rPr>
              <a:t>DI</a:t>
            </a:r>
            <a:r>
              <a:rPr lang="it-IT" sz="1200" dirty="0">
                <a:latin typeface="Calibri" pitchFamily="34" charset="0"/>
              </a:rPr>
              <a:t> COSTRUZIONE</a:t>
            </a:r>
          </a:p>
        </p:txBody>
      </p:sp>
      <p:sp>
        <p:nvSpPr>
          <p:cNvPr id="8266" name="Text Box 92"/>
          <p:cNvSpPr txBox="1">
            <a:spLocks noChangeArrowheads="1"/>
          </p:cNvSpPr>
          <p:nvPr/>
        </p:nvSpPr>
        <p:spPr bwMode="auto">
          <a:xfrm>
            <a:off x="3147996" y="3000373"/>
            <a:ext cx="1441450" cy="461665"/>
          </a:xfrm>
          <a:prstGeom prst="rect">
            <a:avLst/>
          </a:prstGeom>
          <a:noFill/>
          <a:ln w="9525">
            <a:noFill/>
            <a:miter lim="800000"/>
            <a:headEnd/>
            <a:tailEnd/>
          </a:ln>
        </p:spPr>
        <p:txBody>
          <a:bodyPr wrap="square">
            <a:spAutoFit/>
          </a:bodyPr>
          <a:lstStyle/>
          <a:p>
            <a:pPr algn="r"/>
            <a:r>
              <a:rPr lang="it-IT" sz="1200" dirty="0">
                <a:latin typeface="Calibri" pitchFamily="34" charset="0"/>
              </a:rPr>
              <a:t>TRASPORTI </a:t>
            </a:r>
            <a:r>
              <a:rPr lang="it-IT" sz="1200" dirty="0" err="1">
                <a:latin typeface="Calibri" pitchFamily="34" charset="0"/>
              </a:rPr>
              <a:t>DI</a:t>
            </a:r>
            <a:r>
              <a:rPr lang="it-IT" sz="1200" dirty="0">
                <a:latin typeface="Calibri" pitchFamily="34" charset="0"/>
              </a:rPr>
              <a:t> MATERIE PRIME</a:t>
            </a:r>
          </a:p>
        </p:txBody>
      </p:sp>
      <p:sp>
        <p:nvSpPr>
          <p:cNvPr id="8267" name="Text Box 95"/>
          <p:cNvSpPr txBox="1">
            <a:spLocks noChangeArrowheads="1"/>
          </p:cNvSpPr>
          <p:nvPr/>
        </p:nvSpPr>
        <p:spPr bwMode="auto">
          <a:xfrm>
            <a:off x="2719371" y="2285993"/>
            <a:ext cx="1870075" cy="646331"/>
          </a:xfrm>
          <a:prstGeom prst="rect">
            <a:avLst/>
          </a:prstGeom>
          <a:noFill/>
          <a:ln w="9525">
            <a:noFill/>
            <a:miter lim="800000"/>
            <a:headEnd/>
            <a:tailEnd/>
          </a:ln>
        </p:spPr>
        <p:txBody>
          <a:bodyPr wrap="square">
            <a:spAutoFit/>
          </a:bodyPr>
          <a:lstStyle/>
          <a:p>
            <a:pPr algn="r"/>
            <a:r>
              <a:rPr lang="it-IT" sz="1200" dirty="0" smtClean="0">
                <a:latin typeface="Calibri" pitchFamily="34" charset="0"/>
              </a:rPr>
              <a:t>TAGLIO, </a:t>
            </a:r>
            <a:r>
              <a:rPr lang="it-IT" sz="1200" dirty="0">
                <a:latin typeface="Calibri" pitchFamily="34" charset="0"/>
              </a:rPr>
              <a:t>SALDATURA, </a:t>
            </a:r>
            <a:r>
              <a:rPr lang="it-IT" sz="1200" dirty="0" smtClean="0">
                <a:latin typeface="Calibri" pitchFamily="34" charset="0"/>
              </a:rPr>
              <a:t>FRESATURA, VERNICIATURA</a:t>
            </a:r>
            <a:r>
              <a:rPr lang="it-IT" sz="1200" dirty="0" smtClean="0">
                <a:solidFill>
                  <a:srgbClr val="4D4D4D"/>
                </a:solidFill>
              </a:rPr>
              <a:t>,  </a:t>
            </a:r>
            <a:endParaRPr lang="it-IT" sz="1200" dirty="0">
              <a:solidFill>
                <a:srgbClr val="4D4D4D"/>
              </a:solidFill>
            </a:endParaRPr>
          </a:p>
        </p:txBody>
      </p:sp>
      <p:sp>
        <p:nvSpPr>
          <p:cNvPr id="8268" name="Text Box 101"/>
          <p:cNvSpPr txBox="1">
            <a:spLocks noChangeArrowheads="1"/>
          </p:cNvSpPr>
          <p:nvPr/>
        </p:nvSpPr>
        <p:spPr bwMode="auto">
          <a:xfrm>
            <a:off x="3147996" y="3786190"/>
            <a:ext cx="1441450" cy="461665"/>
          </a:xfrm>
          <a:prstGeom prst="rect">
            <a:avLst/>
          </a:prstGeom>
          <a:noFill/>
          <a:ln w="9525">
            <a:noFill/>
            <a:miter lim="800000"/>
            <a:headEnd/>
            <a:tailEnd/>
          </a:ln>
        </p:spPr>
        <p:txBody>
          <a:bodyPr wrap="square">
            <a:spAutoFit/>
          </a:bodyPr>
          <a:lstStyle/>
          <a:p>
            <a:pPr algn="r"/>
            <a:r>
              <a:rPr lang="it-IT" sz="1200" dirty="0">
                <a:latin typeface="Calibri" pitchFamily="34" charset="0"/>
              </a:rPr>
              <a:t>IMBALLAGGIO DEI FORNITORI</a:t>
            </a:r>
          </a:p>
        </p:txBody>
      </p:sp>
      <p:grpSp>
        <p:nvGrpSpPr>
          <p:cNvPr id="4" name="Group 105"/>
          <p:cNvGrpSpPr>
            <a:grpSpLocks/>
          </p:cNvGrpSpPr>
          <p:nvPr/>
        </p:nvGrpSpPr>
        <p:grpSpPr bwMode="auto">
          <a:xfrm>
            <a:off x="4572000" y="1484784"/>
            <a:ext cx="2233613" cy="4483101"/>
            <a:chOff x="2880" y="890"/>
            <a:chExt cx="1407" cy="2824"/>
          </a:xfrm>
        </p:grpSpPr>
        <p:sp>
          <p:nvSpPr>
            <p:cNvPr id="8230" name="Rectangle 50"/>
            <p:cNvSpPr>
              <a:spLocks noChangeArrowheads="1"/>
            </p:cNvSpPr>
            <p:nvPr/>
          </p:nvSpPr>
          <p:spPr bwMode="auto">
            <a:xfrm>
              <a:off x="3016" y="890"/>
              <a:ext cx="1270" cy="2767"/>
            </a:xfrm>
            <a:prstGeom prst="rect">
              <a:avLst/>
            </a:prstGeom>
            <a:noFill/>
            <a:ln w="22225">
              <a:solidFill>
                <a:srgbClr val="C0C0C0"/>
              </a:solidFill>
              <a:miter lim="800000"/>
              <a:headEnd/>
              <a:tailEnd/>
            </a:ln>
          </p:spPr>
          <p:txBody>
            <a:bodyPr wrap="none" anchor="ctr"/>
            <a:lstStyle/>
            <a:p>
              <a:endParaRPr lang="it-IT"/>
            </a:p>
          </p:txBody>
        </p:sp>
        <p:sp>
          <p:nvSpPr>
            <p:cNvPr id="8231" name="Rectangle 66"/>
            <p:cNvSpPr>
              <a:spLocks noChangeArrowheads="1"/>
            </p:cNvSpPr>
            <p:nvPr/>
          </p:nvSpPr>
          <p:spPr bwMode="auto">
            <a:xfrm rot="10800000">
              <a:off x="3060" y="1845"/>
              <a:ext cx="1180" cy="410"/>
            </a:xfrm>
            <a:prstGeom prst="rect">
              <a:avLst/>
            </a:prstGeom>
            <a:solidFill>
              <a:srgbClr val="3366FF">
                <a:alpha val="50195"/>
              </a:srgbClr>
            </a:solidFill>
            <a:ln w="19050">
              <a:noFill/>
              <a:miter lim="800000"/>
              <a:headEnd/>
              <a:tailEnd/>
            </a:ln>
          </p:spPr>
          <p:txBody>
            <a:bodyPr wrap="none" anchor="ctr"/>
            <a:lstStyle/>
            <a:p>
              <a:endParaRPr lang="it-IT"/>
            </a:p>
          </p:txBody>
        </p:sp>
        <p:sp>
          <p:nvSpPr>
            <p:cNvPr id="8232" name="Rectangle 67"/>
            <p:cNvSpPr>
              <a:spLocks noChangeArrowheads="1"/>
            </p:cNvSpPr>
            <p:nvPr/>
          </p:nvSpPr>
          <p:spPr bwMode="auto">
            <a:xfrm rot="10800000">
              <a:off x="3061" y="2296"/>
              <a:ext cx="1180" cy="410"/>
            </a:xfrm>
            <a:prstGeom prst="rect">
              <a:avLst/>
            </a:prstGeom>
            <a:solidFill>
              <a:srgbClr val="3366FF">
                <a:alpha val="50195"/>
              </a:srgbClr>
            </a:solidFill>
            <a:ln w="19050">
              <a:noFill/>
              <a:miter lim="800000"/>
              <a:headEnd/>
              <a:tailEnd/>
            </a:ln>
          </p:spPr>
          <p:txBody>
            <a:bodyPr wrap="none" anchor="ctr"/>
            <a:lstStyle/>
            <a:p>
              <a:endParaRPr lang="it-IT"/>
            </a:p>
          </p:txBody>
        </p:sp>
        <p:sp>
          <p:nvSpPr>
            <p:cNvPr id="8233" name="Rectangle 68"/>
            <p:cNvSpPr>
              <a:spLocks noChangeArrowheads="1"/>
            </p:cNvSpPr>
            <p:nvPr/>
          </p:nvSpPr>
          <p:spPr bwMode="auto">
            <a:xfrm rot="10800000">
              <a:off x="3061" y="1389"/>
              <a:ext cx="1180" cy="410"/>
            </a:xfrm>
            <a:prstGeom prst="rect">
              <a:avLst/>
            </a:prstGeom>
            <a:solidFill>
              <a:srgbClr val="3366FF">
                <a:alpha val="50195"/>
              </a:srgbClr>
            </a:solidFill>
            <a:ln w="19050">
              <a:noFill/>
              <a:miter lim="800000"/>
              <a:headEnd/>
              <a:tailEnd/>
            </a:ln>
          </p:spPr>
          <p:txBody>
            <a:bodyPr wrap="none" anchor="ctr"/>
            <a:lstStyle/>
            <a:p>
              <a:endParaRPr lang="it-IT"/>
            </a:p>
          </p:txBody>
        </p:sp>
        <p:sp>
          <p:nvSpPr>
            <p:cNvPr id="8234" name="Rectangle 69"/>
            <p:cNvSpPr>
              <a:spLocks noChangeArrowheads="1"/>
            </p:cNvSpPr>
            <p:nvPr/>
          </p:nvSpPr>
          <p:spPr bwMode="auto">
            <a:xfrm rot="10800000">
              <a:off x="3061" y="935"/>
              <a:ext cx="1180" cy="410"/>
            </a:xfrm>
            <a:prstGeom prst="rect">
              <a:avLst/>
            </a:prstGeom>
            <a:solidFill>
              <a:srgbClr val="3366FF">
                <a:alpha val="50195"/>
              </a:srgbClr>
            </a:solidFill>
            <a:ln w="19050">
              <a:noFill/>
              <a:miter lim="800000"/>
              <a:headEnd/>
              <a:tailEnd/>
            </a:ln>
          </p:spPr>
          <p:txBody>
            <a:bodyPr wrap="none" anchor="ctr"/>
            <a:lstStyle/>
            <a:p>
              <a:endParaRPr lang="it-IT"/>
            </a:p>
          </p:txBody>
        </p:sp>
        <p:sp>
          <p:nvSpPr>
            <p:cNvPr id="8235" name="Rectangle 70"/>
            <p:cNvSpPr>
              <a:spLocks noChangeArrowheads="1"/>
            </p:cNvSpPr>
            <p:nvPr/>
          </p:nvSpPr>
          <p:spPr bwMode="auto">
            <a:xfrm rot="10800000">
              <a:off x="3061" y="3203"/>
              <a:ext cx="1180" cy="410"/>
            </a:xfrm>
            <a:prstGeom prst="rect">
              <a:avLst/>
            </a:prstGeom>
            <a:solidFill>
              <a:srgbClr val="3366FF">
                <a:alpha val="50195"/>
              </a:srgbClr>
            </a:solidFill>
            <a:ln w="19050">
              <a:noFill/>
              <a:miter lim="800000"/>
              <a:headEnd/>
              <a:tailEnd/>
            </a:ln>
          </p:spPr>
          <p:txBody>
            <a:bodyPr wrap="none" anchor="ctr"/>
            <a:lstStyle/>
            <a:p>
              <a:endParaRPr lang="it-IT"/>
            </a:p>
          </p:txBody>
        </p:sp>
        <p:sp>
          <p:nvSpPr>
            <p:cNvPr id="8236" name="Rectangle 71"/>
            <p:cNvSpPr>
              <a:spLocks noChangeArrowheads="1"/>
            </p:cNvSpPr>
            <p:nvPr/>
          </p:nvSpPr>
          <p:spPr bwMode="auto">
            <a:xfrm rot="10800000">
              <a:off x="3061" y="2750"/>
              <a:ext cx="1180" cy="410"/>
            </a:xfrm>
            <a:prstGeom prst="rect">
              <a:avLst/>
            </a:prstGeom>
            <a:solidFill>
              <a:srgbClr val="3366FF">
                <a:alpha val="50195"/>
              </a:srgbClr>
            </a:solidFill>
            <a:ln w="19050">
              <a:noFill/>
              <a:miter lim="800000"/>
              <a:headEnd/>
              <a:tailEnd/>
            </a:ln>
          </p:spPr>
          <p:txBody>
            <a:bodyPr wrap="none" anchor="ctr"/>
            <a:lstStyle/>
            <a:p>
              <a:endParaRPr lang="it-IT" dirty="0"/>
            </a:p>
          </p:txBody>
        </p:sp>
        <p:sp>
          <p:nvSpPr>
            <p:cNvPr id="10285" name="Text Box 45"/>
            <p:cNvSpPr txBox="1">
              <a:spLocks noChangeArrowheads="1"/>
            </p:cNvSpPr>
            <p:nvPr/>
          </p:nvSpPr>
          <p:spPr bwMode="auto">
            <a:xfrm rot="16200000">
              <a:off x="2052" y="2478"/>
              <a:ext cx="2223" cy="250"/>
            </a:xfrm>
            <a:prstGeom prst="rect">
              <a:avLst/>
            </a:prstGeom>
            <a:noFill/>
            <a:ln w="9525">
              <a:noFill/>
              <a:miter lim="800000"/>
              <a:headEnd/>
              <a:tailEnd/>
            </a:ln>
            <a:effectLst/>
          </p:spPr>
          <p:txBody>
            <a:bodyPr>
              <a:spAutoFit/>
            </a:bodyPr>
            <a:lstStyle/>
            <a:p>
              <a:pPr>
                <a:defRPr/>
              </a:pPr>
              <a:r>
                <a:rPr lang="it-IT" dirty="0">
                  <a:effectLst>
                    <a:outerShdw blurRad="38100" dist="38100" dir="2700000" algn="tl">
                      <a:srgbClr val="C0C0C0"/>
                    </a:outerShdw>
                  </a:effectLst>
                  <a:latin typeface="Arial Narrow" pitchFamily="34" charset="0"/>
                </a:rPr>
                <a:t>Fase </a:t>
              </a:r>
              <a:r>
                <a:rPr lang="it-IT" dirty="0" smtClean="0">
                  <a:effectLst>
                    <a:outerShdw blurRad="38100" dist="38100" dir="2700000" algn="tl">
                      <a:srgbClr val="C0C0C0"/>
                    </a:outerShdw>
                  </a:effectLst>
                  <a:latin typeface="Arial Narrow" pitchFamily="34" charset="0"/>
                </a:rPr>
                <a:t>d’USO</a:t>
              </a:r>
              <a:endParaRPr lang="it-IT" dirty="0">
                <a:effectLst>
                  <a:outerShdw blurRad="38100" dist="38100" dir="2700000" algn="tl">
                    <a:srgbClr val="C0C0C0"/>
                  </a:outerShdw>
                </a:effectLst>
                <a:latin typeface="Arial Narrow" pitchFamily="34" charset="0"/>
              </a:endParaRPr>
            </a:p>
          </p:txBody>
        </p:sp>
        <p:sp>
          <p:nvSpPr>
            <p:cNvPr id="8238" name="AutoShape 72"/>
            <p:cNvSpPr>
              <a:spLocks noChangeArrowheads="1"/>
            </p:cNvSpPr>
            <p:nvPr/>
          </p:nvSpPr>
          <p:spPr bwMode="auto">
            <a:xfrm>
              <a:off x="2880" y="935"/>
              <a:ext cx="136" cy="409"/>
            </a:xfrm>
            <a:custGeom>
              <a:avLst/>
              <a:gdLst>
                <a:gd name="T0" fmla="*/ 102 w 21600"/>
                <a:gd name="T1" fmla="*/ 0 h 21600"/>
                <a:gd name="T2" fmla="*/ 0 w 21600"/>
                <a:gd name="T3" fmla="*/ 205 h 21600"/>
                <a:gd name="T4" fmla="*/ 102 w 21600"/>
                <a:gd name="T5" fmla="*/ 409 h 21600"/>
                <a:gd name="T6" fmla="*/ 136 w 21600"/>
                <a:gd name="T7" fmla="*/ 205 h 21600"/>
                <a:gd name="T8" fmla="*/ 17694720 60000 65536"/>
                <a:gd name="T9" fmla="*/ 11796480 60000 65536"/>
                <a:gd name="T10" fmla="*/ 5898240 60000 65536"/>
                <a:gd name="T11" fmla="*/ 0 60000 65536"/>
                <a:gd name="T12" fmla="*/ 3335 w 21600"/>
                <a:gd name="T13" fmla="*/ 5387 h 21600"/>
                <a:gd name="T14" fmla="*/ 18900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39" name="AutoShape 80"/>
            <p:cNvSpPr>
              <a:spLocks noChangeArrowheads="1"/>
            </p:cNvSpPr>
            <p:nvPr/>
          </p:nvSpPr>
          <p:spPr bwMode="auto">
            <a:xfrm>
              <a:off x="2880" y="1389"/>
              <a:ext cx="136" cy="409"/>
            </a:xfrm>
            <a:custGeom>
              <a:avLst/>
              <a:gdLst>
                <a:gd name="T0" fmla="*/ 102 w 21600"/>
                <a:gd name="T1" fmla="*/ 0 h 21600"/>
                <a:gd name="T2" fmla="*/ 0 w 21600"/>
                <a:gd name="T3" fmla="*/ 205 h 21600"/>
                <a:gd name="T4" fmla="*/ 102 w 21600"/>
                <a:gd name="T5" fmla="*/ 409 h 21600"/>
                <a:gd name="T6" fmla="*/ 136 w 21600"/>
                <a:gd name="T7" fmla="*/ 205 h 21600"/>
                <a:gd name="T8" fmla="*/ 17694720 60000 65536"/>
                <a:gd name="T9" fmla="*/ 11796480 60000 65536"/>
                <a:gd name="T10" fmla="*/ 5898240 60000 65536"/>
                <a:gd name="T11" fmla="*/ 0 60000 65536"/>
                <a:gd name="T12" fmla="*/ 3335 w 21600"/>
                <a:gd name="T13" fmla="*/ 5387 h 21600"/>
                <a:gd name="T14" fmla="*/ 18900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40" name="AutoShape 81"/>
            <p:cNvSpPr>
              <a:spLocks noChangeArrowheads="1"/>
            </p:cNvSpPr>
            <p:nvPr/>
          </p:nvSpPr>
          <p:spPr bwMode="auto">
            <a:xfrm>
              <a:off x="2880" y="1842"/>
              <a:ext cx="136" cy="409"/>
            </a:xfrm>
            <a:custGeom>
              <a:avLst/>
              <a:gdLst>
                <a:gd name="T0" fmla="*/ 102 w 21600"/>
                <a:gd name="T1" fmla="*/ 0 h 21600"/>
                <a:gd name="T2" fmla="*/ 0 w 21600"/>
                <a:gd name="T3" fmla="*/ 205 h 21600"/>
                <a:gd name="T4" fmla="*/ 102 w 21600"/>
                <a:gd name="T5" fmla="*/ 409 h 21600"/>
                <a:gd name="T6" fmla="*/ 136 w 21600"/>
                <a:gd name="T7" fmla="*/ 205 h 21600"/>
                <a:gd name="T8" fmla="*/ 17694720 60000 65536"/>
                <a:gd name="T9" fmla="*/ 11796480 60000 65536"/>
                <a:gd name="T10" fmla="*/ 5898240 60000 65536"/>
                <a:gd name="T11" fmla="*/ 0 60000 65536"/>
                <a:gd name="T12" fmla="*/ 3335 w 21600"/>
                <a:gd name="T13" fmla="*/ 5387 h 21600"/>
                <a:gd name="T14" fmla="*/ 18900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41" name="AutoShape 82"/>
            <p:cNvSpPr>
              <a:spLocks noChangeArrowheads="1"/>
            </p:cNvSpPr>
            <p:nvPr/>
          </p:nvSpPr>
          <p:spPr bwMode="auto">
            <a:xfrm>
              <a:off x="2880" y="2296"/>
              <a:ext cx="136" cy="409"/>
            </a:xfrm>
            <a:custGeom>
              <a:avLst/>
              <a:gdLst>
                <a:gd name="T0" fmla="*/ 102 w 21600"/>
                <a:gd name="T1" fmla="*/ 0 h 21600"/>
                <a:gd name="T2" fmla="*/ 0 w 21600"/>
                <a:gd name="T3" fmla="*/ 205 h 21600"/>
                <a:gd name="T4" fmla="*/ 102 w 21600"/>
                <a:gd name="T5" fmla="*/ 409 h 21600"/>
                <a:gd name="T6" fmla="*/ 136 w 21600"/>
                <a:gd name="T7" fmla="*/ 205 h 21600"/>
                <a:gd name="T8" fmla="*/ 17694720 60000 65536"/>
                <a:gd name="T9" fmla="*/ 11796480 60000 65536"/>
                <a:gd name="T10" fmla="*/ 5898240 60000 65536"/>
                <a:gd name="T11" fmla="*/ 0 60000 65536"/>
                <a:gd name="T12" fmla="*/ 3335 w 21600"/>
                <a:gd name="T13" fmla="*/ 5387 h 21600"/>
                <a:gd name="T14" fmla="*/ 18900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42" name="AutoShape 83"/>
            <p:cNvSpPr>
              <a:spLocks noChangeArrowheads="1"/>
            </p:cNvSpPr>
            <p:nvPr/>
          </p:nvSpPr>
          <p:spPr bwMode="auto">
            <a:xfrm>
              <a:off x="2880" y="2750"/>
              <a:ext cx="136" cy="409"/>
            </a:xfrm>
            <a:custGeom>
              <a:avLst/>
              <a:gdLst>
                <a:gd name="T0" fmla="*/ 102 w 21600"/>
                <a:gd name="T1" fmla="*/ 0 h 21600"/>
                <a:gd name="T2" fmla="*/ 0 w 21600"/>
                <a:gd name="T3" fmla="*/ 205 h 21600"/>
                <a:gd name="T4" fmla="*/ 102 w 21600"/>
                <a:gd name="T5" fmla="*/ 409 h 21600"/>
                <a:gd name="T6" fmla="*/ 136 w 21600"/>
                <a:gd name="T7" fmla="*/ 205 h 21600"/>
                <a:gd name="T8" fmla="*/ 17694720 60000 65536"/>
                <a:gd name="T9" fmla="*/ 11796480 60000 65536"/>
                <a:gd name="T10" fmla="*/ 5898240 60000 65536"/>
                <a:gd name="T11" fmla="*/ 0 60000 65536"/>
                <a:gd name="T12" fmla="*/ 3335 w 21600"/>
                <a:gd name="T13" fmla="*/ 5387 h 21600"/>
                <a:gd name="T14" fmla="*/ 18900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43" name="AutoShape 84"/>
            <p:cNvSpPr>
              <a:spLocks noChangeArrowheads="1"/>
            </p:cNvSpPr>
            <p:nvPr/>
          </p:nvSpPr>
          <p:spPr bwMode="auto">
            <a:xfrm>
              <a:off x="2880" y="3203"/>
              <a:ext cx="136" cy="409"/>
            </a:xfrm>
            <a:custGeom>
              <a:avLst/>
              <a:gdLst>
                <a:gd name="T0" fmla="*/ 102 w 21600"/>
                <a:gd name="T1" fmla="*/ 0 h 21600"/>
                <a:gd name="T2" fmla="*/ 0 w 21600"/>
                <a:gd name="T3" fmla="*/ 205 h 21600"/>
                <a:gd name="T4" fmla="*/ 102 w 21600"/>
                <a:gd name="T5" fmla="*/ 409 h 21600"/>
                <a:gd name="T6" fmla="*/ 136 w 21600"/>
                <a:gd name="T7" fmla="*/ 205 h 21600"/>
                <a:gd name="T8" fmla="*/ 17694720 60000 65536"/>
                <a:gd name="T9" fmla="*/ 11796480 60000 65536"/>
                <a:gd name="T10" fmla="*/ 5898240 60000 65536"/>
                <a:gd name="T11" fmla="*/ 0 60000 65536"/>
                <a:gd name="T12" fmla="*/ 3335 w 21600"/>
                <a:gd name="T13" fmla="*/ 5387 h 21600"/>
                <a:gd name="T14" fmla="*/ 18900 w 21600"/>
                <a:gd name="T15" fmla="*/ 1621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noFill/>
              <a:miter lim="800000"/>
              <a:headEnd/>
              <a:tailEnd/>
            </a:ln>
          </p:spPr>
          <p:txBody>
            <a:bodyPr wrap="none" anchor="ctr"/>
            <a:lstStyle/>
            <a:p>
              <a:endParaRPr lang="it-IT"/>
            </a:p>
          </p:txBody>
        </p:sp>
        <p:sp>
          <p:nvSpPr>
            <p:cNvPr id="8244" name="Text Box 87"/>
            <p:cNvSpPr txBox="1">
              <a:spLocks noChangeArrowheads="1"/>
            </p:cNvSpPr>
            <p:nvPr/>
          </p:nvSpPr>
          <p:spPr bwMode="auto">
            <a:xfrm>
              <a:off x="3152" y="945"/>
              <a:ext cx="1135" cy="407"/>
            </a:xfrm>
            <a:prstGeom prst="rect">
              <a:avLst/>
            </a:prstGeom>
            <a:noFill/>
            <a:ln w="9525">
              <a:noFill/>
              <a:miter lim="800000"/>
              <a:headEnd/>
              <a:tailEnd/>
            </a:ln>
          </p:spPr>
          <p:txBody>
            <a:bodyPr>
              <a:spAutoFit/>
            </a:bodyPr>
            <a:lstStyle/>
            <a:p>
              <a:pPr algn="r"/>
              <a:r>
                <a:rPr lang="it-IT" sz="1200" dirty="0">
                  <a:latin typeface="Calibri" pitchFamily="34" charset="0"/>
                </a:rPr>
                <a:t>ASSORBIMENTO </a:t>
              </a:r>
              <a:r>
                <a:rPr lang="it-IT" sz="1200" dirty="0" err="1">
                  <a:latin typeface="Calibri" pitchFamily="34" charset="0"/>
                </a:rPr>
                <a:t>DI</a:t>
              </a:r>
              <a:r>
                <a:rPr lang="it-IT" sz="1200" dirty="0">
                  <a:latin typeface="Calibri" pitchFamily="34" charset="0"/>
                </a:rPr>
                <a:t> ENERGIA ELETTRICA DALLA RETE</a:t>
              </a:r>
            </a:p>
          </p:txBody>
        </p:sp>
        <p:sp>
          <p:nvSpPr>
            <p:cNvPr id="8245" name="Text Box 90"/>
            <p:cNvSpPr txBox="1">
              <a:spLocks noChangeArrowheads="1"/>
            </p:cNvSpPr>
            <p:nvPr/>
          </p:nvSpPr>
          <p:spPr bwMode="auto">
            <a:xfrm>
              <a:off x="3151" y="2931"/>
              <a:ext cx="1135" cy="155"/>
            </a:xfrm>
            <a:prstGeom prst="rect">
              <a:avLst/>
            </a:prstGeom>
            <a:noFill/>
            <a:ln w="9525">
              <a:noFill/>
              <a:miter lim="800000"/>
              <a:headEnd/>
              <a:tailEnd/>
            </a:ln>
          </p:spPr>
          <p:txBody>
            <a:bodyPr>
              <a:spAutoFit/>
            </a:bodyPr>
            <a:lstStyle/>
            <a:p>
              <a:pPr algn="r"/>
              <a:endParaRPr lang="it-IT" sz="1000" dirty="0">
                <a:solidFill>
                  <a:srgbClr val="4D4D4D"/>
                </a:solidFill>
              </a:endParaRPr>
            </a:p>
          </p:txBody>
        </p:sp>
        <p:sp>
          <p:nvSpPr>
            <p:cNvPr id="8246" name="Text Box 93"/>
            <p:cNvSpPr txBox="1">
              <a:spLocks noChangeArrowheads="1"/>
            </p:cNvSpPr>
            <p:nvPr/>
          </p:nvSpPr>
          <p:spPr bwMode="auto">
            <a:xfrm>
              <a:off x="3061" y="1933"/>
              <a:ext cx="1225" cy="155"/>
            </a:xfrm>
            <a:prstGeom prst="rect">
              <a:avLst/>
            </a:prstGeom>
            <a:noFill/>
            <a:ln w="9525">
              <a:noFill/>
              <a:miter lim="800000"/>
              <a:headEnd/>
              <a:tailEnd/>
            </a:ln>
          </p:spPr>
          <p:txBody>
            <a:bodyPr>
              <a:spAutoFit/>
            </a:bodyPr>
            <a:lstStyle/>
            <a:p>
              <a:pPr algn="r"/>
              <a:endParaRPr lang="it-IT" sz="1000">
                <a:solidFill>
                  <a:srgbClr val="4D4D4D"/>
                </a:solidFill>
              </a:endParaRPr>
            </a:p>
          </p:txBody>
        </p:sp>
        <p:sp>
          <p:nvSpPr>
            <p:cNvPr id="8247" name="Text Box 96"/>
            <p:cNvSpPr txBox="1">
              <a:spLocks noChangeArrowheads="1"/>
            </p:cNvSpPr>
            <p:nvPr/>
          </p:nvSpPr>
          <p:spPr bwMode="auto">
            <a:xfrm>
              <a:off x="3150" y="1530"/>
              <a:ext cx="1135" cy="155"/>
            </a:xfrm>
            <a:prstGeom prst="rect">
              <a:avLst/>
            </a:prstGeom>
            <a:noFill/>
            <a:ln w="9525">
              <a:noFill/>
              <a:miter lim="800000"/>
              <a:headEnd/>
              <a:tailEnd/>
            </a:ln>
          </p:spPr>
          <p:txBody>
            <a:bodyPr>
              <a:spAutoFit/>
            </a:bodyPr>
            <a:lstStyle/>
            <a:p>
              <a:pPr algn="r"/>
              <a:r>
                <a:rPr lang="it-IT" sz="1000">
                  <a:solidFill>
                    <a:srgbClr val="4D4D4D"/>
                  </a:solidFill>
                </a:rPr>
                <a:t>                                </a:t>
              </a:r>
            </a:p>
          </p:txBody>
        </p:sp>
        <p:sp>
          <p:nvSpPr>
            <p:cNvPr id="8248" name="Text Box 99"/>
            <p:cNvSpPr txBox="1">
              <a:spLocks noChangeArrowheads="1"/>
            </p:cNvSpPr>
            <p:nvPr/>
          </p:nvSpPr>
          <p:spPr bwMode="auto">
            <a:xfrm>
              <a:off x="3151" y="3475"/>
              <a:ext cx="1135" cy="154"/>
            </a:xfrm>
            <a:prstGeom prst="rect">
              <a:avLst/>
            </a:prstGeom>
            <a:noFill/>
            <a:ln w="9525">
              <a:noFill/>
              <a:miter lim="800000"/>
              <a:headEnd/>
              <a:tailEnd/>
            </a:ln>
          </p:spPr>
          <p:txBody>
            <a:bodyPr>
              <a:spAutoFit/>
            </a:bodyPr>
            <a:lstStyle/>
            <a:p>
              <a:pPr algn="r"/>
              <a:endParaRPr lang="it-IT" sz="1000">
                <a:solidFill>
                  <a:srgbClr val="4D4D4D"/>
                </a:solidFill>
              </a:endParaRPr>
            </a:p>
          </p:txBody>
        </p:sp>
        <p:sp>
          <p:nvSpPr>
            <p:cNvPr id="8249" name="Text Box 102"/>
            <p:cNvSpPr txBox="1">
              <a:spLocks noChangeArrowheads="1"/>
            </p:cNvSpPr>
            <p:nvPr/>
          </p:nvSpPr>
          <p:spPr bwMode="auto">
            <a:xfrm>
              <a:off x="3151" y="2478"/>
              <a:ext cx="1135" cy="155"/>
            </a:xfrm>
            <a:prstGeom prst="rect">
              <a:avLst/>
            </a:prstGeom>
            <a:noFill/>
            <a:ln w="9525">
              <a:noFill/>
              <a:miter lim="800000"/>
              <a:headEnd/>
              <a:tailEnd/>
            </a:ln>
          </p:spPr>
          <p:txBody>
            <a:bodyPr>
              <a:spAutoFit/>
            </a:bodyPr>
            <a:lstStyle/>
            <a:p>
              <a:pPr algn="r"/>
              <a:endParaRPr lang="it-IT" sz="1000">
                <a:solidFill>
                  <a:srgbClr val="4D4D4D"/>
                </a:solidFill>
              </a:endParaRPr>
            </a:p>
          </p:txBody>
        </p:sp>
      </p:grpSp>
      <p:sp>
        <p:nvSpPr>
          <p:cNvPr id="8217" name="Text Box 89"/>
          <p:cNvSpPr txBox="1">
            <a:spLocks noChangeArrowheads="1"/>
          </p:cNvSpPr>
          <p:nvPr/>
        </p:nvSpPr>
        <p:spPr bwMode="auto">
          <a:xfrm>
            <a:off x="2786050" y="5072063"/>
            <a:ext cx="1643075" cy="461665"/>
          </a:xfrm>
          <a:prstGeom prst="rect">
            <a:avLst/>
          </a:prstGeom>
          <a:noFill/>
          <a:ln w="9525">
            <a:noFill/>
            <a:miter lim="800000"/>
            <a:headEnd/>
            <a:tailEnd/>
          </a:ln>
        </p:spPr>
        <p:txBody>
          <a:bodyPr wrap="square">
            <a:spAutoFit/>
          </a:bodyPr>
          <a:lstStyle/>
          <a:p>
            <a:pPr algn="r"/>
            <a:r>
              <a:rPr lang="it-IT" sz="1200" dirty="0">
                <a:latin typeface="Calibri" pitchFamily="34" charset="0"/>
              </a:rPr>
              <a:t>SCARTI DI </a:t>
            </a:r>
            <a:r>
              <a:rPr lang="it-IT" sz="1200" dirty="0" smtClean="0">
                <a:latin typeface="Calibri" pitchFamily="34" charset="0"/>
              </a:rPr>
              <a:t>LAVORAZIONE</a:t>
            </a:r>
            <a:endParaRPr lang="it-IT" sz="1000" dirty="0">
              <a:latin typeface="Calibri" pitchFamily="34" charset="0"/>
            </a:endParaRPr>
          </a:p>
        </p:txBody>
      </p:sp>
      <p:sp>
        <p:nvSpPr>
          <p:cNvPr id="8218" name="Text Box 91"/>
          <p:cNvSpPr txBox="1">
            <a:spLocks noChangeArrowheads="1"/>
          </p:cNvSpPr>
          <p:nvPr/>
        </p:nvSpPr>
        <p:spPr bwMode="auto">
          <a:xfrm>
            <a:off x="5072063" y="3000373"/>
            <a:ext cx="1643062" cy="646331"/>
          </a:xfrm>
          <a:prstGeom prst="rect">
            <a:avLst/>
          </a:prstGeom>
          <a:noFill/>
          <a:ln w="9525">
            <a:noFill/>
            <a:miter lim="800000"/>
            <a:headEnd/>
            <a:tailEnd/>
          </a:ln>
        </p:spPr>
        <p:txBody>
          <a:bodyPr wrap="square">
            <a:spAutoFit/>
          </a:bodyPr>
          <a:lstStyle/>
          <a:p>
            <a:pPr algn="r"/>
            <a:r>
              <a:rPr lang="it-IT" sz="1200" dirty="0">
                <a:latin typeface="Calibri" pitchFamily="34" charset="0"/>
              </a:rPr>
              <a:t>TRASPORTO </a:t>
            </a:r>
            <a:r>
              <a:rPr lang="it-IT" sz="1200" dirty="0" smtClean="0">
                <a:latin typeface="Calibri" pitchFamily="34" charset="0"/>
              </a:rPr>
              <a:t>DEL PALETTIZZATORE </a:t>
            </a:r>
            <a:r>
              <a:rPr lang="it-IT" sz="1200" dirty="0">
                <a:latin typeface="Calibri" pitchFamily="34" charset="0"/>
              </a:rPr>
              <a:t>AL CLIENTE</a:t>
            </a:r>
          </a:p>
        </p:txBody>
      </p:sp>
      <p:sp>
        <p:nvSpPr>
          <p:cNvPr id="8219" name="Text Box 91"/>
          <p:cNvSpPr txBox="1">
            <a:spLocks noChangeArrowheads="1"/>
          </p:cNvSpPr>
          <p:nvPr/>
        </p:nvSpPr>
        <p:spPr bwMode="auto">
          <a:xfrm>
            <a:off x="7286625" y="4429133"/>
            <a:ext cx="1643063" cy="646331"/>
          </a:xfrm>
          <a:prstGeom prst="rect">
            <a:avLst/>
          </a:prstGeom>
          <a:noFill/>
          <a:ln w="9525">
            <a:noFill/>
            <a:miter lim="800000"/>
            <a:headEnd/>
            <a:tailEnd/>
          </a:ln>
        </p:spPr>
        <p:txBody>
          <a:bodyPr wrap="square">
            <a:spAutoFit/>
          </a:bodyPr>
          <a:lstStyle/>
          <a:p>
            <a:pPr algn="r"/>
            <a:r>
              <a:rPr lang="it-IT" sz="1200" dirty="0">
                <a:latin typeface="Calibri" pitchFamily="34" charset="0"/>
              </a:rPr>
              <a:t>SMALTIMENTO </a:t>
            </a:r>
            <a:r>
              <a:rPr lang="it-IT" sz="1200" dirty="0" smtClean="0">
                <a:latin typeface="Calibri" pitchFamily="34" charset="0"/>
              </a:rPr>
              <a:t>DIFFERENZIATO </a:t>
            </a:r>
            <a:r>
              <a:rPr lang="it-IT" sz="1200" dirty="0">
                <a:latin typeface="Calibri" pitchFamily="34" charset="0"/>
              </a:rPr>
              <a:t>DEI MATERIALI</a:t>
            </a:r>
          </a:p>
        </p:txBody>
      </p:sp>
      <p:sp>
        <p:nvSpPr>
          <p:cNvPr id="8220" name="Text Box 92"/>
          <p:cNvSpPr txBox="1">
            <a:spLocks noChangeArrowheads="1"/>
          </p:cNvSpPr>
          <p:nvPr/>
        </p:nvSpPr>
        <p:spPr bwMode="auto">
          <a:xfrm>
            <a:off x="2928938" y="1500188"/>
            <a:ext cx="1428750" cy="461665"/>
          </a:xfrm>
          <a:prstGeom prst="rect">
            <a:avLst/>
          </a:prstGeom>
          <a:noFill/>
          <a:ln w="9525">
            <a:noFill/>
            <a:miter lim="800000"/>
            <a:headEnd/>
            <a:tailEnd/>
          </a:ln>
        </p:spPr>
        <p:txBody>
          <a:bodyPr>
            <a:spAutoFit/>
          </a:bodyPr>
          <a:lstStyle/>
          <a:p>
            <a:pPr algn="r"/>
            <a:r>
              <a:rPr lang="it-IT" sz="1200" dirty="0">
                <a:latin typeface="Calibri" pitchFamily="34" charset="0"/>
              </a:rPr>
              <a:t>FASE </a:t>
            </a:r>
            <a:r>
              <a:rPr lang="it-IT" sz="1200" dirty="0" err="1">
                <a:latin typeface="Calibri" pitchFamily="34" charset="0"/>
              </a:rPr>
              <a:t>DI</a:t>
            </a:r>
            <a:r>
              <a:rPr lang="it-IT" sz="1200" dirty="0">
                <a:latin typeface="Calibri" pitchFamily="34" charset="0"/>
              </a:rPr>
              <a:t> ASSEMBLAGGIO</a:t>
            </a:r>
          </a:p>
        </p:txBody>
      </p:sp>
      <p:grpSp>
        <p:nvGrpSpPr>
          <p:cNvPr id="105" name="Gruppo 104"/>
          <p:cNvGrpSpPr/>
          <p:nvPr/>
        </p:nvGrpSpPr>
        <p:grpSpPr>
          <a:xfrm>
            <a:off x="179388" y="1500175"/>
            <a:ext cx="696206" cy="4235463"/>
            <a:chOff x="179388" y="1500175"/>
            <a:chExt cx="696206" cy="4235463"/>
          </a:xfrm>
        </p:grpSpPr>
        <p:pic>
          <p:nvPicPr>
            <p:cNvPr id="8197" name="Picture 6" descr="ENE"/>
            <p:cNvPicPr>
              <a:picLocks noChangeAspect="1" noChangeArrowheads="1"/>
            </p:cNvPicPr>
            <p:nvPr/>
          </p:nvPicPr>
          <p:blipFill>
            <a:blip r:embed="rId3" cstate="email">
              <a:lum bright="-6000"/>
            </a:blip>
            <a:srcRect/>
            <a:stretch>
              <a:fillRect/>
            </a:stretch>
          </p:blipFill>
          <p:spPr bwMode="auto">
            <a:xfrm>
              <a:off x="214282" y="1500175"/>
              <a:ext cx="642942" cy="642942"/>
            </a:xfrm>
            <a:prstGeom prst="rect">
              <a:avLst/>
            </a:prstGeom>
            <a:noFill/>
            <a:ln w="25400">
              <a:solidFill>
                <a:schemeClr val="bg1"/>
              </a:solidFill>
              <a:miter lim="800000"/>
              <a:headEnd/>
              <a:tailEnd/>
            </a:ln>
          </p:spPr>
        </p:pic>
        <p:pic>
          <p:nvPicPr>
            <p:cNvPr id="8202" name="Picture 12" descr="WAT"/>
            <p:cNvPicPr>
              <a:picLocks noChangeAspect="1" noChangeArrowheads="1"/>
            </p:cNvPicPr>
            <p:nvPr/>
          </p:nvPicPr>
          <p:blipFill>
            <a:blip r:embed="rId4" cstate="email">
              <a:lum bright="6000"/>
            </a:blip>
            <a:srcRect/>
            <a:stretch>
              <a:fillRect/>
            </a:stretch>
          </p:blipFill>
          <p:spPr bwMode="auto">
            <a:xfrm>
              <a:off x="179388" y="4365625"/>
              <a:ext cx="650875" cy="650875"/>
            </a:xfrm>
            <a:prstGeom prst="rect">
              <a:avLst/>
            </a:prstGeom>
            <a:noFill/>
            <a:ln w="25400">
              <a:solidFill>
                <a:schemeClr val="bg1"/>
              </a:solidFill>
              <a:miter lim="800000"/>
              <a:headEnd/>
              <a:tailEnd/>
            </a:ln>
          </p:spPr>
        </p:pic>
        <p:pic>
          <p:nvPicPr>
            <p:cNvPr id="8203" name="Picture 13" descr="WAS"/>
            <p:cNvPicPr>
              <a:picLocks noChangeAspect="1" noChangeArrowheads="1"/>
            </p:cNvPicPr>
            <p:nvPr/>
          </p:nvPicPr>
          <p:blipFill>
            <a:blip r:embed="rId5" cstate="email"/>
            <a:srcRect/>
            <a:stretch>
              <a:fillRect/>
            </a:stretch>
          </p:blipFill>
          <p:spPr bwMode="auto">
            <a:xfrm>
              <a:off x="179388" y="5084763"/>
              <a:ext cx="650875" cy="650875"/>
            </a:xfrm>
            <a:prstGeom prst="rect">
              <a:avLst/>
            </a:prstGeom>
            <a:noFill/>
            <a:ln w="25400">
              <a:solidFill>
                <a:schemeClr val="bg1"/>
              </a:solidFill>
              <a:miter lim="800000"/>
              <a:headEnd/>
              <a:tailEnd/>
            </a:ln>
          </p:spPr>
        </p:pic>
        <p:pic>
          <p:nvPicPr>
            <p:cNvPr id="8223" name="Immagine 114" descr="pallet.gif"/>
            <p:cNvPicPr>
              <a:picLocks noChangeAspect="1"/>
            </p:cNvPicPr>
            <p:nvPr/>
          </p:nvPicPr>
          <p:blipFill>
            <a:blip r:embed="rId6" cstate="email"/>
            <a:srcRect/>
            <a:stretch>
              <a:fillRect/>
            </a:stretch>
          </p:blipFill>
          <p:spPr bwMode="auto">
            <a:xfrm>
              <a:off x="214313" y="3643314"/>
              <a:ext cx="642911" cy="642942"/>
            </a:xfrm>
            <a:prstGeom prst="rect">
              <a:avLst/>
            </a:prstGeom>
            <a:noFill/>
            <a:ln w="9525">
              <a:noFill/>
              <a:miter lim="800000"/>
              <a:headEnd/>
              <a:tailEnd/>
            </a:ln>
          </p:spPr>
        </p:pic>
        <p:pic>
          <p:nvPicPr>
            <p:cNvPr id="8287" name="Picture 95"/>
            <p:cNvPicPr>
              <a:picLocks noChangeAspect="1" noChangeArrowheads="1"/>
            </p:cNvPicPr>
            <p:nvPr/>
          </p:nvPicPr>
          <p:blipFill>
            <a:blip r:embed="rId7" cstate="email"/>
            <a:srcRect/>
            <a:stretch>
              <a:fillRect/>
            </a:stretch>
          </p:blipFill>
          <p:spPr bwMode="auto">
            <a:xfrm>
              <a:off x="214282" y="2214554"/>
              <a:ext cx="661312" cy="642942"/>
            </a:xfrm>
            <a:prstGeom prst="rect">
              <a:avLst/>
            </a:prstGeom>
            <a:noFill/>
            <a:ln w="9525" cap="flat" cmpd="sng" algn="ctr">
              <a:noFill/>
              <a:prstDash val="solid"/>
              <a:miter lim="800000"/>
              <a:headEnd/>
              <a:tailEnd/>
            </a:ln>
            <a:effectLst/>
          </p:spPr>
        </p:pic>
        <p:pic>
          <p:nvPicPr>
            <p:cNvPr id="8288" name="Picture 96"/>
            <p:cNvPicPr>
              <a:picLocks noChangeAspect="1" noChangeArrowheads="1"/>
            </p:cNvPicPr>
            <p:nvPr/>
          </p:nvPicPr>
          <p:blipFill>
            <a:blip r:embed="rId8" cstate="email"/>
            <a:srcRect/>
            <a:stretch>
              <a:fillRect/>
            </a:stretch>
          </p:blipFill>
          <p:spPr bwMode="auto">
            <a:xfrm>
              <a:off x="214282" y="2928934"/>
              <a:ext cx="642942" cy="647700"/>
            </a:xfrm>
            <a:prstGeom prst="rect">
              <a:avLst/>
            </a:prstGeom>
            <a:noFill/>
            <a:ln w="9525" cap="flat" cmpd="sng" algn="ctr">
              <a:noFill/>
              <a:prstDash val="solid"/>
              <a:miter lim="800000"/>
              <a:headEnd/>
              <a:tailEnd/>
            </a:ln>
            <a:effectLst/>
          </p:spPr>
        </p:pic>
      </p:grpSp>
      <p:sp>
        <p:nvSpPr>
          <p:cNvPr id="3" name="Rettangolo 2"/>
          <p:cNvSpPr/>
          <p:nvPr/>
        </p:nvSpPr>
        <p:spPr>
          <a:xfrm>
            <a:off x="7084149" y="3687415"/>
            <a:ext cx="1951108" cy="461665"/>
          </a:xfrm>
          <a:prstGeom prst="rect">
            <a:avLst/>
          </a:prstGeom>
        </p:spPr>
        <p:txBody>
          <a:bodyPr wrap="square">
            <a:spAutoFit/>
          </a:bodyPr>
          <a:lstStyle/>
          <a:p>
            <a:pPr algn="r"/>
            <a:r>
              <a:rPr lang="it-IT" sz="1200" dirty="0">
                <a:latin typeface="Calibri" pitchFamily="34" charset="0"/>
              </a:rPr>
              <a:t>RICICLO IMBALLAGGIO </a:t>
            </a:r>
            <a:r>
              <a:rPr lang="it-IT" sz="1200" dirty="0" smtClean="0">
                <a:latin typeface="Calibri" pitchFamily="34" charset="0"/>
              </a:rPr>
              <a:t>DEL PALETTIZZATORE</a:t>
            </a:r>
            <a:endParaRPr lang="it-IT" sz="1200" dirty="0">
              <a:latin typeface="Calibri" pitchFamily="34" charset="0"/>
            </a:endParaRPr>
          </a:p>
        </p:txBody>
      </p:sp>
      <p:sp>
        <p:nvSpPr>
          <p:cNvPr id="6" name="CasellaDiTesto 5"/>
          <p:cNvSpPr txBox="1"/>
          <p:nvPr/>
        </p:nvSpPr>
        <p:spPr>
          <a:xfrm>
            <a:off x="5364088" y="4429133"/>
            <a:ext cx="1439069" cy="276999"/>
          </a:xfrm>
          <a:prstGeom prst="rect">
            <a:avLst/>
          </a:prstGeom>
          <a:noFill/>
        </p:spPr>
        <p:txBody>
          <a:bodyPr wrap="square" rtlCol="0">
            <a:spAutoFit/>
          </a:bodyPr>
          <a:lstStyle/>
          <a:p>
            <a:r>
              <a:rPr lang="it-IT" sz="1200" dirty="0" smtClean="0">
                <a:latin typeface="Calibri" pitchFamily="34" charset="0"/>
              </a:rPr>
              <a:t>MANUTENZIONE</a:t>
            </a:r>
            <a:endParaRPr lang="it-IT" sz="1200" dirty="0">
              <a:latin typeface="Calibri" pitchFamily="34" charset="0"/>
            </a:endParaRPr>
          </a:p>
        </p:txBody>
      </p:sp>
      <p:sp>
        <p:nvSpPr>
          <p:cNvPr id="7" name="CasellaDiTesto 6"/>
          <p:cNvSpPr txBox="1"/>
          <p:nvPr/>
        </p:nvSpPr>
        <p:spPr>
          <a:xfrm>
            <a:off x="5292601" y="5195229"/>
            <a:ext cx="1367631" cy="461665"/>
          </a:xfrm>
          <a:prstGeom prst="rect">
            <a:avLst/>
          </a:prstGeom>
          <a:noFill/>
        </p:spPr>
        <p:txBody>
          <a:bodyPr wrap="square" rtlCol="0">
            <a:spAutoFit/>
          </a:bodyPr>
          <a:lstStyle/>
          <a:p>
            <a:pPr algn="r"/>
            <a:r>
              <a:rPr lang="it-IT" sz="1200" dirty="0" smtClean="0">
                <a:latin typeface="Calibri" pitchFamily="34" charset="0"/>
              </a:rPr>
              <a:t>FINE VITA MANUTENZIONE</a:t>
            </a:r>
            <a:endParaRPr lang="it-IT" sz="1200" dirty="0">
              <a:latin typeface="Calibri" pitchFamily="34" charset="0"/>
            </a:endParaRPr>
          </a:p>
        </p:txBody>
      </p:sp>
      <p:sp>
        <p:nvSpPr>
          <p:cNvPr id="8" name="Parentesi graffa chiusa 7"/>
          <p:cNvSpPr/>
          <p:nvPr/>
        </p:nvSpPr>
        <p:spPr>
          <a:xfrm rot="16200000">
            <a:off x="5515820" y="-1875668"/>
            <a:ext cx="468311" cy="6283372"/>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CasellaDiTesto 8"/>
          <p:cNvSpPr txBox="1"/>
          <p:nvPr/>
        </p:nvSpPr>
        <p:spPr>
          <a:xfrm>
            <a:off x="4531577" y="692696"/>
            <a:ext cx="2488695" cy="400110"/>
          </a:xfrm>
          <a:prstGeom prst="rect">
            <a:avLst/>
          </a:prstGeom>
          <a:noFill/>
        </p:spPr>
        <p:txBody>
          <a:bodyPr wrap="square" rtlCol="0">
            <a:spAutoFit/>
          </a:bodyPr>
          <a:lstStyle/>
          <a:p>
            <a:r>
              <a:rPr lang="it-IT" sz="2000" b="1" dirty="0" smtClean="0">
                <a:solidFill>
                  <a:srgbClr val="FF0000"/>
                </a:solidFill>
                <a:latin typeface="Calibri" pitchFamily="34" charset="0"/>
              </a:rPr>
              <a:t>INTERO CICLO DI VITA</a:t>
            </a:r>
            <a:endParaRPr lang="it-IT" sz="2000" b="1" dirty="0">
              <a:solidFill>
                <a:srgbClr val="FF0000"/>
              </a:solidFill>
              <a:latin typeface="Calibri" pitchFamily="34" charset="0"/>
            </a:endParaRPr>
          </a:p>
        </p:txBody>
      </p:sp>
    </p:spTree>
    <p:extLst>
      <p:ext uri="{BB962C8B-B14F-4D97-AF65-F5344CB8AC3E}">
        <p14:creationId xmlns:p14="http://schemas.microsoft.com/office/powerpoint/2010/main" xmlns="" val="22456431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71406" y="71414"/>
            <a:ext cx="8820150" cy="431800"/>
          </a:xfrm>
          <a:prstGeom prst="rect">
            <a:avLst/>
          </a:prstGeom>
          <a:noFill/>
          <a:ln w="9525">
            <a:noFill/>
            <a:miter lim="800000"/>
            <a:headEnd/>
            <a:tailEnd/>
          </a:ln>
          <a:effectLst/>
        </p:spPr>
        <p:txBody>
          <a:bodyPr/>
          <a:lstStyle/>
          <a:p>
            <a:pPr algn="ctr">
              <a:spcBef>
                <a:spcPct val="0"/>
              </a:spcBef>
              <a:defRPr/>
            </a:pPr>
            <a:r>
              <a:rPr lang="it-IT" sz="2400" b="1" dirty="0">
                <a:latin typeface="Arial" pitchFamily="34" charset="0"/>
                <a:cs typeface="Arial" pitchFamily="34" charset="0"/>
              </a:rPr>
              <a:t>Il codice di calcolo </a:t>
            </a:r>
            <a:r>
              <a:rPr lang="it-IT" sz="2400" b="1" dirty="0" err="1">
                <a:latin typeface="Arial" pitchFamily="34" charset="0"/>
                <a:cs typeface="Arial" pitchFamily="34" charset="0"/>
              </a:rPr>
              <a:t>SimaPro</a:t>
            </a:r>
            <a:r>
              <a:rPr lang="it-IT" sz="2400" b="1" dirty="0">
                <a:latin typeface="Arial" pitchFamily="34" charset="0"/>
                <a:cs typeface="Arial" pitchFamily="34" charset="0"/>
              </a:rPr>
              <a:t> </a:t>
            </a:r>
            <a:r>
              <a:rPr lang="it-IT" sz="2400" b="1" dirty="0" smtClean="0">
                <a:latin typeface="Arial" pitchFamily="34" charset="0"/>
                <a:cs typeface="Arial" pitchFamily="34" charset="0"/>
              </a:rPr>
              <a:t>7.3</a:t>
            </a:r>
            <a:endParaRPr lang="it-IT" sz="2400" b="1" dirty="0">
              <a:latin typeface="Arial" pitchFamily="34" charset="0"/>
              <a:cs typeface="Arial" pitchFamily="34" charset="0"/>
            </a:endParaRPr>
          </a:p>
        </p:txBody>
      </p:sp>
      <p:pic>
        <p:nvPicPr>
          <p:cNvPr id="29752" name="Picture 56" descr="simapro"/>
          <p:cNvPicPr>
            <a:picLocks noChangeAspect="1" noChangeArrowheads="1"/>
          </p:cNvPicPr>
          <p:nvPr/>
        </p:nvPicPr>
        <p:blipFill>
          <a:blip r:embed="rId3" cstate="email"/>
          <a:srcRect/>
          <a:stretch>
            <a:fillRect/>
          </a:stretch>
        </p:blipFill>
        <p:spPr bwMode="auto">
          <a:xfrm>
            <a:off x="683568" y="714356"/>
            <a:ext cx="3605212" cy="5091133"/>
          </a:xfrm>
          <a:prstGeom prst="rect">
            <a:avLst/>
          </a:prstGeom>
          <a:noFill/>
          <a:ln w="9525">
            <a:noFill/>
            <a:miter lim="800000"/>
            <a:headEnd/>
            <a:tailEnd/>
          </a:ln>
        </p:spPr>
      </p:pic>
      <p:pic>
        <p:nvPicPr>
          <p:cNvPr id="10265" name="Picture 57" descr="SimaProIcon"/>
          <p:cNvPicPr>
            <a:picLocks noChangeAspect="1" noChangeArrowheads="1"/>
          </p:cNvPicPr>
          <p:nvPr/>
        </p:nvPicPr>
        <p:blipFill>
          <a:blip r:embed="rId4" cstate="email">
            <a:clrChange>
              <a:clrFrom>
                <a:srgbClr val="FDFEF9"/>
              </a:clrFrom>
              <a:clrTo>
                <a:srgbClr val="FDFEF9">
                  <a:alpha val="0"/>
                </a:srgbClr>
              </a:clrTo>
            </a:clrChange>
          </a:blip>
          <a:srcRect/>
          <a:stretch>
            <a:fillRect/>
          </a:stretch>
        </p:blipFill>
        <p:spPr bwMode="auto">
          <a:xfrm>
            <a:off x="8423275" y="1052513"/>
            <a:ext cx="720725" cy="720725"/>
          </a:xfrm>
          <a:prstGeom prst="rect">
            <a:avLst/>
          </a:prstGeom>
          <a:noFill/>
          <a:ln w="9525">
            <a:noFill/>
            <a:miter lim="800000"/>
            <a:headEnd/>
            <a:tailEnd/>
          </a:ln>
        </p:spPr>
      </p:pic>
      <p:sp>
        <p:nvSpPr>
          <p:cNvPr id="9" name="Rettangolo 8"/>
          <p:cNvSpPr/>
          <p:nvPr/>
        </p:nvSpPr>
        <p:spPr>
          <a:xfrm>
            <a:off x="5388885" y="1228209"/>
            <a:ext cx="2999539" cy="307777"/>
          </a:xfrm>
          <a:prstGeom prst="rect">
            <a:avLst/>
          </a:prstGeom>
        </p:spPr>
        <p:txBody>
          <a:bodyPr wrap="none">
            <a:spAutoFit/>
          </a:bodyPr>
          <a:lstStyle/>
          <a:p>
            <a:pPr algn="ctr">
              <a:spcBef>
                <a:spcPct val="0"/>
              </a:spcBef>
            </a:pPr>
            <a:r>
              <a:rPr lang="it-IT" sz="1400" dirty="0" smtClean="0">
                <a:latin typeface="Arial" pitchFamily="34" charset="0"/>
                <a:cs typeface="Arial" pitchFamily="34" charset="0"/>
              </a:rPr>
              <a:t>Prodotti, coprodotti e prodotti evitati</a:t>
            </a:r>
            <a:endParaRPr lang="it-IT" sz="1400" dirty="0">
              <a:latin typeface="Arial" pitchFamily="34" charset="0"/>
              <a:cs typeface="Arial" pitchFamily="34" charset="0"/>
            </a:endParaRPr>
          </a:p>
        </p:txBody>
      </p:sp>
      <p:sp>
        <p:nvSpPr>
          <p:cNvPr id="11" name="Freccia a sinistra 10"/>
          <p:cNvSpPr/>
          <p:nvPr/>
        </p:nvSpPr>
        <p:spPr>
          <a:xfrm>
            <a:off x="4481481" y="1227208"/>
            <a:ext cx="810599" cy="3295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5508104" y="1773238"/>
            <a:ext cx="792204" cy="307777"/>
          </a:xfrm>
          <a:prstGeom prst="rect">
            <a:avLst/>
          </a:prstGeom>
        </p:spPr>
        <p:txBody>
          <a:bodyPr wrap="none">
            <a:spAutoFit/>
          </a:bodyPr>
          <a:lstStyle/>
          <a:p>
            <a:pPr algn="ctr">
              <a:spcBef>
                <a:spcPct val="0"/>
              </a:spcBef>
            </a:pPr>
            <a:r>
              <a:rPr lang="it-IT" sz="1400" dirty="0">
                <a:latin typeface="Arial" pitchFamily="34" charset="0"/>
                <a:cs typeface="Arial" pitchFamily="34" charset="0"/>
              </a:rPr>
              <a:t>Risorse</a:t>
            </a:r>
          </a:p>
        </p:txBody>
      </p:sp>
      <p:sp>
        <p:nvSpPr>
          <p:cNvPr id="41" name="Freccia a sinistra 40"/>
          <p:cNvSpPr/>
          <p:nvPr/>
        </p:nvSpPr>
        <p:spPr>
          <a:xfrm>
            <a:off x="4499992" y="1803272"/>
            <a:ext cx="810599" cy="3295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5508104" y="2380734"/>
            <a:ext cx="1944763" cy="307777"/>
          </a:xfrm>
          <a:prstGeom prst="rect">
            <a:avLst/>
          </a:prstGeom>
        </p:spPr>
        <p:txBody>
          <a:bodyPr wrap="none">
            <a:spAutoFit/>
          </a:bodyPr>
          <a:lstStyle/>
          <a:p>
            <a:pPr algn="ctr">
              <a:spcBef>
                <a:spcPct val="0"/>
              </a:spcBef>
            </a:pPr>
            <a:r>
              <a:rPr lang="it-IT" sz="1400" dirty="0">
                <a:latin typeface="Arial" pitchFamily="34" charset="0"/>
                <a:cs typeface="Arial" pitchFamily="34" charset="0"/>
              </a:rPr>
              <a:t>Lavorazioni e trasporti</a:t>
            </a:r>
          </a:p>
        </p:txBody>
      </p:sp>
      <p:sp>
        <p:nvSpPr>
          <p:cNvPr id="43" name="Freccia a sinistra 42"/>
          <p:cNvSpPr/>
          <p:nvPr/>
        </p:nvSpPr>
        <p:spPr>
          <a:xfrm>
            <a:off x="4499992" y="2379336"/>
            <a:ext cx="810599" cy="3295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5508104" y="3613666"/>
            <a:ext cx="2821605" cy="307777"/>
          </a:xfrm>
          <a:prstGeom prst="rect">
            <a:avLst/>
          </a:prstGeom>
        </p:spPr>
        <p:txBody>
          <a:bodyPr wrap="none">
            <a:spAutoFit/>
          </a:bodyPr>
          <a:lstStyle/>
          <a:p>
            <a:pPr algn="ctr">
              <a:spcBef>
                <a:spcPct val="0"/>
              </a:spcBef>
            </a:pPr>
            <a:r>
              <a:rPr lang="it-IT" sz="1400" dirty="0">
                <a:latin typeface="Arial" pitchFamily="34" charset="0"/>
                <a:cs typeface="Arial" pitchFamily="34" charset="0"/>
              </a:rPr>
              <a:t>Emissioni (in aria, acqua e suolo)</a:t>
            </a:r>
          </a:p>
        </p:txBody>
      </p:sp>
      <p:sp>
        <p:nvSpPr>
          <p:cNvPr id="45" name="Freccia a sinistra 44"/>
          <p:cNvSpPr/>
          <p:nvPr/>
        </p:nvSpPr>
        <p:spPr>
          <a:xfrm>
            <a:off x="4572000" y="3603472"/>
            <a:ext cx="810599" cy="3295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5004048" y="4369657"/>
            <a:ext cx="4572000" cy="307777"/>
          </a:xfrm>
          <a:prstGeom prst="rect">
            <a:avLst/>
          </a:prstGeom>
        </p:spPr>
        <p:txBody>
          <a:bodyPr>
            <a:spAutoFit/>
          </a:bodyPr>
          <a:lstStyle/>
          <a:p>
            <a:pPr algn="ctr">
              <a:spcBef>
                <a:spcPct val="0"/>
              </a:spcBef>
            </a:pPr>
            <a:r>
              <a:rPr lang="it-IT" sz="1400" dirty="0">
                <a:latin typeface="Arial" pitchFamily="34" charset="0"/>
                <a:cs typeface="Arial" pitchFamily="34" charset="0"/>
              </a:rPr>
              <a:t>Emissioni non materiali (rumore, radiazioni)</a:t>
            </a:r>
          </a:p>
        </p:txBody>
      </p:sp>
      <p:sp>
        <p:nvSpPr>
          <p:cNvPr id="47" name="Freccia a sinistra 46"/>
          <p:cNvSpPr/>
          <p:nvPr/>
        </p:nvSpPr>
        <p:spPr>
          <a:xfrm>
            <a:off x="4572000" y="4365104"/>
            <a:ext cx="810599" cy="3295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5508104" y="5063337"/>
            <a:ext cx="1736373" cy="307777"/>
          </a:xfrm>
          <a:prstGeom prst="rect">
            <a:avLst/>
          </a:prstGeom>
        </p:spPr>
        <p:txBody>
          <a:bodyPr wrap="none">
            <a:spAutoFit/>
          </a:bodyPr>
          <a:lstStyle/>
          <a:p>
            <a:pPr algn="ctr">
              <a:spcBef>
                <a:spcPct val="0"/>
              </a:spcBef>
            </a:pPr>
            <a:r>
              <a:rPr lang="it-IT" sz="1400" dirty="0">
                <a:latin typeface="Arial" pitchFamily="34" charset="0"/>
                <a:cs typeface="Arial" pitchFamily="34" charset="0"/>
              </a:rPr>
              <a:t>Rifiuti a trattamento</a:t>
            </a:r>
          </a:p>
        </p:txBody>
      </p:sp>
      <p:sp>
        <p:nvSpPr>
          <p:cNvPr id="49" name="Freccia a sinistra 48"/>
          <p:cNvSpPr/>
          <p:nvPr/>
        </p:nvSpPr>
        <p:spPr>
          <a:xfrm>
            <a:off x="4572000" y="5043632"/>
            <a:ext cx="810599" cy="32958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8328973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inVertical)">
                                      <p:cBhvr>
                                        <p:cTn id="23" dur="500"/>
                                        <p:tgtEl>
                                          <p:spTgt spid="4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arn(inVertical)">
                                      <p:cBhvr>
                                        <p:cTn id="31" dur="500"/>
                                        <p:tgtEl>
                                          <p:spTgt spid="4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arn(inVertical)">
                                      <p:cBhvr>
                                        <p:cTn id="39" dur="500"/>
                                        <p:tgtEl>
                                          <p:spTgt spid="4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arn(inVertical)">
                                      <p:cBhvr>
                                        <p:cTn id="47" dur="500"/>
                                        <p:tgtEl>
                                          <p:spTgt spid="4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41" grpId="0" animBg="1"/>
      <p:bldP spid="13" grpId="0"/>
      <p:bldP spid="43" grpId="0" animBg="1"/>
      <p:bldP spid="14" grpId="0"/>
      <p:bldP spid="45" grpId="0" animBg="1"/>
      <p:bldP spid="15" grpId="0"/>
      <p:bldP spid="47" grpId="0" animBg="1"/>
      <p:bldP spid="16" grpId="0"/>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11560" y="116632"/>
            <a:ext cx="7704856" cy="5755422"/>
          </a:xfrm>
          <a:prstGeom prst="rect">
            <a:avLst/>
          </a:prstGeom>
          <a:noFill/>
        </p:spPr>
        <p:txBody>
          <a:bodyPr wrap="square" rtlCol="0">
            <a:spAutoFit/>
          </a:bodyPr>
          <a:lstStyle/>
          <a:p>
            <a:pPr marL="609600" indent="-609600" eaLnBrk="1" hangingPunct="1">
              <a:lnSpc>
                <a:spcPct val="80000"/>
              </a:lnSpc>
              <a:buFontTx/>
              <a:buNone/>
            </a:pPr>
            <a:r>
              <a:rPr lang="it-IT" sz="2400" b="1" dirty="0" smtClean="0">
                <a:latin typeface="Arial" pitchFamily="34" charset="0"/>
                <a:cs typeface="Arial" pitchFamily="34" charset="0"/>
              </a:rPr>
              <a:t>3- L’analisi </a:t>
            </a:r>
            <a:r>
              <a:rPr lang="it-IT" sz="2400" b="1" dirty="0">
                <a:latin typeface="Arial" pitchFamily="34" charset="0"/>
                <a:cs typeface="Arial" pitchFamily="34" charset="0"/>
              </a:rPr>
              <a:t>e la valutazione dell’impatto ambientale nell’LCA, si articola generalmente in quattro punti</a:t>
            </a:r>
            <a:r>
              <a:rPr lang="it-IT" sz="2600" b="1" dirty="0" smtClean="0">
                <a:latin typeface="Arial" pitchFamily="34" charset="0"/>
                <a:cs typeface="Arial" pitchFamily="34" charset="0"/>
              </a:rPr>
              <a:t>:</a:t>
            </a:r>
          </a:p>
          <a:p>
            <a:pPr marL="609600" indent="-609600" eaLnBrk="1" hangingPunct="1">
              <a:lnSpc>
                <a:spcPct val="80000"/>
              </a:lnSpc>
              <a:buFontTx/>
              <a:buNone/>
            </a:pPr>
            <a:endParaRPr lang="it-IT" sz="2600" dirty="0"/>
          </a:p>
          <a:p>
            <a:pPr marL="609600" indent="-609600" eaLnBrk="1" hangingPunct="1">
              <a:lnSpc>
                <a:spcPct val="80000"/>
              </a:lnSpc>
              <a:buFontTx/>
              <a:buAutoNum type="arabicParenR"/>
            </a:pPr>
            <a:r>
              <a:rPr lang="it-IT" u="sng" dirty="0">
                <a:solidFill>
                  <a:srgbClr val="FF0000"/>
                </a:solidFill>
              </a:rPr>
              <a:t>Classificazione :</a:t>
            </a:r>
            <a:r>
              <a:rPr lang="it-IT" sz="1600" dirty="0"/>
              <a:t> </a:t>
            </a:r>
            <a:r>
              <a:rPr lang="it-IT" dirty="0">
                <a:latin typeface="Calibri" pitchFamily="34" charset="0"/>
              </a:rPr>
              <a:t>ciascun impatto quantificato nella fase di inventario, viene "classificato" sulla base dei </a:t>
            </a:r>
            <a:r>
              <a:rPr lang="it-IT" b="1" dirty="0">
                <a:latin typeface="Calibri" pitchFamily="34" charset="0"/>
              </a:rPr>
              <a:t>problemi ambientali </a:t>
            </a:r>
            <a:r>
              <a:rPr lang="it-IT" dirty="0">
                <a:latin typeface="Calibri" pitchFamily="34" charset="0"/>
              </a:rPr>
              <a:t>a cui può potenzialmente contribuire </a:t>
            </a:r>
            <a:r>
              <a:rPr lang="it-IT" dirty="0" smtClean="0">
                <a:latin typeface="Calibri" pitchFamily="34" charset="0"/>
              </a:rPr>
              <a:t>.</a:t>
            </a:r>
          </a:p>
          <a:p>
            <a:pPr marL="609600" indent="-609600" eaLnBrk="1" hangingPunct="1">
              <a:lnSpc>
                <a:spcPct val="80000"/>
              </a:lnSpc>
              <a:buFontTx/>
              <a:buAutoNum type="arabicParenR"/>
            </a:pPr>
            <a:endParaRPr lang="it-IT" dirty="0" smtClean="0">
              <a:latin typeface="Calibri" pitchFamily="34" charset="0"/>
            </a:endParaRPr>
          </a:p>
          <a:p>
            <a:pPr marL="609600" indent="-609600" eaLnBrk="1" hangingPunct="1">
              <a:lnSpc>
                <a:spcPct val="80000"/>
              </a:lnSpc>
              <a:buFontTx/>
              <a:buAutoNum type="arabicParenR"/>
            </a:pPr>
            <a:r>
              <a:rPr lang="it-IT" u="sng" dirty="0" smtClean="0">
                <a:solidFill>
                  <a:srgbClr val="FF0000"/>
                </a:solidFill>
              </a:rPr>
              <a:t>Caratterizzazione :</a:t>
            </a:r>
            <a:r>
              <a:rPr lang="it-IT" sz="1600" dirty="0" smtClean="0"/>
              <a:t> </a:t>
            </a:r>
            <a:r>
              <a:rPr lang="it-IT" dirty="0" smtClean="0">
                <a:latin typeface="Calibri" pitchFamily="34" charset="0"/>
              </a:rPr>
              <a:t>ciascuna sostanza contribuisce in maniera differente allo stesso problema ambientale; le quantità di ciascun input ed output vengono quindi moltiplicati per un "</a:t>
            </a:r>
            <a:r>
              <a:rPr lang="it-IT" b="1" dirty="0" smtClean="0">
                <a:latin typeface="Calibri" pitchFamily="34" charset="0"/>
              </a:rPr>
              <a:t>fattore di peso</a:t>
            </a:r>
            <a:r>
              <a:rPr lang="it-IT" dirty="0" smtClean="0">
                <a:latin typeface="Calibri" pitchFamily="34" charset="0"/>
              </a:rPr>
              <a:t>" che misura l’intensità dell’effetto di una sostanza sul problema ambientale considerato. </a:t>
            </a:r>
          </a:p>
          <a:p>
            <a:pPr marL="609600" indent="-609600" eaLnBrk="1" hangingPunct="1">
              <a:lnSpc>
                <a:spcPct val="80000"/>
              </a:lnSpc>
              <a:buFontTx/>
              <a:buAutoNum type="arabicParenR"/>
            </a:pPr>
            <a:endParaRPr lang="it-IT" dirty="0" smtClean="0">
              <a:latin typeface="Calibri" pitchFamily="34" charset="0"/>
            </a:endParaRPr>
          </a:p>
          <a:p>
            <a:pPr marL="609600" indent="-609600" eaLnBrk="1" hangingPunct="1">
              <a:lnSpc>
                <a:spcPct val="80000"/>
              </a:lnSpc>
              <a:buFontTx/>
              <a:buAutoNum type="arabicParenR" startAt="3"/>
            </a:pPr>
            <a:r>
              <a:rPr lang="it-IT" u="sng" dirty="0" smtClean="0">
                <a:solidFill>
                  <a:srgbClr val="FF0000"/>
                </a:solidFill>
              </a:rPr>
              <a:t>Normalizzazione </a:t>
            </a:r>
            <a:r>
              <a:rPr lang="it-IT" u="sng" dirty="0">
                <a:solidFill>
                  <a:srgbClr val="FF0000"/>
                </a:solidFill>
              </a:rPr>
              <a:t>:</a:t>
            </a:r>
            <a:r>
              <a:rPr lang="it-IT" sz="1400" dirty="0"/>
              <a:t> </a:t>
            </a:r>
            <a:r>
              <a:rPr lang="it-IT" dirty="0">
                <a:latin typeface="Calibri" pitchFamily="34" charset="0"/>
              </a:rPr>
              <a:t>i valori precedentemente ottenuti </a:t>
            </a:r>
            <a:r>
              <a:rPr lang="it-IT" dirty="0" smtClean="0">
                <a:latin typeface="Calibri" pitchFamily="34" charset="0"/>
              </a:rPr>
              <a:t>sono </a:t>
            </a:r>
            <a:r>
              <a:rPr lang="it-IT" dirty="0">
                <a:latin typeface="Calibri" pitchFamily="34" charset="0"/>
              </a:rPr>
              <a:t>normalizzati, divisi cioè per un </a:t>
            </a:r>
            <a:r>
              <a:rPr lang="it-IT" b="1" dirty="0">
                <a:latin typeface="Calibri" pitchFamily="34" charset="0"/>
              </a:rPr>
              <a:t>"valore di riferimento" </a:t>
            </a:r>
            <a:r>
              <a:rPr lang="it-IT" dirty="0">
                <a:latin typeface="Calibri" pitchFamily="34" charset="0"/>
              </a:rPr>
              <a:t>in modo da poter stabilire la magnitudo di ciascun effetto ambientale rispetto ad un valore di </a:t>
            </a:r>
            <a:r>
              <a:rPr lang="it-IT" dirty="0" smtClean="0">
                <a:latin typeface="Calibri" pitchFamily="34" charset="0"/>
              </a:rPr>
              <a:t>riferimento. </a:t>
            </a:r>
          </a:p>
          <a:p>
            <a:pPr marL="609600" indent="-609600" eaLnBrk="1" hangingPunct="1">
              <a:lnSpc>
                <a:spcPct val="80000"/>
              </a:lnSpc>
              <a:buFontTx/>
              <a:buAutoNum type="arabicParenR" startAt="3"/>
            </a:pPr>
            <a:endParaRPr lang="it-IT" dirty="0">
              <a:latin typeface="Calibri" pitchFamily="34" charset="0"/>
            </a:endParaRPr>
          </a:p>
          <a:p>
            <a:pPr marL="609600" indent="-609600" eaLnBrk="1" hangingPunct="1">
              <a:lnSpc>
                <a:spcPct val="80000"/>
              </a:lnSpc>
              <a:buFontTx/>
              <a:buNone/>
            </a:pPr>
            <a:r>
              <a:rPr lang="it-IT" dirty="0">
                <a:solidFill>
                  <a:srgbClr val="FF0000"/>
                </a:solidFill>
              </a:rPr>
              <a:t>4)  </a:t>
            </a:r>
            <a:r>
              <a:rPr lang="it-IT" dirty="0" smtClean="0">
                <a:solidFill>
                  <a:srgbClr val="FF0000"/>
                </a:solidFill>
              </a:rPr>
              <a:t>    </a:t>
            </a:r>
            <a:r>
              <a:rPr lang="it-IT" u="sng" dirty="0" smtClean="0">
                <a:solidFill>
                  <a:srgbClr val="FF0000"/>
                </a:solidFill>
              </a:rPr>
              <a:t>Valutazione </a:t>
            </a:r>
            <a:r>
              <a:rPr lang="it-IT" u="sng" dirty="0">
                <a:solidFill>
                  <a:srgbClr val="FF0000"/>
                </a:solidFill>
              </a:rPr>
              <a:t>:</a:t>
            </a:r>
            <a:r>
              <a:rPr lang="it-IT" sz="1400" dirty="0"/>
              <a:t> </a:t>
            </a:r>
            <a:r>
              <a:rPr lang="it-IT" dirty="0">
                <a:latin typeface="Calibri" pitchFamily="34" charset="0"/>
              </a:rPr>
              <a:t>l’obiettivo della fase di valutazione è quello di potere esprimere, attraverso un valore numerico, </a:t>
            </a:r>
            <a:r>
              <a:rPr lang="it-IT" b="1" dirty="0">
                <a:latin typeface="Calibri" pitchFamily="34" charset="0"/>
              </a:rPr>
              <a:t>l’impatto ambientale associato ad un prodotto nell’arco del suo ciclo di vita.</a:t>
            </a:r>
            <a:r>
              <a:rPr lang="it-IT" dirty="0">
                <a:latin typeface="Calibri" pitchFamily="34" charset="0"/>
              </a:rPr>
              <a:t> I valori degli effetti normalizzati vengono quindi moltiplicati per dei "fattori di peso", che esprimono l’importanza intesa come criticità, che viene attribuita a ciascun problema ambientale. </a:t>
            </a:r>
          </a:p>
        </p:txBody>
      </p:sp>
      <p:sp>
        <p:nvSpPr>
          <p:cNvPr id="3" name="Segnaposto piè di pagina 2"/>
          <p:cNvSpPr>
            <a:spLocks noGrp="1"/>
          </p:cNvSpPr>
          <p:nvPr>
            <p:ph type="ftr" sz="quarter" idx="11"/>
          </p:nvPr>
        </p:nvSpPr>
        <p:spPr/>
        <p:txBody>
          <a:bodyPr/>
          <a:lstStyle/>
          <a:p>
            <a:r>
              <a:rPr lang="it-IT" smtClean="0"/>
              <a:t>Corso di Laurea Magistrale Ingegneria Per la Sostenibilità Ambientale Anno Accademico 2011/2012</a:t>
            </a:r>
            <a:endParaRPr lang="it-IT"/>
          </a:p>
        </p:txBody>
      </p:sp>
    </p:spTree>
    <p:extLst>
      <p:ext uri="{BB962C8B-B14F-4D97-AF65-F5344CB8AC3E}">
        <p14:creationId xmlns:p14="http://schemas.microsoft.com/office/powerpoint/2010/main" xmlns="" val="41571445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magine 72"/>
          <p:cNvPicPr/>
          <p:nvPr/>
        </p:nvPicPr>
        <p:blipFill>
          <a:blip r:embed="rId3" cstate="email">
            <a:extLst>
              <a:ext uri="{28A0092B-C50C-407E-A947-70E740481C1C}">
                <a14:useLocalDpi xmlns:a14="http://schemas.microsoft.com/office/drawing/2010/main" xmlns="" val="0"/>
              </a:ext>
            </a:extLst>
          </a:blip>
          <a:stretch>
            <a:fillRect/>
          </a:stretch>
        </p:blipFill>
        <p:spPr>
          <a:xfrm>
            <a:off x="5148064" y="1208938"/>
            <a:ext cx="3737314" cy="1932030"/>
          </a:xfrm>
          <a:prstGeom prst="rect">
            <a:avLst/>
          </a:prstGeom>
        </p:spPr>
      </p:pic>
      <p:pic>
        <p:nvPicPr>
          <p:cNvPr id="65" name="Immagine 64"/>
          <p:cNvPicPr/>
          <p:nvPr/>
        </p:nvPicPr>
        <p:blipFill>
          <a:blip r:embed="rId4" cstate="email">
            <a:extLst>
              <a:ext uri="{28A0092B-C50C-407E-A947-70E740481C1C}">
                <a14:useLocalDpi xmlns:a14="http://schemas.microsoft.com/office/drawing/2010/main" xmlns="" val="0"/>
              </a:ext>
            </a:extLst>
          </a:blip>
          <a:stretch>
            <a:fillRect/>
          </a:stretch>
        </p:blipFill>
        <p:spPr>
          <a:xfrm>
            <a:off x="1219584" y="3510447"/>
            <a:ext cx="3973638" cy="2006786"/>
          </a:xfrm>
          <a:prstGeom prst="rect">
            <a:avLst/>
          </a:prstGeom>
        </p:spPr>
      </p:pic>
      <p:pic>
        <p:nvPicPr>
          <p:cNvPr id="48" name="Immagine 47"/>
          <p:cNvPicPr/>
          <p:nvPr/>
        </p:nvPicPr>
        <p:blipFill>
          <a:blip r:embed="rId5" cstate="email">
            <a:extLst>
              <a:ext uri="{28A0092B-C50C-407E-A947-70E740481C1C}">
                <a14:useLocalDpi xmlns:a14="http://schemas.microsoft.com/office/drawing/2010/main" xmlns="" val="0"/>
              </a:ext>
            </a:extLst>
          </a:blip>
          <a:stretch>
            <a:fillRect/>
          </a:stretch>
        </p:blipFill>
        <p:spPr>
          <a:xfrm>
            <a:off x="1321571" y="1208938"/>
            <a:ext cx="3700214" cy="1932030"/>
          </a:xfrm>
          <a:prstGeom prst="rect">
            <a:avLst/>
          </a:prstGeom>
        </p:spPr>
      </p:pic>
      <p:sp>
        <p:nvSpPr>
          <p:cNvPr id="21541" name="Rectangle 37"/>
          <p:cNvSpPr>
            <a:spLocks noChangeArrowheads="1"/>
          </p:cNvSpPr>
          <p:nvPr/>
        </p:nvSpPr>
        <p:spPr bwMode="auto">
          <a:xfrm>
            <a:off x="109567" y="142852"/>
            <a:ext cx="8820150" cy="431800"/>
          </a:xfrm>
          <a:prstGeom prst="rect">
            <a:avLst/>
          </a:prstGeom>
          <a:noFill/>
          <a:ln w="9525">
            <a:noFill/>
            <a:miter lim="800000"/>
            <a:headEnd/>
            <a:tailEnd/>
          </a:ln>
          <a:effectLst/>
        </p:spPr>
        <p:txBody>
          <a:bodyPr/>
          <a:lstStyle/>
          <a:p>
            <a:pPr algn="ctr"/>
            <a:r>
              <a:rPr lang="it-IT" sz="2400" b="1" dirty="0" smtClean="0">
                <a:latin typeface="Arial Narrow" pitchFamily="34" charset="0"/>
              </a:rPr>
              <a:t>3- Analisi dei risultati dell’intero ciclo di vita con i 3 metodi</a:t>
            </a:r>
            <a:r>
              <a:rPr lang="it-IT" sz="2400" b="1" dirty="0" smtClean="0">
                <a:effectLst>
                  <a:outerShdw blurRad="38100" dist="38100" dir="2700000" algn="tl">
                    <a:srgbClr val="C0C0C0"/>
                  </a:outerShdw>
                </a:effectLst>
                <a:latin typeface="Arial Narrow" pitchFamily="34" charset="0"/>
              </a:rPr>
              <a:t>: </a:t>
            </a:r>
            <a:endParaRPr lang="it-IT" sz="2400" b="1" dirty="0">
              <a:effectLst>
                <a:outerShdw blurRad="38100" dist="38100" dir="2700000" algn="tl">
                  <a:srgbClr val="C0C0C0"/>
                </a:outerShdw>
              </a:effectLst>
              <a:latin typeface="Arial Narrow" pitchFamily="34" charset="0"/>
            </a:endParaRPr>
          </a:p>
        </p:txBody>
      </p:sp>
      <p:sp>
        <p:nvSpPr>
          <p:cNvPr id="40" name="CasellaDiTesto 39"/>
          <p:cNvSpPr txBox="1"/>
          <p:nvPr/>
        </p:nvSpPr>
        <p:spPr>
          <a:xfrm>
            <a:off x="5286380" y="1087427"/>
            <a:ext cx="1721024" cy="307777"/>
          </a:xfrm>
          <a:prstGeom prst="rect">
            <a:avLst/>
          </a:prstGeom>
          <a:noFill/>
        </p:spPr>
        <p:txBody>
          <a:bodyPr vert="horz" wrap="square" rtlCol="0">
            <a:spAutoFit/>
          </a:bodyPr>
          <a:lstStyle/>
          <a:p>
            <a:r>
              <a:rPr lang="it-IT" sz="1400" b="1" dirty="0" smtClean="0"/>
              <a:t>Eco </a:t>
            </a:r>
            <a:r>
              <a:rPr lang="it-IT" sz="1400" b="1" dirty="0" err="1" smtClean="0"/>
              <a:t>Indicator</a:t>
            </a:r>
            <a:r>
              <a:rPr lang="it-IT" sz="1400" b="1" dirty="0" smtClean="0"/>
              <a:t> 99</a:t>
            </a:r>
            <a:endParaRPr lang="it-IT" sz="1400" b="1" dirty="0"/>
          </a:p>
        </p:txBody>
      </p:sp>
      <p:sp>
        <p:nvSpPr>
          <p:cNvPr id="57" name="CasellaDiTesto 56"/>
          <p:cNvSpPr txBox="1"/>
          <p:nvPr/>
        </p:nvSpPr>
        <p:spPr>
          <a:xfrm>
            <a:off x="1428728" y="3316653"/>
            <a:ext cx="1155150" cy="307777"/>
          </a:xfrm>
          <a:prstGeom prst="rect">
            <a:avLst/>
          </a:prstGeom>
          <a:noFill/>
        </p:spPr>
        <p:txBody>
          <a:bodyPr vert="horz" wrap="square" rtlCol="0">
            <a:spAutoFit/>
          </a:bodyPr>
          <a:lstStyle/>
          <a:p>
            <a:r>
              <a:rPr lang="it-IT" sz="1400" b="1" dirty="0" smtClean="0"/>
              <a:t>EPS 2000</a:t>
            </a:r>
            <a:endParaRPr lang="it-IT" sz="1400" b="1" dirty="0"/>
          </a:p>
        </p:txBody>
      </p:sp>
      <p:sp>
        <p:nvSpPr>
          <p:cNvPr id="58" name="CasellaDiTesto 57"/>
          <p:cNvSpPr txBox="1"/>
          <p:nvPr/>
        </p:nvSpPr>
        <p:spPr>
          <a:xfrm>
            <a:off x="1321571" y="1096679"/>
            <a:ext cx="1571636" cy="307777"/>
          </a:xfrm>
          <a:prstGeom prst="rect">
            <a:avLst/>
          </a:prstGeom>
          <a:noFill/>
        </p:spPr>
        <p:txBody>
          <a:bodyPr vert="horz" wrap="square" rtlCol="0">
            <a:spAutoFit/>
          </a:bodyPr>
          <a:lstStyle/>
          <a:p>
            <a:r>
              <a:rPr lang="it-IT" sz="1400" b="1" dirty="0" smtClean="0"/>
              <a:t>Impact 2002+</a:t>
            </a:r>
            <a:endParaRPr lang="it-IT" sz="1400" b="1" dirty="0"/>
          </a:p>
        </p:txBody>
      </p:sp>
      <p:sp>
        <p:nvSpPr>
          <p:cNvPr id="60" name="Ovale 59"/>
          <p:cNvSpPr/>
          <p:nvPr/>
        </p:nvSpPr>
        <p:spPr bwMode="auto">
          <a:xfrm>
            <a:off x="3652377" y="1373678"/>
            <a:ext cx="900541" cy="428628"/>
          </a:xfrm>
          <a:prstGeom prst="ellipse">
            <a:avLst/>
          </a:prstGeom>
          <a:solidFill>
            <a:srgbClr val="0000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it-IT" sz="1000" b="1" i="0" u="none" strike="noStrike" cap="none" normalizeH="0" baseline="0" dirty="0" smtClean="0">
                <a:ln>
                  <a:noFill/>
                </a:ln>
                <a:solidFill>
                  <a:schemeClr val="bg1"/>
                </a:solidFill>
                <a:effectLst/>
                <a:latin typeface="Cambria" pitchFamily="18" charset="0"/>
                <a:cs typeface="Arial" charset="0"/>
              </a:rPr>
              <a:t>87.07%</a:t>
            </a:r>
          </a:p>
        </p:txBody>
      </p:sp>
      <p:sp>
        <p:nvSpPr>
          <p:cNvPr id="61" name="Ovale 60"/>
          <p:cNvSpPr/>
          <p:nvPr/>
        </p:nvSpPr>
        <p:spPr bwMode="auto">
          <a:xfrm>
            <a:off x="1911347" y="2000239"/>
            <a:ext cx="981860" cy="428628"/>
          </a:xfrm>
          <a:prstGeom prst="ellipse">
            <a:avLst/>
          </a:prstGeom>
          <a:solidFill>
            <a:srgbClr val="3333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it-IT" sz="1000" b="1" i="0" u="none" strike="noStrike" cap="none" normalizeH="0" baseline="0" dirty="0" smtClean="0">
                <a:ln>
                  <a:noFill/>
                </a:ln>
                <a:solidFill>
                  <a:schemeClr val="bg1"/>
                </a:solidFill>
                <a:effectLst/>
                <a:latin typeface="Cambria" pitchFamily="18" charset="0"/>
                <a:cs typeface="Arial" charset="0"/>
              </a:rPr>
              <a:t>12.74 %</a:t>
            </a:r>
          </a:p>
        </p:txBody>
      </p:sp>
      <p:sp>
        <p:nvSpPr>
          <p:cNvPr id="62" name="Ovale 61"/>
          <p:cNvSpPr/>
          <p:nvPr/>
        </p:nvSpPr>
        <p:spPr bwMode="auto">
          <a:xfrm>
            <a:off x="5616715" y="2000239"/>
            <a:ext cx="971409" cy="428628"/>
          </a:xfrm>
          <a:prstGeom prst="ellipse">
            <a:avLst/>
          </a:prstGeom>
          <a:solidFill>
            <a:srgbClr val="0000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it-IT" sz="1000" b="1" i="0" u="none" strike="noStrike" cap="none" normalizeH="0" baseline="0" dirty="0" smtClean="0">
                <a:ln>
                  <a:noFill/>
                </a:ln>
                <a:solidFill>
                  <a:schemeClr val="bg1"/>
                </a:solidFill>
                <a:effectLst/>
                <a:latin typeface="Cambria" pitchFamily="18" charset="0"/>
                <a:cs typeface="Arial" charset="0"/>
              </a:rPr>
              <a:t>18,81 %</a:t>
            </a:r>
          </a:p>
        </p:txBody>
      </p:sp>
      <p:sp>
        <p:nvSpPr>
          <p:cNvPr id="63" name="Ovale 62"/>
          <p:cNvSpPr/>
          <p:nvPr/>
        </p:nvSpPr>
        <p:spPr bwMode="auto">
          <a:xfrm>
            <a:off x="7398330" y="1373678"/>
            <a:ext cx="990093" cy="428628"/>
          </a:xfrm>
          <a:prstGeom prst="ellipse">
            <a:avLst/>
          </a:prstGeom>
          <a:solidFill>
            <a:srgbClr val="0000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it-IT" sz="1000" b="1" i="0" u="none" strike="noStrike" cap="none" normalizeH="0" baseline="0" dirty="0" smtClean="0">
                <a:ln>
                  <a:noFill/>
                </a:ln>
                <a:solidFill>
                  <a:schemeClr val="bg1"/>
                </a:solidFill>
                <a:effectLst/>
                <a:latin typeface="Cambria" pitchFamily="18" charset="0"/>
                <a:cs typeface="Arial" charset="0"/>
              </a:rPr>
              <a:t>81.01 %</a:t>
            </a:r>
          </a:p>
        </p:txBody>
      </p:sp>
      <p:sp>
        <p:nvSpPr>
          <p:cNvPr id="64" name="Ovale 63"/>
          <p:cNvSpPr/>
          <p:nvPr/>
        </p:nvSpPr>
        <p:spPr bwMode="auto">
          <a:xfrm>
            <a:off x="1691680" y="3936997"/>
            <a:ext cx="1021032" cy="428628"/>
          </a:xfrm>
          <a:prstGeom prst="ellipse">
            <a:avLst/>
          </a:prstGeom>
          <a:solidFill>
            <a:srgbClr val="0000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it-IT" sz="1000" dirty="0" smtClean="0">
                <a:solidFill>
                  <a:schemeClr val="bg1"/>
                </a:solidFill>
              </a:rPr>
              <a:t>45.38</a:t>
            </a:r>
            <a:r>
              <a:rPr kumimoji="0" lang="it-IT" sz="1000" b="1" i="0" u="none" strike="noStrike" cap="none" normalizeH="0" baseline="0" dirty="0" smtClean="0">
                <a:ln>
                  <a:noFill/>
                </a:ln>
                <a:solidFill>
                  <a:schemeClr val="bg1"/>
                </a:solidFill>
                <a:effectLst/>
                <a:latin typeface="Cambria" pitchFamily="18" charset="0"/>
                <a:cs typeface="Arial" charset="0"/>
              </a:rPr>
              <a:t> %</a:t>
            </a:r>
          </a:p>
        </p:txBody>
      </p:sp>
      <p:sp>
        <p:nvSpPr>
          <p:cNvPr id="67" name="Ovale 66"/>
          <p:cNvSpPr/>
          <p:nvPr/>
        </p:nvSpPr>
        <p:spPr bwMode="auto">
          <a:xfrm>
            <a:off x="3718710" y="3694230"/>
            <a:ext cx="925298" cy="428628"/>
          </a:xfrm>
          <a:prstGeom prst="ellipse">
            <a:avLst/>
          </a:prstGeom>
          <a:solidFill>
            <a:srgbClr val="0000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it-IT" sz="1000" dirty="0" smtClean="0">
                <a:solidFill>
                  <a:schemeClr val="bg1"/>
                </a:solidFill>
              </a:rPr>
              <a:t>54.48</a:t>
            </a:r>
            <a:r>
              <a:rPr kumimoji="0" lang="it-IT" sz="1000" b="1" i="0" u="none" strike="noStrike" cap="none" normalizeH="0" baseline="0" dirty="0" smtClean="0">
                <a:ln>
                  <a:noFill/>
                </a:ln>
                <a:solidFill>
                  <a:schemeClr val="bg1"/>
                </a:solidFill>
                <a:effectLst/>
                <a:latin typeface="Cambria" pitchFamily="18" charset="0"/>
                <a:cs typeface="Arial" charset="0"/>
              </a:rPr>
              <a:t>%</a:t>
            </a:r>
          </a:p>
        </p:txBody>
      </p:sp>
      <p:sp>
        <p:nvSpPr>
          <p:cNvPr id="2" name="Ovale 1"/>
          <p:cNvSpPr/>
          <p:nvPr/>
        </p:nvSpPr>
        <p:spPr bwMode="auto">
          <a:xfrm>
            <a:off x="3171678" y="1087427"/>
            <a:ext cx="930969" cy="183674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it-IT" sz="2000" b="1" i="0" u="none" strike="noStrike" cap="none" normalizeH="0" baseline="0" smtClean="0">
              <a:ln>
                <a:noFill/>
              </a:ln>
              <a:solidFill>
                <a:schemeClr val="tx1"/>
              </a:solidFill>
              <a:effectLst/>
              <a:latin typeface="Cambria" pitchFamily="18" charset="0"/>
              <a:cs typeface="Arial" charset="0"/>
            </a:endParaRPr>
          </a:p>
        </p:txBody>
      </p:sp>
      <p:sp>
        <p:nvSpPr>
          <p:cNvPr id="38" name="Ovale 37"/>
          <p:cNvSpPr/>
          <p:nvPr/>
        </p:nvSpPr>
        <p:spPr bwMode="auto">
          <a:xfrm>
            <a:off x="7007404" y="939785"/>
            <a:ext cx="930969" cy="198914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it-IT" sz="2000" b="1" i="0" u="none" strike="noStrike" cap="none" normalizeH="0" baseline="0" smtClean="0">
              <a:ln>
                <a:noFill/>
              </a:ln>
              <a:solidFill>
                <a:schemeClr val="tx1"/>
              </a:solidFill>
              <a:effectLst/>
              <a:latin typeface="Cambria" pitchFamily="18" charset="0"/>
              <a:cs typeface="Arial" charset="0"/>
            </a:endParaRPr>
          </a:p>
        </p:txBody>
      </p:sp>
      <p:sp>
        <p:nvSpPr>
          <p:cNvPr id="39" name="Ovale 38"/>
          <p:cNvSpPr/>
          <p:nvPr/>
        </p:nvSpPr>
        <p:spPr bwMode="auto">
          <a:xfrm>
            <a:off x="3206403" y="3442056"/>
            <a:ext cx="930969" cy="183674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it-IT" sz="2000" b="1" i="0" u="none" strike="noStrike" cap="none" normalizeH="0" baseline="0" smtClean="0">
              <a:ln>
                <a:noFill/>
              </a:ln>
              <a:solidFill>
                <a:schemeClr val="tx1"/>
              </a:solidFill>
              <a:effectLst/>
              <a:latin typeface="Cambria" pitchFamily="18" charset="0"/>
              <a:cs typeface="Arial" charset="0"/>
            </a:endParaRPr>
          </a:p>
        </p:txBody>
      </p:sp>
      <p:sp>
        <p:nvSpPr>
          <p:cNvPr id="10" name="CasellaDiTesto 9"/>
          <p:cNvSpPr txBox="1"/>
          <p:nvPr/>
        </p:nvSpPr>
        <p:spPr>
          <a:xfrm>
            <a:off x="5616715" y="3429000"/>
            <a:ext cx="2627966" cy="369332"/>
          </a:xfrm>
          <a:prstGeom prst="rect">
            <a:avLst/>
          </a:prstGeom>
          <a:noFill/>
        </p:spPr>
        <p:txBody>
          <a:bodyPr wrap="square" rtlCol="0">
            <a:spAutoFit/>
          </a:bodyPr>
          <a:lstStyle/>
          <a:p>
            <a:r>
              <a:rPr lang="it-IT" b="1" dirty="0" smtClean="0">
                <a:solidFill>
                  <a:srgbClr val="FF0000"/>
                </a:solidFill>
                <a:latin typeface="Calibri" pitchFamily="34" charset="0"/>
              </a:rPr>
              <a:t>FASE D’USO</a:t>
            </a:r>
            <a:endParaRPr lang="it-IT" b="1" dirty="0">
              <a:solidFill>
                <a:srgbClr val="FF0000"/>
              </a:solidFill>
              <a:latin typeface="Calibri" pitchFamily="34" charset="0"/>
            </a:endParaRPr>
          </a:p>
        </p:txBody>
      </p:sp>
      <p:sp>
        <p:nvSpPr>
          <p:cNvPr id="3" name="Ovale 2"/>
          <p:cNvSpPr/>
          <p:nvPr/>
        </p:nvSpPr>
        <p:spPr>
          <a:xfrm>
            <a:off x="2483768" y="2214553"/>
            <a:ext cx="578619" cy="745723"/>
          </a:xfrm>
          <a:prstGeom prst="ellipse">
            <a:avLst/>
          </a:prstGeom>
          <a:noFill/>
          <a:ln>
            <a:solidFill>
              <a:srgbClr val="327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6372200" y="2204864"/>
            <a:ext cx="578619" cy="745723"/>
          </a:xfrm>
          <a:prstGeom prst="ellipse">
            <a:avLst/>
          </a:prstGeom>
          <a:noFill/>
          <a:ln>
            <a:solidFill>
              <a:srgbClr val="327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p:cNvSpPr/>
          <p:nvPr/>
        </p:nvSpPr>
        <p:spPr>
          <a:xfrm>
            <a:off x="2339752" y="3717032"/>
            <a:ext cx="936104" cy="1552238"/>
          </a:xfrm>
          <a:prstGeom prst="ellipse">
            <a:avLst/>
          </a:prstGeom>
          <a:noFill/>
          <a:ln>
            <a:solidFill>
              <a:srgbClr val="327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p:cNvSpPr txBox="1"/>
          <p:nvPr/>
        </p:nvSpPr>
        <p:spPr>
          <a:xfrm>
            <a:off x="5616442" y="3779748"/>
            <a:ext cx="2627966" cy="369332"/>
          </a:xfrm>
          <a:prstGeom prst="rect">
            <a:avLst/>
          </a:prstGeom>
          <a:noFill/>
        </p:spPr>
        <p:txBody>
          <a:bodyPr wrap="square" rtlCol="0">
            <a:spAutoFit/>
          </a:bodyPr>
          <a:lstStyle/>
          <a:p>
            <a:r>
              <a:rPr lang="it-IT" b="1" dirty="0" smtClean="0">
                <a:solidFill>
                  <a:srgbClr val="327D1D"/>
                </a:solidFill>
                <a:latin typeface="Calibri" pitchFamily="34" charset="0"/>
              </a:rPr>
              <a:t>FASE DI PRODUZIONE</a:t>
            </a:r>
            <a:endParaRPr lang="it-IT" b="1" dirty="0">
              <a:solidFill>
                <a:srgbClr val="327D1D"/>
              </a:solidFill>
              <a:latin typeface="Calibri" pitchFamily="34" charset="0"/>
            </a:endParaRPr>
          </a:p>
        </p:txBody>
      </p:sp>
      <p:sp>
        <p:nvSpPr>
          <p:cNvPr id="7" name="Ovale 6"/>
          <p:cNvSpPr/>
          <p:nvPr/>
        </p:nvSpPr>
        <p:spPr>
          <a:xfrm>
            <a:off x="4211960" y="2428867"/>
            <a:ext cx="432048" cy="42406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8100392" y="2500875"/>
            <a:ext cx="432048" cy="42406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4364360" y="4805131"/>
            <a:ext cx="432048" cy="42406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p:cNvSpPr txBox="1"/>
          <p:nvPr/>
        </p:nvSpPr>
        <p:spPr>
          <a:xfrm>
            <a:off x="5616442" y="4139788"/>
            <a:ext cx="2627966" cy="369332"/>
          </a:xfrm>
          <a:prstGeom prst="rect">
            <a:avLst/>
          </a:prstGeom>
          <a:noFill/>
        </p:spPr>
        <p:txBody>
          <a:bodyPr wrap="square" rtlCol="0">
            <a:spAutoFit/>
          </a:bodyPr>
          <a:lstStyle/>
          <a:p>
            <a:r>
              <a:rPr lang="it-IT" b="1" dirty="0" smtClean="0">
                <a:solidFill>
                  <a:srgbClr val="0070C0"/>
                </a:solidFill>
                <a:latin typeface="Calibri" pitchFamily="34" charset="0"/>
              </a:rPr>
              <a:t>FASE DI FINE VITA</a:t>
            </a:r>
            <a:endParaRPr lang="it-IT" b="1" dirty="0">
              <a:solidFill>
                <a:srgbClr val="0070C0"/>
              </a:solidFill>
              <a:latin typeface="Calibri" pitchFamily="34" charset="0"/>
            </a:endParaRPr>
          </a:p>
        </p:txBody>
      </p:sp>
    </p:spTree>
    <p:extLst>
      <p:ext uri="{BB962C8B-B14F-4D97-AF65-F5344CB8AC3E}">
        <p14:creationId xmlns:p14="http://schemas.microsoft.com/office/powerpoint/2010/main" xmlns="" val="37651221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1000" fill="hold"/>
                                        <p:tgtEl>
                                          <p:spTgt spid="61"/>
                                        </p:tgtEl>
                                        <p:attrNameLst>
                                          <p:attrName>ppt_w</p:attrName>
                                        </p:attrNameLst>
                                      </p:cBhvr>
                                      <p:tavLst>
                                        <p:tav tm="0">
                                          <p:val>
                                            <p:strVal val="#ppt_w*0.70"/>
                                          </p:val>
                                        </p:tav>
                                        <p:tav tm="100000">
                                          <p:val>
                                            <p:strVal val="#ppt_w"/>
                                          </p:val>
                                        </p:tav>
                                      </p:tavLst>
                                    </p:anim>
                                    <p:anim calcmode="lin" valueType="num">
                                      <p:cBhvr>
                                        <p:cTn id="8" dur="1000" fill="hold"/>
                                        <p:tgtEl>
                                          <p:spTgt spid="61"/>
                                        </p:tgtEl>
                                        <p:attrNameLst>
                                          <p:attrName>ppt_h</p:attrName>
                                        </p:attrNameLst>
                                      </p:cBhvr>
                                      <p:tavLst>
                                        <p:tav tm="0">
                                          <p:val>
                                            <p:strVal val="#ppt_h"/>
                                          </p:val>
                                        </p:tav>
                                        <p:tav tm="100000">
                                          <p:val>
                                            <p:strVal val="#ppt_h"/>
                                          </p:val>
                                        </p:tav>
                                      </p:tavLst>
                                    </p:anim>
                                    <p:animEffect transition="in" filter="fade">
                                      <p:cBhvr>
                                        <p:cTn id="9" dur="1000"/>
                                        <p:tgtEl>
                                          <p:spTgt spid="6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1300" fill="hold"/>
                                        <p:tgtEl>
                                          <p:spTgt spid="60"/>
                                        </p:tgtEl>
                                        <p:attrNameLst>
                                          <p:attrName>ppt_w</p:attrName>
                                        </p:attrNameLst>
                                      </p:cBhvr>
                                      <p:tavLst>
                                        <p:tav tm="0">
                                          <p:val>
                                            <p:strVal val="#ppt_w*0.70"/>
                                          </p:val>
                                        </p:tav>
                                        <p:tav tm="100000">
                                          <p:val>
                                            <p:strVal val="#ppt_w"/>
                                          </p:val>
                                        </p:tav>
                                      </p:tavLst>
                                    </p:anim>
                                    <p:anim calcmode="lin" valueType="num">
                                      <p:cBhvr>
                                        <p:cTn id="13" dur="1300" fill="hold"/>
                                        <p:tgtEl>
                                          <p:spTgt spid="60"/>
                                        </p:tgtEl>
                                        <p:attrNameLst>
                                          <p:attrName>ppt_h</p:attrName>
                                        </p:attrNameLst>
                                      </p:cBhvr>
                                      <p:tavLst>
                                        <p:tav tm="0">
                                          <p:val>
                                            <p:strVal val="#ppt_h"/>
                                          </p:val>
                                        </p:tav>
                                        <p:tav tm="100000">
                                          <p:val>
                                            <p:strVal val="#ppt_h"/>
                                          </p:val>
                                        </p:tav>
                                      </p:tavLst>
                                    </p:anim>
                                    <p:animEffect transition="in" filter="fade">
                                      <p:cBhvr>
                                        <p:cTn id="14" dur="1300"/>
                                        <p:tgtEl>
                                          <p:spTgt spid="6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1500" fill="hold"/>
                                        <p:tgtEl>
                                          <p:spTgt spid="62"/>
                                        </p:tgtEl>
                                        <p:attrNameLst>
                                          <p:attrName>ppt_w</p:attrName>
                                        </p:attrNameLst>
                                      </p:cBhvr>
                                      <p:tavLst>
                                        <p:tav tm="0">
                                          <p:val>
                                            <p:strVal val="#ppt_w*0.70"/>
                                          </p:val>
                                        </p:tav>
                                        <p:tav tm="100000">
                                          <p:val>
                                            <p:strVal val="#ppt_w"/>
                                          </p:val>
                                        </p:tav>
                                      </p:tavLst>
                                    </p:anim>
                                    <p:anim calcmode="lin" valueType="num">
                                      <p:cBhvr>
                                        <p:cTn id="18" dur="1500" fill="hold"/>
                                        <p:tgtEl>
                                          <p:spTgt spid="62"/>
                                        </p:tgtEl>
                                        <p:attrNameLst>
                                          <p:attrName>ppt_h</p:attrName>
                                        </p:attrNameLst>
                                      </p:cBhvr>
                                      <p:tavLst>
                                        <p:tav tm="0">
                                          <p:val>
                                            <p:strVal val="#ppt_h"/>
                                          </p:val>
                                        </p:tav>
                                        <p:tav tm="100000">
                                          <p:val>
                                            <p:strVal val="#ppt_h"/>
                                          </p:val>
                                        </p:tav>
                                      </p:tavLst>
                                    </p:anim>
                                    <p:animEffect transition="in" filter="fade">
                                      <p:cBhvr>
                                        <p:cTn id="19" dur="1500"/>
                                        <p:tgtEl>
                                          <p:spTgt spid="6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2000" fill="hold"/>
                                        <p:tgtEl>
                                          <p:spTgt spid="63"/>
                                        </p:tgtEl>
                                        <p:attrNameLst>
                                          <p:attrName>ppt_w</p:attrName>
                                        </p:attrNameLst>
                                      </p:cBhvr>
                                      <p:tavLst>
                                        <p:tav tm="0">
                                          <p:val>
                                            <p:strVal val="#ppt_w*0.70"/>
                                          </p:val>
                                        </p:tav>
                                        <p:tav tm="100000">
                                          <p:val>
                                            <p:strVal val="#ppt_w"/>
                                          </p:val>
                                        </p:tav>
                                      </p:tavLst>
                                    </p:anim>
                                    <p:anim calcmode="lin" valueType="num">
                                      <p:cBhvr>
                                        <p:cTn id="23" dur="2000" fill="hold"/>
                                        <p:tgtEl>
                                          <p:spTgt spid="63"/>
                                        </p:tgtEl>
                                        <p:attrNameLst>
                                          <p:attrName>ppt_h</p:attrName>
                                        </p:attrNameLst>
                                      </p:cBhvr>
                                      <p:tavLst>
                                        <p:tav tm="0">
                                          <p:val>
                                            <p:strVal val="#ppt_h"/>
                                          </p:val>
                                        </p:tav>
                                        <p:tav tm="100000">
                                          <p:val>
                                            <p:strVal val="#ppt_h"/>
                                          </p:val>
                                        </p:tav>
                                      </p:tavLst>
                                    </p:anim>
                                    <p:animEffect transition="in" filter="fade">
                                      <p:cBhvr>
                                        <p:cTn id="24" dur="2000"/>
                                        <p:tgtEl>
                                          <p:spTgt spid="6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p:cTn id="27" dur="2500" fill="hold"/>
                                        <p:tgtEl>
                                          <p:spTgt spid="64"/>
                                        </p:tgtEl>
                                        <p:attrNameLst>
                                          <p:attrName>ppt_w</p:attrName>
                                        </p:attrNameLst>
                                      </p:cBhvr>
                                      <p:tavLst>
                                        <p:tav tm="0">
                                          <p:val>
                                            <p:strVal val="#ppt_w*0.70"/>
                                          </p:val>
                                        </p:tav>
                                        <p:tav tm="100000">
                                          <p:val>
                                            <p:strVal val="#ppt_w"/>
                                          </p:val>
                                        </p:tav>
                                      </p:tavLst>
                                    </p:anim>
                                    <p:anim calcmode="lin" valueType="num">
                                      <p:cBhvr>
                                        <p:cTn id="28" dur="2500" fill="hold"/>
                                        <p:tgtEl>
                                          <p:spTgt spid="64"/>
                                        </p:tgtEl>
                                        <p:attrNameLst>
                                          <p:attrName>ppt_h</p:attrName>
                                        </p:attrNameLst>
                                      </p:cBhvr>
                                      <p:tavLst>
                                        <p:tav tm="0">
                                          <p:val>
                                            <p:strVal val="#ppt_h"/>
                                          </p:val>
                                        </p:tav>
                                        <p:tav tm="100000">
                                          <p:val>
                                            <p:strVal val="#ppt_h"/>
                                          </p:val>
                                        </p:tav>
                                      </p:tavLst>
                                    </p:anim>
                                    <p:animEffect transition="in" filter="fade">
                                      <p:cBhvr>
                                        <p:cTn id="29" dur="2500"/>
                                        <p:tgtEl>
                                          <p:spTgt spid="6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 calcmode="lin" valueType="num">
                                      <p:cBhvr>
                                        <p:cTn id="32" dur="3100" fill="hold"/>
                                        <p:tgtEl>
                                          <p:spTgt spid="67"/>
                                        </p:tgtEl>
                                        <p:attrNameLst>
                                          <p:attrName>ppt_w</p:attrName>
                                        </p:attrNameLst>
                                      </p:cBhvr>
                                      <p:tavLst>
                                        <p:tav tm="0">
                                          <p:val>
                                            <p:strVal val="#ppt_w*0.70"/>
                                          </p:val>
                                        </p:tav>
                                        <p:tav tm="100000">
                                          <p:val>
                                            <p:strVal val="#ppt_w"/>
                                          </p:val>
                                        </p:tav>
                                      </p:tavLst>
                                    </p:anim>
                                    <p:anim calcmode="lin" valueType="num">
                                      <p:cBhvr>
                                        <p:cTn id="33" dur="3100" fill="hold"/>
                                        <p:tgtEl>
                                          <p:spTgt spid="67"/>
                                        </p:tgtEl>
                                        <p:attrNameLst>
                                          <p:attrName>ppt_h</p:attrName>
                                        </p:attrNameLst>
                                      </p:cBhvr>
                                      <p:tavLst>
                                        <p:tav tm="0">
                                          <p:val>
                                            <p:strVal val="#ppt_h"/>
                                          </p:val>
                                        </p:tav>
                                        <p:tav tm="100000">
                                          <p:val>
                                            <p:strVal val="#ppt_h"/>
                                          </p:val>
                                        </p:tav>
                                      </p:tavLst>
                                    </p:anim>
                                    <p:animEffect transition="in" filter="fade">
                                      <p:cBhvr>
                                        <p:cTn id="34" dur="31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7" grpId="0" animBg="1"/>
      <p:bldP spid="2" grpId="0" animBg="1"/>
      <p:bldP spid="38" grpId="0" animBg="1"/>
      <p:bldP spid="39" grpId="0" animBg="1"/>
      <p:bldP spid="10" grpId="0"/>
      <p:bldP spid="25" grpId="0"/>
      <p:bldP spid="2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ziale">
  <a:themeElements>
    <a:clrScheme name="Essenziale">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ziale">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ziale">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279</TotalTime>
  <Words>2210</Words>
  <Application>Microsoft Office PowerPoint</Application>
  <PresentationFormat>Presentazione su schermo (4:3)</PresentationFormat>
  <Paragraphs>484</Paragraphs>
  <Slides>29</Slides>
  <Notes>26</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Essenziale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cd</dc:creator>
  <cp:lastModifiedBy>A</cp:lastModifiedBy>
  <cp:revision>32</cp:revision>
  <dcterms:created xsi:type="dcterms:W3CDTF">2013-04-12T13:38:18Z</dcterms:created>
  <dcterms:modified xsi:type="dcterms:W3CDTF">2013-11-25T15:58:50Z</dcterms:modified>
</cp:coreProperties>
</file>