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BECD-B87E-43AC-8FB3-EAF27065DD71}" type="datetimeFigureOut">
              <a:rPr lang="it-IT" smtClean="0"/>
              <a:t>23/08/2013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888-E4D2-4759-9E8D-E9F76EA4E7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BECD-B87E-43AC-8FB3-EAF27065DD71}" type="datetimeFigureOut">
              <a:rPr lang="it-IT" smtClean="0"/>
              <a:t>23/08/2013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888-E4D2-4759-9E8D-E9F76EA4E7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BECD-B87E-43AC-8FB3-EAF27065DD71}" type="datetimeFigureOut">
              <a:rPr lang="it-IT" smtClean="0"/>
              <a:t>23/08/2013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888-E4D2-4759-9E8D-E9F76EA4E7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BECD-B87E-43AC-8FB3-EAF27065DD71}" type="datetimeFigureOut">
              <a:rPr lang="it-IT" smtClean="0"/>
              <a:t>23/08/2013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888-E4D2-4759-9E8D-E9F76EA4E7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BECD-B87E-43AC-8FB3-EAF27065DD71}" type="datetimeFigureOut">
              <a:rPr lang="it-IT" smtClean="0"/>
              <a:t>23/08/2013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888-E4D2-4759-9E8D-E9F76EA4E7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BECD-B87E-43AC-8FB3-EAF27065DD71}" type="datetimeFigureOut">
              <a:rPr lang="it-IT" smtClean="0"/>
              <a:t>23/08/2013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888-E4D2-4759-9E8D-E9F76EA4E7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BECD-B87E-43AC-8FB3-EAF27065DD71}" type="datetimeFigureOut">
              <a:rPr lang="it-IT" smtClean="0"/>
              <a:t>23/08/2013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888-E4D2-4759-9E8D-E9F76EA4E7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BECD-B87E-43AC-8FB3-EAF27065DD71}" type="datetimeFigureOut">
              <a:rPr lang="it-IT" smtClean="0"/>
              <a:t>23/08/2013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888-E4D2-4759-9E8D-E9F76EA4E7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BECD-B87E-43AC-8FB3-EAF27065DD71}" type="datetimeFigureOut">
              <a:rPr lang="it-IT" smtClean="0"/>
              <a:t>23/08/2013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888-E4D2-4759-9E8D-E9F76EA4E7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BECD-B87E-43AC-8FB3-EAF27065DD71}" type="datetimeFigureOut">
              <a:rPr lang="it-IT" smtClean="0"/>
              <a:t>23/08/2013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888-E4D2-4759-9E8D-E9F76EA4E7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BECD-B87E-43AC-8FB3-EAF27065DD71}" type="datetimeFigureOut">
              <a:rPr lang="it-IT" smtClean="0"/>
              <a:t>23/08/2013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5888-E4D2-4759-9E8D-E9F76EA4E7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DBECD-B87E-43AC-8FB3-EAF27065DD71}" type="datetimeFigureOut">
              <a:rPr lang="it-IT" smtClean="0"/>
              <a:t>23/08/2013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5888-E4D2-4759-9E8D-E9F76EA4E7A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1B1E-9573-4499-95D5-C77656879CFD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6" name="Immagine 5" descr="Banner_Campo2013.jpg"/>
          <p:cNvPicPr>
            <a:picLocks noChangeAspect="1"/>
          </p:cNvPicPr>
          <p:nvPr/>
        </p:nvPicPr>
        <p:blipFill>
          <a:blip r:embed="rId2" cstate="print"/>
          <a:srcRect t="2751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23528" y="1412776"/>
            <a:ext cx="8496944" cy="1015663"/>
          </a:xfrm>
          <a:prstGeom prst="rect">
            <a:avLst/>
          </a:prstGeom>
          <a:solidFill>
            <a:srgbClr val="66CC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6000" b="1" cap="small" dirty="0" smtClean="0">
                <a:latin typeface="Cambria" pitchFamily="18" charset="0"/>
              </a:rPr>
              <a:t>Laboratori</a:t>
            </a:r>
            <a:endParaRPr lang="it-IT" sz="6000" b="1" dirty="0">
              <a:latin typeface="Cambria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9512" y="3025403"/>
            <a:ext cx="8784976" cy="2923877"/>
          </a:xfrm>
          <a:prstGeom prst="rect">
            <a:avLst/>
          </a:prstGeom>
          <a:solidFill>
            <a:srgbClr val="66CC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600" b="1" i="1" cap="small" dirty="0">
                <a:latin typeface="Arial" pitchFamily="34" charset="0"/>
                <a:cs typeface="Arial" pitchFamily="34" charset="0"/>
              </a:rPr>
              <a:t>Bisogni e </a:t>
            </a:r>
            <a:r>
              <a:rPr lang="it-IT" sz="4600" b="1" i="1" cap="small" dirty="0" smtClean="0">
                <a:latin typeface="Arial" pitchFamily="34" charset="0"/>
                <a:cs typeface="Arial" pitchFamily="34" charset="0"/>
              </a:rPr>
              <a:t>Desideri </a:t>
            </a:r>
            <a:br>
              <a:rPr lang="it-IT" sz="4600" b="1" i="1" cap="small" dirty="0" smtClean="0">
                <a:latin typeface="Arial" pitchFamily="34" charset="0"/>
                <a:cs typeface="Arial" pitchFamily="34" charset="0"/>
              </a:rPr>
            </a:br>
            <a:r>
              <a:rPr lang="it-IT" sz="4600" b="1" i="1" cap="small" dirty="0" smtClean="0">
                <a:latin typeface="Arial" pitchFamily="34" charset="0"/>
                <a:cs typeface="Arial" pitchFamily="34" charset="0"/>
              </a:rPr>
              <a:t>per </a:t>
            </a:r>
            <a:r>
              <a:rPr lang="it-IT" sz="4600" b="1" i="1" cap="small" dirty="0">
                <a:latin typeface="Arial" pitchFamily="34" charset="0"/>
                <a:cs typeface="Arial" pitchFamily="34" charset="0"/>
              </a:rPr>
              <a:t>rendere </a:t>
            </a:r>
            <a:r>
              <a:rPr lang="it-IT" sz="4600" b="1" i="1" cap="small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4600" b="1" i="1" cap="small" dirty="0" smtClean="0">
                <a:latin typeface="Arial" pitchFamily="34" charset="0"/>
                <a:cs typeface="Arial" pitchFamily="34" charset="0"/>
              </a:rPr>
            </a:br>
            <a:r>
              <a:rPr lang="it-IT" sz="4600" b="1" i="1" cap="small" dirty="0" smtClean="0">
                <a:latin typeface="Arial" pitchFamily="34" charset="0"/>
                <a:cs typeface="Arial" pitchFamily="34" charset="0"/>
              </a:rPr>
              <a:t>straordinario </a:t>
            </a:r>
            <a:br>
              <a:rPr lang="it-IT" sz="4600" b="1" i="1" cap="small" dirty="0" smtClean="0">
                <a:latin typeface="Arial" pitchFamily="34" charset="0"/>
                <a:cs typeface="Arial" pitchFamily="34" charset="0"/>
              </a:rPr>
            </a:br>
            <a:r>
              <a:rPr lang="it-IT" sz="4600" b="1" i="1" cap="small" dirty="0" smtClean="0">
                <a:latin typeface="Arial" pitchFamily="34" charset="0"/>
                <a:cs typeface="Arial" pitchFamily="34" charset="0"/>
              </a:rPr>
              <a:t>l’ordinario</a:t>
            </a:r>
            <a:r>
              <a:rPr lang="it-IT" sz="4600" b="1" i="1" cap="small" dirty="0">
                <a:latin typeface="Arial" pitchFamily="34" charset="0"/>
                <a:cs typeface="Arial" pitchFamily="34" charset="0"/>
              </a:rPr>
              <a:t>.</a:t>
            </a:r>
            <a:endParaRPr lang="it-IT" sz="4600" b="1" i="1" cap="smal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TerraSanta_3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Cambria" pitchFamily="18" charset="0"/>
              </a:rPr>
              <a:t>Questa è la mia casa …</a:t>
            </a:r>
            <a:endParaRPr lang="it-IT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i="1" dirty="0" smtClean="0">
                <a:solidFill>
                  <a:srgbClr val="002060"/>
                </a:solidFill>
              </a:rPr>
              <a:t>O </a:t>
            </a:r>
            <a:r>
              <a:rPr lang="it-IT" sz="2400" b="1" i="1" dirty="0" smtClean="0">
                <a:solidFill>
                  <a:srgbClr val="C00000"/>
                </a:solidFill>
              </a:rPr>
              <a:t>Signore dell'universo , ascolta questo figlio </a:t>
            </a:r>
            <a:r>
              <a:rPr lang="it-IT" sz="2400" b="1" i="1" dirty="0" smtClean="0">
                <a:solidFill>
                  <a:srgbClr val="002060"/>
                </a:solidFill>
              </a:rPr>
              <a:t>disperso </a:t>
            </a:r>
          </a:p>
          <a:p>
            <a:pPr marL="0" indent="0">
              <a:buNone/>
            </a:pPr>
            <a:r>
              <a:rPr lang="it-IT" sz="2400" b="1" i="1" dirty="0" smtClean="0">
                <a:solidFill>
                  <a:srgbClr val="002060"/>
                </a:solidFill>
              </a:rPr>
              <a:t>che ha perso il filo e non sa dov'è, </a:t>
            </a:r>
          </a:p>
          <a:p>
            <a:pPr marL="0" indent="0">
              <a:buNone/>
            </a:pPr>
            <a:r>
              <a:rPr lang="it-IT" sz="2400" b="1" i="1" dirty="0" smtClean="0">
                <a:solidFill>
                  <a:srgbClr val="002060"/>
                </a:solidFill>
              </a:rPr>
              <a:t>e </a:t>
            </a:r>
            <a:r>
              <a:rPr lang="it-IT" sz="2400" b="1" i="1" dirty="0" smtClean="0">
                <a:solidFill>
                  <a:srgbClr val="C00000"/>
                </a:solidFill>
              </a:rPr>
              <a:t>che non sa neanche più parlare con Te </a:t>
            </a:r>
            <a:r>
              <a:rPr lang="it-IT" sz="2400" b="1" i="1" dirty="0" smtClean="0">
                <a:solidFill>
                  <a:srgbClr val="002060"/>
                </a:solidFill>
              </a:rPr>
              <a:t>…</a:t>
            </a:r>
            <a:endParaRPr lang="it-IT" sz="2400" b="1" i="1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227687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002060"/>
                </a:solidFill>
              </a:rPr>
              <a:t>… ascoltami, </a:t>
            </a:r>
            <a:r>
              <a:rPr lang="it-IT" sz="2400" b="1" i="1" dirty="0">
                <a:solidFill>
                  <a:srgbClr val="002060"/>
                </a:solidFill>
              </a:rPr>
              <a:t>proteggimi </a:t>
            </a:r>
            <a:r>
              <a:rPr lang="it-IT" sz="2400" b="1" i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it-IT" sz="2400" b="1" i="1" dirty="0" smtClean="0">
                <a:solidFill>
                  <a:srgbClr val="002060"/>
                </a:solidFill>
              </a:rPr>
              <a:t>ed </a:t>
            </a:r>
            <a:r>
              <a:rPr lang="it-IT" sz="2400" b="1" i="1" dirty="0">
                <a:solidFill>
                  <a:srgbClr val="FFFF00"/>
                </a:solidFill>
              </a:rPr>
              <a:t>il cammino quando è buio </a:t>
            </a:r>
            <a:r>
              <a:rPr lang="it-IT" sz="2400" b="1" i="1" dirty="0" smtClean="0">
                <a:solidFill>
                  <a:srgbClr val="FFFF00"/>
                </a:solidFill>
              </a:rPr>
              <a:t>illuminami</a:t>
            </a:r>
            <a:r>
              <a:rPr lang="it-IT" sz="2400" b="1" i="1" dirty="0" smtClean="0">
                <a:solidFill>
                  <a:srgbClr val="C00000"/>
                </a:solidFill>
              </a:rPr>
              <a:t> </a:t>
            </a:r>
            <a:r>
              <a:rPr lang="it-IT" sz="2400" b="1" i="1" dirty="0" smtClean="0">
                <a:solidFill>
                  <a:srgbClr val="002060"/>
                </a:solidFill>
              </a:rPr>
              <a:t>…</a:t>
            </a:r>
            <a:endParaRPr lang="it-IT" sz="2400" b="1" i="1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3894147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002060"/>
                </a:solidFill>
              </a:rPr>
              <a:t>… ti </a:t>
            </a:r>
            <a:r>
              <a:rPr lang="it-IT" sz="2400" b="1" i="1" dirty="0">
                <a:solidFill>
                  <a:srgbClr val="002060"/>
                </a:solidFill>
              </a:rPr>
              <a:t>prego di rivelarti sempre in ciò che </a:t>
            </a:r>
            <a:r>
              <a:rPr lang="it-IT" sz="2400" b="1" i="1" dirty="0" smtClean="0">
                <a:solidFill>
                  <a:srgbClr val="002060"/>
                </a:solidFill>
              </a:rPr>
              <a:t>vedo;</a:t>
            </a:r>
          </a:p>
          <a:p>
            <a:r>
              <a:rPr lang="it-IT" sz="2400" b="1" i="1" dirty="0" smtClean="0">
                <a:solidFill>
                  <a:srgbClr val="002060"/>
                </a:solidFill>
              </a:rPr>
              <a:t>io </a:t>
            </a:r>
            <a:r>
              <a:rPr lang="it-IT" sz="2400" b="1" i="1" dirty="0">
                <a:solidFill>
                  <a:srgbClr val="FFFF00"/>
                </a:solidFill>
              </a:rPr>
              <a:t>so che tu mi </a:t>
            </a:r>
            <a:r>
              <a:rPr lang="it-IT" sz="2400" b="1" i="1" dirty="0" smtClean="0">
                <a:solidFill>
                  <a:srgbClr val="FFFF00"/>
                </a:solidFill>
              </a:rPr>
              <a:t>ascolti,  anche </a:t>
            </a:r>
            <a:r>
              <a:rPr lang="it-IT" sz="2400" b="1" i="1" dirty="0">
                <a:solidFill>
                  <a:srgbClr val="FFFF00"/>
                </a:solidFill>
              </a:rPr>
              <a:t>se a volte non ci </a:t>
            </a:r>
            <a:r>
              <a:rPr lang="it-IT" sz="2400" b="1" i="1" dirty="0" smtClean="0">
                <a:solidFill>
                  <a:srgbClr val="FFFF00"/>
                </a:solidFill>
              </a:rPr>
              <a:t>credo </a:t>
            </a:r>
            <a:r>
              <a:rPr lang="it-IT" sz="2400" b="1" i="1" dirty="0" smtClean="0">
                <a:solidFill>
                  <a:srgbClr val="002060"/>
                </a:solidFill>
              </a:rPr>
              <a:t>…</a:t>
            </a:r>
            <a:endParaRPr lang="it-IT" sz="2400" b="1" i="1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465313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002060"/>
                </a:solidFill>
              </a:rPr>
              <a:t>… “</a:t>
            </a:r>
            <a:r>
              <a:rPr lang="it-IT" sz="2400" b="1" i="1" dirty="0" smtClean="0">
                <a:solidFill>
                  <a:srgbClr val="FFFF00"/>
                </a:solidFill>
              </a:rPr>
              <a:t>Questa </a:t>
            </a:r>
            <a:r>
              <a:rPr lang="it-IT" sz="2400" b="1" i="1" dirty="0">
                <a:solidFill>
                  <a:srgbClr val="FFFF00"/>
                </a:solidFill>
              </a:rPr>
              <a:t>è la mia </a:t>
            </a:r>
            <a:r>
              <a:rPr lang="it-IT" sz="2400" b="1" i="1" dirty="0" smtClean="0">
                <a:solidFill>
                  <a:srgbClr val="FFFF00"/>
                </a:solidFill>
              </a:rPr>
              <a:t>casa!</a:t>
            </a:r>
            <a:r>
              <a:rPr lang="it-IT" sz="2400" b="1" i="1" dirty="0" smtClean="0">
                <a:solidFill>
                  <a:srgbClr val="002060"/>
                </a:solidFill>
              </a:rPr>
              <a:t>” </a:t>
            </a:r>
          </a:p>
          <a:p>
            <a:r>
              <a:rPr lang="it-IT" sz="2400" b="1" i="1" dirty="0" smtClean="0">
                <a:solidFill>
                  <a:srgbClr val="002060"/>
                </a:solidFill>
              </a:rPr>
              <a:t>“LA </a:t>
            </a:r>
            <a:r>
              <a:rPr lang="it-IT" sz="2400" b="1" i="1" dirty="0">
                <a:solidFill>
                  <a:srgbClr val="002060"/>
                </a:solidFill>
              </a:rPr>
              <a:t>CASA DOV'E' </a:t>
            </a:r>
            <a:r>
              <a:rPr lang="it-IT" sz="2400" b="1" i="1" dirty="0" smtClean="0">
                <a:solidFill>
                  <a:srgbClr val="002060"/>
                </a:solidFill>
              </a:rPr>
              <a:t>?”</a:t>
            </a:r>
          </a:p>
          <a:p>
            <a:r>
              <a:rPr lang="it-IT" sz="2400" b="1" i="1" dirty="0" smtClean="0">
                <a:solidFill>
                  <a:srgbClr val="002060"/>
                </a:solidFill>
              </a:rPr>
              <a:t>“</a:t>
            </a:r>
            <a:r>
              <a:rPr lang="it-IT" sz="2400" b="1" i="1" dirty="0" smtClean="0">
                <a:solidFill>
                  <a:srgbClr val="FFFF00"/>
                </a:solidFill>
              </a:rPr>
              <a:t>La </a:t>
            </a:r>
            <a:r>
              <a:rPr lang="it-IT" sz="2400" b="1" i="1" dirty="0">
                <a:solidFill>
                  <a:srgbClr val="FFFF00"/>
                </a:solidFill>
              </a:rPr>
              <a:t>casa </a:t>
            </a:r>
            <a:r>
              <a:rPr lang="it-IT" sz="2400" b="1" i="1" dirty="0" smtClean="0">
                <a:solidFill>
                  <a:srgbClr val="FFFF00"/>
                </a:solidFill>
              </a:rPr>
              <a:t>è dove </a:t>
            </a:r>
            <a:r>
              <a:rPr lang="it-IT" sz="2400" b="1" i="1" dirty="0">
                <a:solidFill>
                  <a:srgbClr val="FFFF00"/>
                </a:solidFill>
              </a:rPr>
              <a:t>posso portar </a:t>
            </a:r>
            <a:r>
              <a:rPr lang="it-IT" sz="2400" b="1" i="1" dirty="0" smtClean="0">
                <a:solidFill>
                  <a:srgbClr val="FFFF00"/>
                </a:solidFill>
              </a:rPr>
              <a:t>pace</a:t>
            </a:r>
            <a:r>
              <a:rPr lang="it-IT" sz="2400" b="1" i="1" dirty="0" smtClean="0">
                <a:solidFill>
                  <a:srgbClr val="002060"/>
                </a:solidFill>
              </a:rPr>
              <a:t>! Io </a:t>
            </a:r>
            <a:r>
              <a:rPr lang="it-IT" sz="2400" b="1" i="1" dirty="0">
                <a:solidFill>
                  <a:srgbClr val="002060"/>
                </a:solidFill>
              </a:rPr>
              <a:t>voglio andare a </a:t>
            </a:r>
            <a:r>
              <a:rPr lang="it-IT" sz="2400" b="1" i="1" dirty="0" smtClean="0">
                <a:solidFill>
                  <a:srgbClr val="002060"/>
                </a:solidFill>
              </a:rPr>
              <a:t>casa …” </a:t>
            </a:r>
          </a:p>
          <a:p>
            <a:r>
              <a:rPr lang="it-IT" sz="2400" b="1" i="1" dirty="0" smtClean="0">
                <a:solidFill>
                  <a:srgbClr val="002060"/>
                </a:solidFill>
              </a:rPr>
              <a:t>“LA </a:t>
            </a:r>
            <a:r>
              <a:rPr lang="it-IT" sz="2400" b="1" i="1" dirty="0">
                <a:solidFill>
                  <a:srgbClr val="002060"/>
                </a:solidFill>
              </a:rPr>
              <a:t>CASA DOV'E' </a:t>
            </a:r>
            <a:r>
              <a:rPr lang="it-IT" sz="2400" b="1" i="1" dirty="0" smtClean="0">
                <a:solidFill>
                  <a:srgbClr val="002060"/>
                </a:solidFill>
              </a:rPr>
              <a:t>?”</a:t>
            </a:r>
          </a:p>
          <a:p>
            <a:r>
              <a:rPr lang="it-IT" sz="2400" b="1" i="1" dirty="0" smtClean="0">
                <a:solidFill>
                  <a:srgbClr val="002060"/>
                </a:solidFill>
              </a:rPr>
              <a:t>“la casa </a:t>
            </a:r>
            <a:r>
              <a:rPr lang="it-IT" sz="2400" b="1" i="1" dirty="0" smtClean="0">
                <a:solidFill>
                  <a:srgbClr val="FFFF00"/>
                </a:solidFill>
              </a:rPr>
              <a:t>è dove posso stare in pace con Te</a:t>
            </a:r>
            <a:r>
              <a:rPr lang="it-IT" sz="2400" b="1" i="1" dirty="0" smtClean="0">
                <a:solidFill>
                  <a:srgbClr val="002060"/>
                </a:solidFill>
              </a:rPr>
              <a:t>!”</a:t>
            </a:r>
            <a:endParaRPr lang="it-IT" sz="2400" b="1" i="1" dirty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7544" y="3102059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002060"/>
                </a:solidFill>
              </a:rPr>
              <a:t>… </a:t>
            </a:r>
            <a:r>
              <a:rPr lang="it-IT" sz="2400" b="1" i="1" dirty="0" smtClean="0">
                <a:solidFill>
                  <a:srgbClr val="FFFF00"/>
                </a:solidFill>
              </a:rPr>
              <a:t>provo </a:t>
            </a:r>
            <a:r>
              <a:rPr lang="it-IT" sz="2400" b="1" i="1" dirty="0">
                <a:solidFill>
                  <a:srgbClr val="FFFF00"/>
                </a:solidFill>
              </a:rPr>
              <a:t>con impegno a interpretare la </a:t>
            </a:r>
            <a:r>
              <a:rPr lang="it-IT" sz="2400" b="1" i="1" dirty="0" smtClean="0">
                <a:solidFill>
                  <a:srgbClr val="FFFF00"/>
                </a:solidFill>
              </a:rPr>
              <a:t>realtà</a:t>
            </a:r>
          </a:p>
          <a:p>
            <a:r>
              <a:rPr lang="it-IT" sz="2400" b="1" i="1" dirty="0" smtClean="0">
                <a:solidFill>
                  <a:srgbClr val="002060"/>
                </a:solidFill>
              </a:rPr>
              <a:t>cercando </a:t>
            </a:r>
            <a:r>
              <a:rPr lang="it-IT" sz="2400" b="1" i="1" dirty="0">
                <a:solidFill>
                  <a:srgbClr val="002060"/>
                </a:solidFill>
              </a:rPr>
              <a:t>il lato buono delle cose </a:t>
            </a:r>
            <a:r>
              <a:rPr lang="it-IT" sz="2400" b="1" i="1" dirty="0" smtClean="0">
                <a:solidFill>
                  <a:srgbClr val="002060"/>
                </a:solidFill>
              </a:rPr>
              <a:t>…</a:t>
            </a:r>
            <a:endParaRPr lang="it-IT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uiExpand="1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erraSanta_9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395536" y="11663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Questa è la mia casa!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39552" y="3212976"/>
            <a:ext cx="8077200" cy="3312368"/>
          </a:xfrm>
          <a:prstGeom prst="rect">
            <a:avLst/>
          </a:prstGeom>
          <a:solidFill>
            <a:srgbClr val="66CC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it-IT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Come “laici” credenti e credibili: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it-IT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Il Concilio ce ne ha indicato</a:t>
            </a:r>
            <a:r>
              <a:rPr kumimoji="0" lang="it-IT" sz="3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la struttura (Le 4 note caratteristiche!)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it-IT" sz="3200" b="1" i="1" baseline="0" dirty="0" smtClean="0">
                <a:latin typeface="Cambria" pitchFamily="18" charset="0"/>
                <a:ea typeface="+mj-ea"/>
                <a:cs typeface="+mj-cs"/>
              </a:rPr>
              <a:t>Lo Statuto ne ha delineato</a:t>
            </a:r>
            <a:r>
              <a:rPr lang="it-IT" sz="3200" b="1" i="1" dirty="0" smtClean="0">
                <a:latin typeface="Cambria" pitchFamily="18" charset="0"/>
                <a:ea typeface="+mj-ea"/>
                <a:cs typeface="+mj-cs"/>
              </a:rPr>
              <a:t> lo stile </a:t>
            </a:r>
            <a:br>
              <a:rPr lang="it-IT" sz="3200" b="1" i="1" dirty="0" smtClean="0">
                <a:latin typeface="Cambria" pitchFamily="18" charset="0"/>
                <a:ea typeface="+mj-ea"/>
                <a:cs typeface="+mj-cs"/>
              </a:rPr>
            </a:br>
            <a:r>
              <a:rPr lang="it-IT" sz="3200" b="1" i="1" dirty="0" smtClean="0">
                <a:latin typeface="Cambria" pitchFamily="18" charset="0"/>
                <a:ea typeface="+mj-ea"/>
                <a:cs typeface="+mj-cs"/>
              </a:rPr>
              <a:t>(la scelta religiosa!)</a:t>
            </a:r>
            <a:endParaRPr kumimoji="0" lang="it-IT" sz="32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i="1" cap="small" dirty="0">
                <a:solidFill>
                  <a:srgbClr val="C00000"/>
                </a:solidFill>
                <a:latin typeface="Cambria" pitchFamily="18" charset="0"/>
              </a:rPr>
              <a:t>Laboratorio: </a:t>
            </a:r>
            <a:r>
              <a:rPr lang="it-IT" sz="5400" b="1" i="1" cap="small" dirty="0" smtClean="0">
                <a:solidFill>
                  <a:srgbClr val="C00000"/>
                </a:solidFill>
                <a:latin typeface="Cambria" pitchFamily="18" charset="0"/>
              </a:rPr>
              <a:t>i </a:t>
            </a:r>
            <a:r>
              <a:rPr lang="it-IT" sz="5400" b="1" i="1" cap="small" dirty="0">
                <a:solidFill>
                  <a:srgbClr val="C00000"/>
                </a:solidFill>
                <a:latin typeface="Cambria" pitchFamily="18" charset="0"/>
              </a:rPr>
              <a:t>Bisogni …</a:t>
            </a:r>
            <a:endParaRPr lang="it-IT" sz="5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3600" b="1" i="1" dirty="0">
                <a:solidFill>
                  <a:srgbClr val="002060"/>
                </a:solidFill>
              </a:rPr>
              <a:t>Dov’è stata la “casa” per la mia fede </a:t>
            </a:r>
            <a:r>
              <a:rPr lang="it-IT" sz="3600" b="1" i="1" dirty="0" smtClean="0">
                <a:solidFill>
                  <a:srgbClr val="002060"/>
                </a:solidFill>
              </a:rPr>
              <a:t/>
            </a:r>
            <a:br>
              <a:rPr lang="it-IT" sz="3600" b="1" i="1" dirty="0" smtClean="0">
                <a:solidFill>
                  <a:srgbClr val="002060"/>
                </a:solidFill>
              </a:rPr>
            </a:br>
            <a:r>
              <a:rPr lang="it-IT" sz="3600" b="1" i="1" dirty="0" smtClean="0">
                <a:solidFill>
                  <a:srgbClr val="002060"/>
                </a:solidFill>
              </a:rPr>
              <a:t>in </a:t>
            </a:r>
            <a:r>
              <a:rPr lang="it-IT" sz="3600" b="1" i="1" dirty="0">
                <a:solidFill>
                  <a:srgbClr val="002060"/>
                </a:solidFill>
              </a:rPr>
              <a:t>questi anni</a:t>
            </a:r>
            <a:r>
              <a:rPr lang="it-IT" sz="3600" b="1" i="1" dirty="0" smtClean="0">
                <a:solidFill>
                  <a:srgbClr val="002060"/>
                </a:solidFill>
              </a:rPr>
              <a:t>?</a:t>
            </a:r>
          </a:p>
          <a:p>
            <a:pPr lvl="0"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3600" b="1" i="1" dirty="0">
                <a:solidFill>
                  <a:srgbClr val="002060"/>
                </a:solidFill>
              </a:rPr>
              <a:t>Cosa ho </a:t>
            </a:r>
            <a:r>
              <a:rPr lang="it-IT" sz="3600" b="1" i="1" dirty="0" smtClean="0">
                <a:solidFill>
                  <a:srgbClr val="002060"/>
                </a:solidFill>
              </a:rPr>
              <a:t>“portato in” o “preso da”</a:t>
            </a:r>
            <a:br>
              <a:rPr lang="it-IT" sz="3600" b="1" i="1" dirty="0" smtClean="0">
                <a:solidFill>
                  <a:srgbClr val="002060"/>
                </a:solidFill>
              </a:rPr>
            </a:br>
            <a:r>
              <a:rPr lang="it-IT" sz="3600" b="1" i="1" dirty="0" smtClean="0">
                <a:solidFill>
                  <a:srgbClr val="002060"/>
                </a:solidFill>
              </a:rPr>
              <a:t>questa </a:t>
            </a:r>
            <a:r>
              <a:rPr lang="it-IT" sz="3600" b="1" i="1" dirty="0">
                <a:solidFill>
                  <a:srgbClr val="002060"/>
                </a:solidFill>
              </a:rPr>
              <a:t>“casa</a:t>
            </a:r>
            <a:r>
              <a:rPr lang="it-IT" sz="3600" b="1" i="1" dirty="0" smtClean="0">
                <a:solidFill>
                  <a:srgbClr val="002060"/>
                </a:solidFill>
              </a:rPr>
              <a:t>”?</a:t>
            </a:r>
            <a:endParaRPr lang="it-IT" sz="3600" dirty="0" smtClean="0">
              <a:solidFill>
                <a:srgbClr val="002060"/>
              </a:solidFill>
            </a:endParaRPr>
          </a:p>
          <a:p>
            <a:pPr lvl="0">
              <a:spcAft>
                <a:spcPts val="1800"/>
              </a:spcAft>
              <a:buNone/>
            </a:pPr>
            <a:r>
              <a:rPr lang="it-IT" sz="3600" b="1" i="1" dirty="0" smtClean="0">
                <a:solidFill>
                  <a:srgbClr val="002060"/>
                </a:solidFill>
              </a:rPr>
              <a:t>… nell’ordinario (cioè nel cammino quotidiano)</a:t>
            </a:r>
          </a:p>
          <a:p>
            <a:pPr lvl="0">
              <a:spcAft>
                <a:spcPts val="1800"/>
              </a:spcAft>
              <a:buNone/>
            </a:pPr>
            <a:r>
              <a:rPr lang="it-IT" sz="3600" b="1" i="1" dirty="0" smtClean="0">
                <a:solidFill>
                  <a:srgbClr val="002060"/>
                </a:solidFill>
              </a:rPr>
              <a:t>… nello “straordinario” (cioè negli eventi e negli incontri speciali)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ervelloMani.jpg"/>
          <p:cNvPicPr>
            <a:picLocks noChangeAspect="1"/>
          </p:cNvPicPr>
          <p:nvPr/>
        </p:nvPicPr>
        <p:blipFill>
          <a:blip r:embed="rId2" cstate="print"/>
          <a:srcRect t="8537" b="7317"/>
          <a:stretch>
            <a:fillRect/>
          </a:stretch>
        </p:blipFill>
        <p:spPr>
          <a:xfrm>
            <a:off x="107504" y="836712"/>
            <a:ext cx="5184576" cy="5110511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8136904" cy="576064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“Negli ultimi 100 anni ci siamo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abituati a pensare che le 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risposte arriveranno 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 cervelli brillanti, 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oggi ci viene rivelato 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 la capacità 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it-IT" sz="2600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LAVORARE INSIEME 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è la base per il successo,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non importa se si tratta 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 una società commerciale 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una comunità civile 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un qualsiasi altro luogo 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dove ci sono persone che lavorano insieme </a:t>
            </a:r>
          </a:p>
          <a:p>
            <a:pPr algn="r">
              <a:spcBef>
                <a:spcPts val="0"/>
              </a:spcBef>
            </a:pPr>
            <a:r>
              <a:rPr lang="it-IT" sz="26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 si trovano a dover risolvere problemi comuni.”</a:t>
            </a:r>
            <a:endParaRPr lang="it-IT" sz="26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4462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smtClean="0">
                <a:solidFill>
                  <a:srgbClr val="FFFF00"/>
                </a:solidFill>
                <a:latin typeface="Cambria" pitchFamily="18" charset="0"/>
                <a:ea typeface="+mj-ea"/>
                <a:cs typeface="+mj-cs"/>
              </a:rPr>
              <a:t>Cristiani … fino in cima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i="1" cap="small" dirty="0">
                <a:solidFill>
                  <a:srgbClr val="C00000"/>
                </a:solidFill>
                <a:latin typeface="Cambria" pitchFamily="18" charset="0"/>
              </a:rPr>
              <a:t>Laboratorio: </a:t>
            </a:r>
            <a:r>
              <a:rPr lang="it-IT" sz="5400" b="1" i="1" cap="small" dirty="0" smtClean="0">
                <a:solidFill>
                  <a:srgbClr val="C00000"/>
                </a:solidFill>
                <a:latin typeface="Cambria" pitchFamily="18" charset="0"/>
              </a:rPr>
              <a:t>i Desideri </a:t>
            </a:r>
            <a:r>
              <a:rPr lang="it-IT" sz="5400" b="1" i="1" cap="small" dirty="0">
                <a:solidFill>
                  <a:srgbClr val="C00000"/>
                </a:solidFill>
                <a:latin typeface="Cambria" pitchFamily="18" charset="0"/>
              </a:rPr>
              <a:t>…</a:t>
            </a:r>
            <a:endParaRPr lang="it-IT" sz="5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pPr lvl="0">
              <a:spcAft>
                <a:spcPts val="1800"/>
              </a:spcAft>
              <a:buNone/>
            </a:pPr>
            <a:r>
              <a:rPr lang="it-IT" sz="3600" b="1" i="1" dirty="0" smtClean="0">
                <a:solidFill>
                  <a:srgbClr val="002060"/>
                </a:solidFill>
              </a:rPr>
              <a:t>ovvero: cosa vorrei nei prossimi anni …</a:t>
            </a:r>
          </a:p>
          <a:p>
            <a:pPr lvl="0"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3600" b="1" i="1" dirty="0">
                <a:solidFill>
                  <a:srgbClr val="002060"/>
                </a:solidFill>
              </a:rPr>
              <a:t>Per</a:t>
            </a:r>
            <a:r>
              <a:rPr lang="it-IT" sz="3600" b="1" i="1" dirty="0" smtClean="0">
                <a:solidFill>
                  <a:srgbClr val="002060"/>
                </a:solidFill>
              </a:rPr>
              <a:t> me …</a:t>
            </a:r>
            <a:endParaRPr lang="it-IT" sz="3600" dirty="0">
              <a:solidFill>
                <a:srgbClr val="002060"/>
              </a:solidFill>
            </a:endParaRPr>
          </a:p>
          <a:p>
            <a:pPr lvl="0"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3600" b="1" i="1" dirty="0" smtClean="0">
                <a:solidFill>
                  <a:srgbClr val="002060"/>
                </a:solidFill>
              </a:rPr>
              <a:t>Per la </a:t>
            </a:r>
            <a:r>
              <a:rPr lang="it-IT" sz="3600" b="1" i="1" dirty="0">
                <a:solidFill>
                  <a:srgbClr val="002060"/>
                </a:solidFill>
              </a:rPr>
              <a:t>mia comunità parrocchiale </a:t>
            </a:r>
            <a:r>
              <a:rPr lang="it-IT" sz="3600" b="1" i="1" dirty="0" smtClean="0">
                <a:solidFill>
                  <a:srgbClr val="002060"/>
                </a:solidFill>
              </a:rPr>
              <a:t> …</a:t>
            </a:r>
          </a:p>
          <a:p>
            <a:pPr lvl="0"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3600" b="1" i="1" dirty="0" smtClean="0">
                <a:solidFill>
                  <a:srgbClr val="002060"/>
                </a:solidFill>
              </a:rPr>
              <a:t>Per la mia Chiesa diocesana …</a:t>
            </a:r>
          </a:p>
          <a:p>
            <a:pPr lvl="0"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3600" b="1" i="1" dirty="0" smtClean="0">
                <a:solidFill>
                  <a:srgbClr val="002060"/>
                </a:solidFill>
              </a:rPr>
              <a:t>Per l’Associazione …</a:t>
            </a:r>
            <a:endParaRPr lang="it-IT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298</Words>
  <Application>Microsoft Office PowerPoint</Application>
  <PresentationFormat>Presentazione su schermo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Questa è la mia casa …</vt:lpstr>
      <vt:lpstr>Diapositiva 3</vt:lpstr>
      <vt:lpstr>Laboratorio: i Bisogni …</vt:lpstr>
      <vt:lpstr>Diapositiva 5</vt:lpstr>
      <vt:lpstr>Laboratorio: i Desideri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37</cp:revision>
  <dcterms:created xsi:type="dcterms:W3CDTF">2013-08-23T10:45:35Z</dcterms:created>
  <dcterms:modified xsi:type="dcterms:W3CDTF">2013-08-23T17:56:37Z</dcterms:modified>
</cp:coreProperties>
</file>