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84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9C590-7B9D-4FC5-9D4A-B43C7B70610D}" type="datetimeFigureOut">
              <a:rPr lang="it-IT" smtClean="0"/>
              <a:pPr/>
              <a:t>05/09/2012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AE217-379C-4003-8EC5-0625DED6B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9C590-7B9D-4FC5-9D4A-B43C7B70610D}" type="datetimeFigureOut">
              <a:rPr lang="it-IT" smtClean="0"/>
              <a:pPr/>
              <a:t>05/09/2012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AE217-379C-4003-8EC5-0625DED6B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9C590-7B9D-4FC5-9D4A-B43C7B70610D}" type="datetimeFigureOut">
              <a:rPr lang="it-IT" smtClean="0"/>
              <a:pPr/>
              <a:t>05/09/2012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AE217-379C-4003-8EC5-0625DED6B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9C590-7B9D-4FC5-9D4A-B43C7B70610D}" type="datetimeFigureOut">
              <a:rPr lang="it-IT" smtClean="0"/>
              <a:pPr/>
              <a:t>05/09/2012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AE217-379C-4003-8EC5-0625DED6B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9C590-7B9D-4FC5-9D4A-B43C7B70610D}" type="datetimeFigureOut">
              <a:rPr lang="it-IT" smtClean="0"/>
              <a:pPr/>
              <a:t>05/09/2012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AE217-379C-4003-8EC5-0625DED6B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9C590-7B9D-4FC5-9D4A-B43C7B70610D}" type="datetimeFigureOut">
              <a:rPr lang="it-IT" smtClean="0"/>
              <a:pPr/>
              <a:t>05/09/2012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AE217-379C-4003-8EC5-0625DED6B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9C590-7B9D-4FC5-9D4A-B43C7B70610D}" type="datetimeFigureOut">
              <a:rPr lang="it-IT" smtClean="0"/>
              <a:pPr/>
              <a:t>05/09/2012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AE217-379C-4003-8EC5-0625DED6B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9C590-7B9D-4FC5-9D4A-B43C7B70610D}" type="datetimeFigureOut">
              <a:rPr lang="it-IT" smtClean="0"/>
              <a:pPr/>
              <a:t>05/09/2012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AE217-379C-4003-8EC5-0625DED6B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9C590-7B9D-4FC5-9D4A-B43C7B70610D}" type="datetimeFigureOut">
              <a:rPr lang="it-IT" smtClean="0"/>
              <a:pPr/>
              <a:t>05/09/2012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AE217-379C-4003-8EC5-0625DED6B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9C590-7B9D-4FC5-9D4A-B43C7B70610D}" type="datetimeFigureOut">
              <a:rPr lang="it-IT" smtClean="0"/>
              <a:pPr/>
              <a:t>05/09/2012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AE217-379C-4003-8EC5-0625DED6B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9C590-7B9D-4FC5-9D4A-B43C7B70610D}" type="datetimeFigureOut">
              <a:rPr lang="it-IT" smtClean="0"/>
              <a:pPr/>
              <a:t>05/09/2012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AE217-379C-4003-8EC5-0625DED6B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9C590-7B9D-4FC5-9D4A-B43C7B70610D}" type="datetimeFigureOut">
              <a:rPr lang="it-IT" smtClean="0"/>
              <a:pPr/>
              <a:t>05/09/2012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AE217-379C-4003-8EC5-0625DED6B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tandard\Documents\Azione Cattolica\Presidenza diocesana\CampoUnitario2012\IMG_3199.jpg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-32" y="0"/>
            <a:ext cx="9144032" cy="6858024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7772400" cy="1470025"/>
          </a:xfrm>
        </p:spPr>
        <p:txBody>
          <a:bodyPr>
            <a:normAutofit/>
          </a:bodyPr>
          <a:lstStyle/>
          <a:p>
            <a:r>
              <a:rPr lang="it-IT" sz="5400" b="1" i="1" dirty="0" smtClean="0">
                <a:solidFill>
                  <a:srgbClr val="FFFF00"/>
                </a:solidFill>
                <a:latin typeface="Cambria" pitchFamily="18" charset="0"/>
              </a:rPr>
              <a:t>La Messa … in 7 mosse!</a:t>
            </a:r>
            <a:endParaRPr lang="it-IT" sz="5400" b="1" i="1" dirty="0">
              <a:solidFill>
                <a:srgbClr val="FFFF00"/>
              </a:solidFill>
              <a:latin typeface="Cambria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5500702"/>
            <a:ext cx="6400800" cy="895344"/>
          </a:xfrm>
        </p:spPr>
        <p:txBody>
          <a:bodyPr/>
          <a:lstStyle/>
          <a:p>
            <a:r>
              <a:rPr lang="it-IT" b="1" dirty="0" smtClean="0">
                <a:solidFill>
                  <a:schemeClr val="bg1"/>
                </a:solidFill>
              </a:rPr>
              <a:t>celebrare una “relazione” che salva!</a:t>
            </a:r>
            <a:endParaRPr lang="it-IT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i="1" dirty="0" smtClean="0">
                <a:solidFill>
                  <a:srgbClr val="000099"/>
                </a:solidFill>
              </a:rPr>
              <a:t>Conseguenze &amp; Precisazioni!</a:t>
            </a:r>
            <a:endParaRPr lang="it-IT" i="1" dirty="0">
              <a:solidFill>
                <a:srgbClr val="000099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2714612" y="1857364"/>
            <a:ext cx="600079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2000" indent="-252000"/>
            <a:r>
              <a:rPr lang="it-IT" sz="2800" b="1" dirty="0" smtClean="0">
                <a:solidFill>
                  <a:srgbClr val="C00000"/>
                </a:solidFill>
              </a:rPr>
              <a:t>* il “</a:t>
            </a:r>
            <a:r>
              <a:rPr lang="it-IT" sz="2800" b="1" i="1" dirty="0" smtClean="0">
                <a:solidFill>
                  <a:srgbClr val="C00000"/>
                </a:solidFill>
              </a:rPr>
              <a:t>precetto festivo</a:t>
            </a:r>
            <a:r>
              <a:rPr lang="it-IT" sz="2800" b="1" dirty="0" smtClean="0">
                <a:solidFill>
                  <a:srgbClr val="C00000"/>
                </a:solidFill>
              </a:rPr>
              <a:t>”?</a:t>
            </a:r>
            <a:br>
              <a:rPr lang="it-IT" sz="2800" b="1" dirty="0" smtClean="0">
                <a:solidFill>
                  <a:srgbClr val="C00000"/>
                </a:solidFill>
              </a:rPr>
            </a:br>
            <a:r>
              <a:rPr lang="it-IT" sz="2800" b="1" dirty="0" smtClean="0">
                <a:solidFill>
                  <a:srgbClr val="002060"/>
                </a:solidFill>
              </a:rPr>
              <a:t>Se non si celebra l’eucaristia non si rinnova il patto con Dio, ci si esclude dalla comunione con Lui!</a:t>
            </a:r>
          </a:p>
        </p:txBody>
      </p:sp>
      <p:pic>
        <p:nvPicPr>
          <p:cNvPr id="2050" name="Picture 2" descr="C:\Users\standard\Documents\Azione Cattolica\Immagini utili\GesuRagazziInAscolto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0520" y="2500306"/>
            <a:ext cx="2195530" cy="1496952"/>
          </a:xfrm>
          <a:prstGeom prst="rect">
            <a:avLst/>
          </a:prstGeom>
          <a:noFill/>
        </p:spPr>
      </p:pic>
      <p:sp>
        <p:nvSpPr>
          <p:cNvPr id="21" name="Rettangolo 20"/>
          <p:cNvSpPr/>
          <p:nvPr/>
        </p:nvSpPr>
        <p:spPr>
          <a:xfrm>
            <a:off x="2714612" y="3899134"/>
            <a:ext cx="62865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2000" indent="-252000"/>
            <a:r>
              <a:rPr lang="it-IT" sz="2800" b="1" dirty="0" smtClean="0">
                <a:solidFill>
                  <a:srgbClr val="C00000"/>
                </a:solidFill>
              </a:rPr>
              <a:t>* lo “</a:t>
            </a:r>
            <a:r>
              <a:rPr lang="it-IT" sz="2800" b="1" i="1" dirty="0" smtClean="0">
                <a:solidFill>
                  <a:srgbClr val="C00000"/>
                </a:solidFill>
              </a:rPr>
              <a:t>scandalo della croce</a:t>
            </a:r>
            <a:r>
              <a:rPr lang="it-IT" sz="2800" b="1" dirty="0" smtClean="0">
                <a:solidFill>
                  <a:srgbClr val="C00000"/>
                </a:solidFill>
              </a:rPr>
              <a:t>”?</a:t>
            </a:r>
            <a:br>
              <a:rPr lang="it-IT" sz="2800" b="1" dirty="0" smtClean="0">
                <a:solidFill>
                  <a:srgbClr val="C00000"/>
                </a:solidFill>
              </a:rPr>
            </a:br>
            <a:r>
              <a:rPr lang="it-IT" sz="2800" b="1" dirty="0" smtClean="0">
                <a:solidFill>
                  <a:srgbClr val="002060"/>
                </a:solidFill>
              </a:rPr>
              <a:t>Per Il mondo antico la “croce” era il luogo in cui Dio non c’era (cfr </a:t>
            </a:r>
            <a:r>
              <a:rPr lang="it-IT" sz="2800" b="1" dirty="0" err="1" smtClean="0">
                <a:solidFill>
                  <a:srgbClr val="002060"/>
                </a:solidFill>
              </a:rPr>
              <a:t>Dt</a:t>
            </a:r>
            <a:r>
              <a:rPr lang="it-IT" sz="2800" b="1" dirty="0" smtClean="0">
                <a:solidFill>
                  <a:srgbClr val="002060"/>
                </a:solidFill>
              </a:rPr>
              <a:t> 27-28)!</a:t>
            </a:r>
          </a:p>
        </p:txBody>
      </p:sp>
      <p:sp>
        <p:nvSpPr>
          <p:cNvPr id="22" name="Freccia circolare a destra 21"/>
          <p:cNvSpPr/>
          <p:nvPr/>
        </p:nvSpPr>
        <p:spPr>
          <a:xfrm>
            <a:off x="2000232" y="4500570"/>
            <a:ext cx="785818" cy="150019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2714612" y="4830087"/>
            <a:ext cx="60007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2000" indent="-252000"/>
            <a:r>
              <a:rPr lang="it-IT" sz="2800" b="1" dirty="0" smtClean="0">
                <a:solidFill>
                  <a:srgbClr val="C00000"/>
                </a:solidFill>
              </a:rPr>
              <a:t/>
            </a:r>
            <a:br>
              <a:rPr lang="it-IT" sz="2800" b="1" dirty="0" smtClean="0">
                <a:solidFill>
                  <a:srgbClr val="C00000"/>
                </a:solidFill>
              </a:rPr>
            </a:br>
            <a:r>
              <a:rPr lang="it-IT" sz="2800" b="1" dirty="0" smtClean="0">
                <a:solidFill>
                  <a:srgbClr val="C00000"/>
                </a:solidFill>
              </a:rPr>
              <a:t>… </a:t>
            </a:r>
            <a:r>
              <a:rPr lang="it-IT" sz="2800" b="1" dirty="0" smtClean="0">
                <a:solidFill>
                  <a:srgbClr val="002060"/>
                </a:solidFill>
              </a:rPr>
              <a:t>anche lì doveva giungere l’amore di Dio per la sua creatura!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60"/>
                            </p:stCondLst>
                            <p:childTnLst>
                              <p:par>
                                <p:cTn id="2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60"/>
                            </p:stCondLst>
                            <p:childTnLst>
                              <p:par>
                                <p:cTn id="2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1" grpId="0"/>
      <p:bldP spid="22" grpId="0" animBg="1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i="1" dirty="0" smtClean="0">
                <a:solidFill>
                  <a:srgbClr val="000099"/>
                </a:solidFill>
              </a:rPr>
              <a:t>il Memoriale!</a:t>
            </a:r>
            <a:endParaRPr lang="it-IT" i="1" dirty="0">
              <a:solidFill>
                <a:srgbClr val="000099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785786" y="1357014"/>
            <a:ext cx="621510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2000" indent="-252000"/>
            <a:r>
              <a:rPr lang="it-IT" sz="2800" b="1" dirty="0" smtClean="0">
                <a:solidFill>
                  <a:srgbClr val="C00000"/>
                </a:solidFill>
              </a:rPr>
              <a:t>* memoria di un insieme di eventi!</a:t>
            </a:r>
            <a:br>
              <a:rPr lang="it-IT" sz="2800" b="1" dirty="0" smtClean="0">
                <a:solidFill>
                  <a:srgbClr val="C00000"/>
                </a:solidFill>
              </a:rPr>
            </a:br>
            <a:r>
              <a:rPr lang="it-IT" sz="2400" i="1" dirty="0" smtClean="0">
                <a:solidFill>
                  <a:srgbClr val="002060"/>
                </a:solidFill>
              </a:rPr>
              <a:t>non un unico fatto, ma il complesso dell’intero evento dell’incarnazione, della vita, passione morte e risurrezione di Gesù di </a:t>
            </a:r>
            <a:r>
              <a:rPr lang="it-IT" sz="2400" i="1" dirty="0" err="1" smtClean="0">
                <a:solidFill>
                  <a:srgbClr val="002060"/>
                </a:solidFill>
              </a:rPr>
              <a:t>Nazaret</a:t>
            </a:r>
            <a:r>
              <a:rPr lang="it-IT" sz="2400" i="1" dirty="0" smtClean="0">
                <a:solidFill>
                  <a:srgbClr val="002060"/>
                </a:solidFill>
              </a:rPr>
              <a:t>!</a:t>
            </a:r>
            <a:endParaRPr lang="it-IT" sz="2400" b="1" i="1" dirty="0" smtClean="0">
              <a:solidFill>
                <a:srgbClr val="002060"/>
              </a:solidFill>
            </a:endParaRPr>
          </a:p>
        </p:txBody>
      </p:sp>
      <p:pic>
        <p:nvPicPr>
          <p:cNvPr id="3074" name="Picture 2" descr="C:\Users\standard\Documents\Azione Cattolica\Immagini utili\GesuPastoreConPecore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218935" y="285728"/>
            <a:ext cx="2710783" cy="1928826"/>
          </a:xfrm>
          <a:prstGeom prst="rect">
            <a:avLst/>
          </a:prstGeom>
          <a:noFill/>
        </p:spPr>
      </p:pic>
      <p:sp>
        <p:nvSpPr>
          <p:cNvPr id="9" name="Rettangolo 8"/>
          <p:cNvSpPr/>
          <p:nvPr/>
        </p:nvSpPr>
        <p:spPr>
          <a:xfrm>
            <a:off x="785786" y="3000088"/>
            <a:ext cx="7286676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2000" indent="-252000"/>
            <a:r>
              <a:rPr lang="it-IT" sz="2800" b="1" dirty="0" smtClean="0">
                <a:solidFill>
                  <a:srgbClr val="C00000"/>
                </a:solidFill>
              </a:rPr>
              <a:t>* non una “foto” ma un “evento”!</a:t>
            </a:r>
            <a:br>
              <a:rPr lang="it-IT" sz="2800" b="1" dirty="0" smtClean="0">
                <a:solidFill>
                  <a:srgbClr val="C00000"/>
                </a:solidFill>
              </a:rPr>
            </a:br>
            <a:r>
              <a:rPr lang="it-IT" sz="2400" i="1" dirty="0" smtClean="0">
                <a:solidFill>
                  <a:srgbClr val="002060"/>
                </a:solidFill>
              </a:rPr>
              <a:t>l’ebraico “</a:t>
            </a:r>
            <a:r>
              <a:rPr lang="it-IT" sz="2400" i="1" dirty="0" err="1" smtClean="0">
                <a:solidFill>
                  <a:srgbClr val="002060"/>
                </a:solidFill>
              </a:rPr>
              <a:t>zikkaron</a:t>
            </a:r>
            <a:r>
              <a:rPr lang="it-IT" sz="2400" i="1" dirty="0" smtClean="0">
                <a:solidFill>
                  <a:srgbClr val="002060"/>
                </a:solidFill>
              </a:rPr>
              <a:t>” (</a:t>
            </a:r>
            <a:r>
              <a:rPr lang="it-IT" sz="2400" i="1" dirty="0" err="1" smtClean="0">
                <a:solidFill>
                  <a:srgbClr val="002060"/>
                </a:solidFill>
              </a:rPr>
              <a:t>=memoriale</a:t>
            </a:r>
            <a:r>
              <a:rPr lang="it-IT" sz="2400" i="1" dirty="0" smtClean="0">
                <a:solidFill>
                  <a:srgbClr val="002060"/>
                </a:solidFill>
              </a:rPr>
              <a:t>) significa l’essere resi realmente presenti a quell’evento di cui si fa memoria</a:t>
            </a:r>
          </a:p>
        </p:txBody>
      </p:sp>
      <p:sp>
        <p:nvSpPr>
          <p:cNvPr id="10" name="Rettangolo 9"/>
          <p:cNvSpPr/>
          <p:nvPr/>
        </p:nvSpPr>
        <p:spPr>
          <a:xfrm>
            <a:off x="785786" y="4285972"/>
            <a:ext cx="7643866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2000" indent="-252000"/>
            <a:r>
              <a:rPr lang="it-IT" sz="2800" b="1" dirty="0" smtClean="0">
                <a:solidFill>
                  <a:srgbClr val="C00000"/>
                </a:solidFill>
              </a:rPr>
              <a:t>* Gesù presente … indicativo!</a:t>
            </a:r>
            <a:br>
              <a:rPr lang="it-IT" sz="2800" b="1" dirty="0" smtClean="0">
                <a:solidFill>
                  <a:srgbClr val="C00000"/>
                </a:solidFill>
              </a:rPr>
            </a:br>
            <a:r>
              <a:rPr lang="it-IT" sz="2400" i="1" dirty="0" smtClean="0">
                <a:solidFill>
                  <a:srgbClr val="002060"/>
                </a:solidFill>
              </a:rPr>
              <a:t>nella messa siamo realmente presenti tra la folla quando </a:t>
            </a:r>
            <a:r>
              <a:rPr lang="it-IT" sz="2400" i="1" dirty="0" smtClean="0">
                <a:solidFill>
                  <a:srgbClr val="002060"/>
                </a:solidFill>
              </a:rPr>
              <a:t>Lui annuncia </a:t>
            </a:r>
            <a:r>
              <a:rPr lang="it-IT" sz="2400" i="1" dirty="0" smtClean="0">
                <a:solidFill>
                  <a:srgbClr val="002060"/>
                </a:solidFill>
              </a:rPr>
              <a:t>(presente indicativo!) la buona notizia, spezza il pane nell’ultima cena, muore sulla </a:t>
            </a:r>
            <a:r>
              <a:rPr lang="it-IT" sz="2400" i="1" dirty="0" smtClean="0">
                <a:solidFill>
                  <a:srgbClr val="002060"/>
                </a:solidFill>
              </a:rPr>
              <a:t>croce, appare </a:t>
            </a:r>
            <a:r>
              <a:rPr lang="it-IT" sz="2400" i="1" dirty="0" smtClean="0">
                <a:solidFill>
                  <a:srgbClr val="002060"/>
                </a:solidFill>
              </a:rPr>
              <a:t>dopo la risurrezione, ascende al cielo, manda lo Spirito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i="1" dirty="0" smtClean="0">
                <a:solidFill>
                  <a:srgbClr val="000099"/>
                </a:solidFill>
              </a:rPr>
              <a:t>il Pane &amp; il Vino</a:t>
            </a:r>
            <a:endParaRPr lang="it-IT" i="1" dirty="0">
              <a:solidFill>
                <a:srgbClr val="000099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642910" y="1643050"/>
            <a:ext cx="7858180" cy="2508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52000">
              <a:spcAft>
                <a:spcPts val="600"/>
              </a:spcAft>
            </a:pPr>
            <a:r>
              <a:rPr lang="it-IT" sz="2800" b="1" dirty="0" smtClean="0">
                <a:solidFill>
                  <a:srgbClr val="C00000"/>
                </a:solidFill>
              </a:rPr>
              <a:t>Gesù </a:t>
            </a:r>
            <a:r>
              <a:rPr lang="it-IT" sz="2800" b="1" dirty="0" err="1" smtClean="0">
                <a:solidFill>
                  <a:srgbClr val="C00000"/>
                </a:solidFill>
              </a:rPr>
              <a:t>ri-significa</a:t>
            </a:r>
            <a:r>
              <a:rPr lang="it-IT" sz="2800" b="1" dirty="0" smtClean="0">
                <a:solidFill>
                  <a:srgbClr val="C00000"/>
                </a:solidFill>
              </a:rPr>
              <a:t> la benedizione ebraica </a:t>
            </a:r>
            <a:br>
              <a:rPr lang="it-IT" sz="2800" b="1" dirty="0" smtClean="0">
                <a:solidFill>
                  <a:srgbClr val="C00000"/>
                </a:solidFill>
              </a:rPr>
            </a:br>
            <a:r>
              <a:rPr lang="it-IT" sz="2800" b="1" dirty="0" smtClean="0">
                <a:solidFill>
                  <a:srgbClr val="C00000"/>
                </a:solidFill>
              </a:rPr>
              <a:t>su pane e vino:</a:t>
            </a:r>
          </a:p>
          <a:p>
            <a:pPr marL="252000" indent="-252000">
              <a:spcAft>
                <a:spcPts val="600"/>
              </a:spcAft>
              <a:buFont typeface="Arial" charset="0"/>
              <a:buChar char="•"/>
            </a:pPr>
            <a:r>
              <a:rPr lang="it-IT" sz="2400" i="1" dirty="0" smtClean="0">
                <a:solidFill>
                  <a:srgbClr val="002060"/>
                </a:solidFill>
              </a:rPr>
              <a:t>nella visibilità del pane e del vino riviviamo l’evento rigeneratore di Gesù </a:t>
            </a:r>
            <a:r>
              <a:rPr lang="it-IT" sz="2400" i="1" dirty="0" smtClean="0">
                <a:solidFill>
                  <a:srgbClr val="002060"/>
                </a:solidFill>
              </a:rPr>
              <a:t>che </a:t>
            </a:r>
            <a:r>
              <a:rPr lang="it-IT" sz="2400" b="1" i="1" dirty="0" smtClean="0">
                <a:solidFill>
                  <a:srgbClr val="002060"/>
                </a:solidFill>
              </a:rPr>
              <a:t>ha </a:t>
            </a:r>
            <a:r>
              <a:rPr lang="it-IT" sz="2400" b="1" i="1" dirty="0" smtClean="0">
                <a:solidFill>
                  <a:srgbClr val="002060"/>
                </a:solidFill>
              </a:rPr>
              <a:t>ricostituito e ricostituisce in ogni momento la </a:t>
            </a:r>
            <a:r>
              <a:rPr lang="it-IT" sz="2400" b="1" i="1" dirty="0" smtClean="0">
                <a:solidFill>
                  <a:srgbClr val="002060"/>
                </a:solidFill>
              </a:rPr>
              <a:t>creazione</a:t>
            </a:r>
            <a:r>
              <a:rPr lang="it-IT" sz="2400" i="1" dirty="0" smtClean="0">
                <a:solidFill>
                  <a:srgbClr val="002060"/>
                </a:solidFill>
              </a:rPr>
              <a:t>, </a:t>
            </a:r>
            <a:r>
              <a:rPr lang="it-IT" sz="2400" i="1" dirty="0" smtClean="0">
                <a:solidFill>
                  <a:srgbClr val="002060"/>
                </a:solidFill>
              </a:rPr>
              <a:t>nella storia alienata dal rifiuto dell’uomo di fare la volontà di Dio, …</a:t>
            </a:r>
            <a:endParaRPr lang="it-IT" sz="2400" i="1" dirty="0" smtClean="0">
              <a:solidFill>
                <a:srgbClr val="002060"/>
              </a:solidFill>
            </a:endParaRPr>
          </a:p>
        </p:txBody>
      </p:sp>
      <p:pic>
        <p:nvPicPr>
          <p:cNvPr id="7" name="Picture 2" descr="C:\Users\standard\Documents\Azione Cattolica\Immagini utili\GesuPaneVino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1234" y="214290"/>
            <a:ext cx="2059922" cy="2571768"/>
          </a:xfrm>
          <a:prstGeom prst="rect">
            <a:avLst/>
          </a:prstGeom>
          <a:noFill/>
        </p:spPr>
      </p:pic>
      <p:sp>
        <p:nvSpPr>
          <p:cNvPr id="11" name="Rettangolo 10"/>
          <p:cNvSpPr/>
          <p:nvPr/>
        </p:nvSpPr>
        <p:spPr>
          <a:xfrm>
            <a:off x="642910" y="4127708"/>
            <a:ext cx="78581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2000" indent="-252000">
              <a:spcAft>
                <a:spcPts val="600"/>
              </a:spcAft>
              <a:buFont typeface="Arial" charset="0"/>
              <a:buChar char="•"/>
            </a:pPr>
            <a:r>
              <a:rPr lang="it-IT" sz="2400" i="1" dirty="0" smtClean="0">
                <a:solidFill>
                  <a:srgbClr val="002060"/>
                </a:solidFill>
              </a:rPr>
              <a:t>mangiare questo “pane” e bere questo “calice” è diventare, come il Messia crocefisso, capaci di vivere il mondo come </a:t>
            </a:r>
            <a:r>
              <a:rPr lang="it-IT" sz="2400" b="1" i="1" dirty="0" smtClean="0">
                <a:solidFill>
                  <a:srgbClr val="002060"/>
                </a:solidFill>
              </a:rPr>
              <a:t>dono ed essere segni efficaci della bontà di Dio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642910" y="5312647"/>
            <a:ext cx="78581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2000" indent="-252000">
              <a:spcAft>
                <a:spcPts val="600"/>
              </a:spcAft>
              <a:buFont typeface="Arial" charset="0"/>
              <a:buChar char="•"/>
            </a:pPr>
            <a:r>
              <a:rPr lang="it-IT" sz="2400" i="1" dirty="0" smtClean="0">
                <a:solidFill>
                  <a:srgbClr val="002060"/>
                </a:solidFill>
              </a:rPr>
              <a:t>l’Eucaristia fa la Chiesa e ci abilita a rendere grazie facendo il memoriale in una speciale </a:t>
            </a:r>
            <a:r>
              <a:rPr lang="it-IT" sz="2400" b="1" i="1" dirty="0" smtClean="0">
                <a:solidFill>
                  <a:srgbClr val="002060"/>
                </a:solidFill>
              </a:rPr>
              <a:t>circolarità “virtuosa”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>
                <a:solidFill>
                  <a:srgbClr val="000099"/>
                </a:solidFill>
              </a:rPr>
              <a:t>un Dio “Amen”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214414" y="1357298"/>
            <a:ext cx="68580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La “messa” è una trama di solidarietà tra:</a:t>
            </a:r>
          </a:p>
          <a:p>
            <a:pPr indent="-457200">
              <a:buFont typeface="Wingdings" pitchFamily="2" charset="2"/>
              <a:buChar char="Ø"/>
            </a:pPr>
            <a:r>
              <a:rPr lang="it-IT" sz="2400" b="1" dirty="0" smtClean="0">
                <a:solidFill>
                  <a:srgbClr val="002060"/>
                </a:solidFill>
              </a:rPr>
              <a:t>Dio, colui che è “</a:t>
            </a:r>
            <a:r>
              <a:rPr lang="it-IT" sz="2400" b="1" i="1" dirty="0" smtClean="0">
                <a:solidFill>
                  <a:srgbClr val="002060"/>
                </a:solidFill>
              </a:rPr>
              <a:t>il solidale</a:t>
            </a:r>
            <a:r>
              <a:rPr lang="it-IT" sz="2400" b="1" dirty="0" smtClean="0">
                <a:solidFill>
                  <a:srgbClr val="002060"/>
                </a:solidFill>
              </a:rPr>
              <a:t>”, l’  “AMEN”; </a:t>
            </a:r>
          </a:p>
          <a:p>
            <a:pPr indent="-457200">
              <a:buFont typeface="Wingdings" pitchFamily="2" charset="2"/>
              <a:buChar char="Ø"/>
            </a:pPr>
            <a:r>
              <a:rPr lang="it-IT" sz="2400" b="1" dirty="0" smtClean="0">
                <a:solidFill>
                  <a:srgbClr val="002060"/>
                </a:solidFill>
              </a:rPr>
              <a:t>la risposta di solidarietà dell’uomo;</a:t>
            </a:r>
          </a:p>
        </p:txBody>
      </p:sp>
      <p:pic>
        <p:nvPicPr>
          <p:cNvPr id="1026" name="Picture 2" descr="C:\Users\standard\Documents\Azione Cattolica\Immagini utili\GesuCamminaSulleAcque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6" y="142852"/>
            <a:ext cx="2000260" cy="1500195"/>
          </a:xfrm>
          <a:prstGeom prst="rect">
            <a:avLst/>
          </a:prstGeom>
          <a:noFill/>
        </p:spPr>
      </p:pic>
      <p:sp>
        <p:nvSpPr>
          <p:cNvPr id="7" name="Rettangolo 6"/>
          <p:cNvSpPr/>
          <p:nvPr/>
        </p:nvSpPr>
        <p:spPr>
          <a:xfrm>
            <a:off x="4429124" y="2571744"/>
            <a:ext cx="31432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rgbClr val="000099"/>
                </a:solidFill>
              </a:rPr>
              <a:t>Amen (= </a:t>
            </a:r>
            <a:r>
              <a:rPr lang="it-IT" b="1" i="1" dirty="0" smtClean="0">
                <a:solidFill>
                  <a:srgbClr val="000099"/>
                </a:solidFill>
              </a:rPr>
              <a:t>“così sia”) </a:t>
            </a:r>
            <a:r>
              <a:rPr lang="it-IT" b="1" dirty="0" smtClean="0">
                <a:solidFill>
                  <a:srgbClr val="000099"/>
                </a:solidFill>
              </a:rPr>
              <a:t>non come invito ma affermazione di stabilità, fondamento solidale</a:t>
            </a:r>
            <a:endParaRPr lang="it-IT" b="1" dirty="0">
              <a:solidFill>
                <a:srgbClr val="000099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714348" y="2571744"/>
            <a:ext cx="32861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rgbClr val="000099"/>
                </a:solidFill>
              </a:rPr>
              <a:t>solidarietà attraverso una Parola che è </a:t>
            </a:r>
            <a:r>
              <a:rPr lang="it-IT" b="1" i="1" dirty="0" smtClean="0">
                <a:solidFill>
                  <a:srgbClr val="000099"/>
                </a:solidFill>
              </a:rPr>
              <a:t>evento</a:t>
            </a:r>
            <a:r>
              <a:rPr lang="it-IT" b="1" dirty="0" smtClean="0">
                <a:solidFill>
                  <a:srgbClr val="000099"/>
                </a:solidFill>
              </a:rPr>
              <a:t> </a:t>
            </a:r>
            <a:r>
              <a:rPr lang="it-IT" b="1" i="1" dirty="0" smtClean="0">
                <a:solidFill>
                  <a:srgbClr val="000099"/>
                </a:solidFill>
              </a:rPr>
              <a:t>imperativo</a:t>
            </a:r>
            <a:r>
              <a:rPr lang="it-IT" b="1" dirty="0" smtClean="0">
                <a:solidFill>
                  <a:srgbClr val="000099"/>
                </a:solidFill>
              </a:rPr>
              <a:t>, perché efficace, luogo dove Dio si manifesta, appare!</a:t>
            </a:r>
            <a:endParaRPr lang="it-IT" b="1" dirty="0">
              <a:solidFill>
                <a:srgbClr val="000099"/>
              </a:solidFill>
            </a:endParaRPr>
          </a:p>
        </p:txBody>
      </p:sp>
      <p:sp>
        <p:nvSpPr>
          <p:cNvPr id="9" name="Freccia a destra 8"/>
          <p:cNvSpPr/>
          <p:nvPr/>
        </p:nvSpPr>
        <p:spPr>
          <a:xfrm flipH="1">
            <a:off x="4000496" y="2857496"/>
            <a:ext cx="35719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a inversione 9"/>
          <p:cNvSpPr/>
          <p:nvPr/>
        </p:nvSpPr>
        <p:spPr>
          <a:xfrm rot="5400000">
            <a:off x="6679421" y="2250273"/>
            <a:ext cx="1357322" cy="714380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1357290" y="4608433"/>
            <a:ext cx="34290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di fronte al Dio “</a:t>
            </a:r>
            <a:r>
              <a:rPr lang="it-IT" sz="2400" b="1" i="1" dirty="0" smtClean="0">
                <a:solidFill>
                  <a:srgbClr val="002060"/>
                </a:solidFill>
              </a:rPr>
              <a:t>amen</a:t>
            </a:r>
            <a:r>
              <a:rPr lang="it-IT" sz="2400" b="1" dirty="0" smtClean="0">
                <a:solidFill>
                  <a:srgbClr val="002060"/>
                </a:solidFill>
              </a:rPr>
              <a:t>” </a:t>
            </a:r>
          </a:p>
          <a:p>
            <a:r>
              <a:rPr lang="it-IT" sz="2400" b="1" dirty="0" smtClean="0">
                <a:solidFill>
                  <a:srgbClr val="002060"/>
                </a:solidFill>
              </a:rPr>
              <a:t>(cioè fondamento stabile </a:t>
            </a:r>
            <a:br>
              <a:rPr lang="it-IT" sz="2400" b="1" dirty="0" smtClean="0">
                <a:solidFill>
                  <a:srgbClr val="002060"/>
                </a:solidFill>
              </a:rPr>
            </a:br>
            <a:r>
              <a:rPr lang="it-IT" sz="2400" b="1" dirty="0" smtClean="0">
                <a:solidFill>
                  <a:srgbClr val="002060"/>
                </a:solidFill>
              </a:rPr>
              <a:t>di reciproca solidarietà)</a:t>
            </a:r>
            <a:endParaRPr lang="it-IT" sz="2400" b="1" dirty="0">
              <a:solidFill>
                <a:srgbClr val="002060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5000660" y="4467533"/>
            <a:ext cx="335755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sz="2400" b="1" dirty="0" smtClean="0">
                <a:solidFill>
                  <a:srgbClr val="002060"/>
                </a:solidFill>
              </a:rPr>
              <a:t>l’</a:t>
            </a:r>
            <a:r>
              <a:rPr lang="it-IT" sz="2400" b="1" i="1" dirty="0" smtClean="0">
                <a:solidFill>
                  <a:srgbClr val="002060"/>
                </a:solidFill>
              </a:rPr>
              <a:t>amen</a:t>
            </a:r>
            <a:r>
              <a:rPr lang="it-IT" sz="2400" b="1" dirty="0" smtClean="0">
                <a:solidFill>
                  <a:srgbClr val="002060"/>
                </a:solidFill>
              </a:rPr>
              <a:t> </a:t>
            </a:r>
            <a:r>
              <a:rPr lang="it-IT" sz="2400" b="1" i="1" dirty="0" smtClean="0">
                <a:solidFill>
                  <a:srgbClr val="002060"/>
                </a:solidFill>
              </a:rPr>
              <a:t>dell’uomo</a:t>
            </a:r>
            <a:r>
              <a:rPr lang="it-IT" sz="2400" b="1" dirty="0" smtClean="0">
                <a:solidFill>
                  <a:srgbClr val="002060"/>
                </a:solidFill>
              </a:rPr>
              <a:t> che, </a:t>
            </a:r>
            <a:br>
              <a:rPr lang="it-IT" sz="2400" b="1" dirty="0" smtClean="0">
                <a:solidFill>
                  <a:srgbClr val="002060"/>
                </a:solidFill>
              </a:rPr>
            </a:br>
            <a:r>
              <a:rPr lang="it-IT" sz="2400" b="1" dirty="0" smtClean="0">
                <a:solidFill>
                  <a:srgbClr val="002060"/>
                </a:solidFill>
              </a:rPr>
              <a:t>nella fede, accetta</a:t>
            </a:r>
            <a:br>
              <a:rPr lang="it-IT" sz="2400" b="1" dirty="0" smtClean="0">
                <a:solidFill>
                  <a:srgbClr val="002060"/>
                </a:solidFill>
              </a:rPr>
            </a:br>
            <a:r>
              <a:rPr lang="it-IT" sz="2400" b="1" dirty="0" smtClean="0">
                <a:solidFill>
                  <a:srgbClr val="002060"/>
                </a:solidFill>
              </a:rPr>
              <a:t>di costruire su ciò </a:t>
            </a:r>
            <a:br>
              <a:rPr lang="it-IT" sz="2400" b="1" dirty="0" smtClean="0">
                <a:solidFill>
                  <a:srgbClr val="002060"/>
                </a:solidFill>
              </a:rPr>
            </a:br>
            <a:r>
              <a:rPr lang="it-IT" sz="2400" b="1" dirty="0" smtClean="0">
                <a:solidFill>
                  <a:srgbClr val="002060"/>
                </a:solidFill>
              </a:rPr>
              <a:t>la sua esistenza</a:t>
            </a:r>
            <a:endParaRPr lang="it-IT" sz="2400" b="1" dirty="0">
              <a:solidFill>
                <a:srgbClr val="002060"/>
              </a:solidFill>
            </a:endParaRPr>
          </a:p>
        </p:txBody>
      </p:sp>
      <p:sp>
        <p:nvSpPr>
          <p:cNvPr id="13" name="Freccia circolare a destra 12"/>
          <p:cNvSpPr/>
          <p:nvPr/>
        </p:nvSpPr>
        <p:spPr>
          <a:xfrm>
            <a:off x="357158" y="2000240"/>
            <a:ext cx="642942" cy="307183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4" name="Freccia bidirezionale orizzontale 13"/>
          <p:cNvSpPr/>
          <p:nvPr/>
        </p:nvSpPr>
        <p:spPr>
          <a:xfrm>
            <a:off x="4714876" y="4965623"/>
            <a:ext cx="857256" cy="500066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Elaborazione alternativa 15"/>
          <p:cNvSpPr/>
          <p:nvPr/>
        </p:nvSpPr>
        <p:spPr>
          <a:xfrm>
            <a:off x="1071538" y="4000504"/>
            <a:ext cx="7572428" cy="2500330"/>
          </a:xfrm>
          <a:prstGeom prst="flowChartAlternateProcess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/>
        </p:nvSpPr>
        <p:spPr>
          <a:xfrm>
            <a:off x="2143108" y="3610277"/>
            <a:ext cx="53578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>
                <a:solidFill>
                  <a:srgbClr val="C00000"/>
                </a:solidFill>
              </a:rPr>
              <a:t>CELEBRAZIONE LITURGICA EUCARISTICA</a:t>
            </a:r>
            <a:endParaRPr lang="it-IT" sz="2400" b="1" dirty="0">
              <a:solidFill>
                <a:srgbClr val="C00000"/>
              </a:solidFill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3143240" y="6039169"/>
            <a:ext cx="33575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>
                <a:solidFill>
                  <a:srgbClr val="C00000"/>
                </a:solidFill>
              </a:rPr>
              <a:t>LITURGIA DELLA PAROLA</a:t>
            </a:r>
            <a:endParaRPr lang="it-IT" sz="2400" b="1" dirty="0">
              <a:solidFill>
                <a:srgbClr val="C00000"/>
              </a:solidFill>
            </a:endParaRPr>
          </a:p>
        </p:txBody>
      </p:sp>
      <p:sp>
        <p:nvSpPr>
          <p:cNvPr id="19" name="Elaborazione alternativa 18"/>
          <p:cNvSpPr/>
          <p:nvPr/>
        </p:nvSpPr>
        <p:spPr>
          <a:xfrm>
            <a:off x="1357290" y="4324657"/>
            <a:ext cx="7000924" cy="1785950"/>
          </a:xfrm>
          <a:prstGeom prst="flowChartAlternateProcess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7" presetClass="entr" presetSubtype="1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 animBg="1"/>
      <p:bldP spid="10" grpId="0" animBg="1"/>
      <p:bldP spid="11" grpId="0"/>
      <p:bldP spid="12" grpId="0"/>
      <p:bldP spid="13" grpId="0" animBg="1"/>
      <p:bldP spid="14" grpId="0" animBg="1"/>
      <p:bldP spid="16" grpId="0" animBg="1"/>
      <p:bldP spid="17" grpId="0"/>
      <p:bldP spid="18" grpId="0"/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5936" y="274638"/>
            <a:ext cx="7300906" cy="1143000"/>
          </a:xfrm>
        </p:spPr>
        <p:txBody>
          <a:bodyPr/>
          <a:lstStyle/>
          <a:p>
            <a:r>
              <a:rPr lang="it-IT" b="1" i="1" dirty="0" smtClean="0">
                <a:solidFill>
                  <a:srgbClr val="000099"/>
                </a:solidFill>
              </a:rPr>
              <a:t>Gesti usuali ma sconosciuti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2928926" y="2036677"/>
          <a:ext cx="5214974" cy="2178141"/>
        </p:xfrm>
        <a:graphic>
          <a:graphicData uri="http://schemas.openxmlformats.org/drawingml/2006/table">
            <a:tbl>
              <a:tblPr/>
              <a:tblGrid>
                <a:gridCol w="2607487"/>
                <a:gridCol w="2607487"/>
              </a:tblGrid>
              <a:tr h="4822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800" b="1" i="1" cap="small" dirty="0">
                          <a:solidFill>
                            <a:srgbClr val="C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il pane</a:t>
                      </a:r>
                      <a:endParaRPr lang="it-IT" sz="2800" dirty="0">
                        <a:solidFill>
                          <a:srgbClr val="C00000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800" b="1" i="1" cap="small" dirty="0">
                          <a:solidFill>
                            <a:srgbClr val="C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il vino</a:t>
                      </a:r>
                      <a:endParaRPr lang="it-IT" sz="2800" dirty="0">
                        <a:solidFill>
                          <a:srgbClr val="C00000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2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 b="1" i="1" dirty="0">
                          <a:solidFill>
                            <a:srgbClr val="000099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il necessario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 b="1" i="1" dirty="0">
                          <a:solidFill>
                            <a:srgbClr val="000099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il gratuito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2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 b="1" i="1" dirty="0">
                          <a:solidFill>
                            <a:srgbClr val="000099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i beni materiali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 b="1" i="1" dirty="0">
                          <a:solidFill>
                            <a:srgbClr val="000099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i beni culturali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2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 b="1" i="1">
                          <a:solidFill>
                            <a:srgbClr val="000099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il lavoro e la storia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 b="1" i="1" dirty="0">
                          <a:solidFill>
                            <a:srgbClr val="000099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la cultura e </a:t>
                      </a:r>
                      <a:r>
                        <a:rPr lang="it-IT" sz="2400" b="1" i="1" dirty="0" smtClean="0">
                          <a:solidFill>
                            <a:srgbClr val="000099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la </a:t>
                      </a:r>
                      <a:r>
                        <a:rPr lang="it-IT" sz="2400" b="1" i="1" dirty="0">
                          <a:solidFill>
                            <a:srgbClr val="000099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vita dell’uomo.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4243763" y="1405582"/>
            <a:ext cx="41858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Presentazione delle offerte </a:t>
            </a:r>
            <a:endParaRPr lang="it-IT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2011064" y="1405582"/>
            <a:ext cx="16322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Offertorio</a:t>
            </a:r>
            <a:endParaRPr lang="it-IT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2" descr="C:\Users\standard\Documents\Azione Cattolica\Immagini utili\GesuPaneVino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86" y="214290"/>
            <a:ext cx="1988484" cy="2482579"/>
          </a:xfrm>
          <a:prstGeom prst="rect">
            <a:avLst/>
          </a:prstGeom>
          <a:noFill/>
        </p:spPr>
      </p:pic>
      <p:sp>
        <p:nvSpPr>
          <p:cNvPr id="8" name="Per 7"/>
          <p:cNvSpPr/>
          <p:nvPr/>
        </p:nvSpPr>
        <p:spPr>
          <a:xfrm>
            <a:off x="2214546" y="1357298"/>
            <a:ext cx="1214446" cy="714380"/>
          </a:xfrm>
          <a:prstGeom prst="mathMultiply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a destra 8"/>
          <p:cNvSpPr/>
          <p:nvPr/>
        </p:nvSpPr>
        <p:spPr>
          <a:xfrm>
            <a:off x="3643306" y="1571612"/>
            <a:ext cx="64294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571488" y="2880366"/>
            <a:ext cx="235743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rgbClr val="000099"/>
                </a:solidFill>
              </a:rPr>
              <a:t>doni presentati non a Dio (è tutto suo), ma al cospetto di Dio, cioè si ri-conoscono i suoi doni!!</a:t>
            </a:r>
            <a:endParaRPr lang="it-IT" b="1" dirty="0">
              <a:solidFill>
                <a:srgbClr val="000099"/>
              </a:solidFill>
            </a:endParaRPr>
          </a:p>
        </p:txBody>
      </p:sp>
      <p:sp>
        <p:nvSpPr>
          <p:cNvPr id="11" name="Freccia curva 10"/>
          <p:cNvSpPr/>
          <p:nvPr/>
        </p:nvSpPr>
        <p:spPr>
          <a:xfrm rot="16200000" flipH="1">
            <a:off x="2071670" y="2214555"/>
            <a:ext cx="571504" cy="857256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286000" y="4429132"/>
            <a:ext cx="60722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rgbClr val="000099"/>
                </a:solidFill>
              </a:rPr>
              <a:t>i doni di Dio non sono fini a se stessi, ma si fanno “appello” (per “</a:t>
            </a:r>
            <a:r>
              <a:rPr lang="it-IT" b="1" dirty="0" err="1" smtClean="0">
                <a:solidFill>
                  <a:srgbClr val="000099"/>
                </a:solidFill>
              </a:rPr>
              <a:t>…</a:t>
            </a:r>
            <a:r>
              <a:rPr lang="it-IT" b="1" i="1" dirty="0" err="1" smtClean="0">
                <a:solidFill>
                  <a:srgbClr val="000099"/>
                </a:solidFill>
              </a:rPr>
              <a:t>la</a:t>
            </a:r>
            <a:r>
              <a:rPr lang="it-IT" b="1" i="1" dirty="0" smtClean="0">
                <a:solidFill>
                  <a:srgbClr val="000099"/>
                </a:solidFill>
              </a:rPr>
              <a:t> vedova, l’orfano, lo </a:t>
            </a:r>
            <a:r>
              <a:rPr lang="it-IT" b="1" i="1" dirty="0" err="1" smtClean="0">
                <a:solidFill>
                  <a:srgbClr val="000099"/>
                </a:solidFill>
              </a:rPr>
              <a:t>straniero…</a:t>
            </a:r>
            <a:r>
              <a:rPr lang="it-IT" b="1" dirty="0" smtClean="0">
                <a:solidFill>
                  <a:srgbClr val="000099"/>
                </a:solidFill>
              </a:rPr>
              <a:t>”) per essere e rimanere fedeli a quel Dio Amen, a quel Dio che è Solidarietà! </a:t>
            </a:r>
          </a:p>
        </p:txBody>
      </p:sp>
      <p:sp>
        <p:nvSpPr>
          <p:cNvPr id="13" name="Freccia curva 12"/>
          <p:cNvSpPr/>
          <p:nvPr/>
        </p:nvSpPr>
        <p:spPr>
          <a:xfrm rot="10800000" flipH="1">
            <a:off x="1357290" y="4143380"/>
            <a:ext cx="928694" cy="57150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571604" y="5371943"/>
            <a:ext cx="65722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it-IT" sz="2400" b="1" dirty="0" smtClean="0">
                <a:solidFill>
                  <a:srgbClr val="C00000"/>
                </a:solidFill>
              </a:rPr>
              <a:t>lo </a:t>
            </a:r>
            <a:r>
              <a:rPr lang="it-IT" sz="2400" b="1" i="1" dirty="0" smtClean="0">
                <a:solidFill>
                  <a:srgbClr val="C00000"/>
                </a:solidFill>
              </a:rPr>
              <a:t>spossessamento</a:t>
            </a:r>
            <a:r>
              <a:rPr lang="it-IT" sz="2400" b="1" dirty="0" smtClean="0">
                <a:solidFill>
                  <a:srgbClr val="C00000"/>
                </a:solidFill>
              </a:rPr>
              <a:t> </a:t>
            </a:r>
            <a:r>
              <a:rPr lang="it-IT" sz="2000" b="1" i="1" dirty="0" smtClean="0">
                <a:solidFill>
                  <a:srgbClr val="C00000"/>
                </a:solidFill>
              </a:rPr>
              <a:t>(non sono proprietà “nostra”)</a:t>
            </a:r>
          </a:p>
          <a:p>
            <a:pPr marL="457200" lvl="0" indent="-457200">
              <a:buFont typeface="+mj-lt"/>
              <a:buAutoNum type="arabicPeriod"/>
            </a:pPr>
            <a:r>
              <a:rPr lang="it-IT" sz="2400" b="1" dirty="0" smtClean="0">
                <a:solidFill>
                  <a:srgbClr val="C00000"/>
                </a:solidFill>
              </a:rPr>
              <a:t>il riconoscimento del vero proprietario </a:t>
            </a:r>
            <a:r>
              <a:rPr lang="it-IT" sz="2000" b="1" i="1" dirty="0" smtClean="0">
                <a:solidFill>
                  <a:srgbClr val="C00000"/>
                </a:solidFill>
              </a:rPr>
              <a:t>(Dio)</a:t>
            </a:r>
          </a:p>
          <a:p>
            <a:pPr marL="457200" lvl="0" indent="-457200">
              <a:buFont typeface="+mj-lt"/>
              <a:buAutoNum type="arabicPeriod"/>
            </a:pPr>
            <a:r>
              <a:rPr lang="it-IT" sz="2400" b="1" dirty="0" smtClean="0">
                <a:solidFill>
                  <a:srgbClr val="C00000"/>
                </a:solidFill>
              </a:rPr>
              <a:t>la loro vera destinazione </a:t>
            </a:r>
            <a:r>
              <a:rPr lang="it-IT" sz="2000" b="1" i="1" dirty="0" smtClean="0">
                <a:solidFill>
                  <a:srgbClr val="C00000"/>
                </a:solidFill>
              </a:rPr>
              <a:t>(il povero)</a:t>
            </a:r>
            <a:endParaRPr lang="it-IT" sz="2000" b="1" i="1" dirty="0">
              <a:solidFill>
                <a:srgbClr val="C00000"/>
              </a:solidFill>
            </a:endParaRPr>
          </a:p>
        </p:txBody>
      </p:sp>
      <p:sp>
        <p:nvSpPr>
          <p:cNvPr id="15" name="Freccia circolare a destra 14"/>
          <p:cNvSpPr/>
          <p:nvPr/>
        </p:nvSpPr>
        <p:spPr>
          <a:xfrm flipH="1">
            <a:off x="8286776" y="1643050"/>
            <a:ext cx="642942" cy="464347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40"/>
                            </p:stCondLst>
                            <p:childTnLst>
                              <p:par>
                                <p:cTn id="1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40"/>
                            </p:stCondLst>
                            <p:childTnLst>
                              <p:par>
                                <p:cTn id="21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940"/>
                            </p:stCondLst>
                            <p:childTnLst>
                              <p:par>
                                <p:cTn id="26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12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12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2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 animBg="1"/>
      <p:bldP spid="9" grpId="1" animBg="1"/>
      <p:bldP spid="10" grpId="0"/>
      <p:bldP spid="11" grpId="0" animBg="1"/>
      <p:bldP spid="12" grpId="0"/>
      <p:bldP spid="13" grpId="0" animBg="1"/>
      <p:bldP spid="14" grpId="0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>
                <a:solidFill>
                  <a:srgbClr val="000099"/>
                </a:solidFill>
              </a:rPr>
              <a:t>I “micro-laboratori”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43060" y="2071678"/>
            <a:ext cx="6729402" cy="3971940"/>
          </a:xfrm>
        </p:spPr>
        <p:txBody>
          <a:bodyPr>
            <a:normAutofit lnSpcReduction="10000"/>
          </a:bodyPr>
          <a:lstStyle/>
          <a:p>
            <a:pPr lvl="0"/>
            <a:r>
              <a:rPr lang="it-IT" b="1" dirty="0" smtClean="0">
                <a:solidFill>
                  <a:srgbClr val="000099"/>
                </a:solidFill>
              </a:rPr>
              <a:t>Liturgia della Parola</a:t>
            </a:r>
            <a:br>
              <a:rPr lang="it-IT" b="1" dirty="0" smtClean="0">
                <a:solidFill>
                  <a:srgbClr val="000099"/>
                </a:solidFill>
              </a:rPr>
            </a:br>
            <a:r>
              <a:rPr lang="it-IT" sz="2800" b="1" i="1" dirty="0" smtClean="0">
                <a:solidFill>
                  <a:srgbClr val="000099"/>
                </a:solidFill>
              </a:rPr>
              <a:t>omelia;</a:t>
            </a:r>
          </a:p>
          <a:p>
            <a:pPr lvl="0"/>
            <a:r>
              <a:rPr lang="it-IT" b="1" dirty="0" smtClean="0">
                <a:solidFill>
                  <a:srgbClr val="000099"/>
                </a:solidFill>
              </a:rPr>
              <a:t>Presentazione delle offerte</a:t>
            </a:r>
            <a:br>
              <a:rPr lang="it-IT" b="1" dirty="0" smtClean="0">
                <a:solidFill>
                  <a:srgbClr val="000099"/>
                </a:solidFill>
              </a:rPr>
            </a:br>
            <a:r>
              <a:rPr lang="it-IT" sz="2800" b="1" i="1" dirty="0" smtClean="0">
                <a:solidFill>
                  <a:srgbClr val="000099"/>
                </a:solidFill>
              </a:rPr>
              <a:t>preghiera dei fedeli;</a:t>
            </a:r>
          </a:p>
          <a:p>
            <a:pPr lvl="0"/>
            <a:r>
              <a:rPr lang="it-IT" b="1" dirty="0" smtClean="0">
                <a:solidFill>
                  <a:srgbClr val="000099"/>
                </a:solidFill>
              </a:rPr>
              <a:t>Liturgia eucaristica;</a:t>
            </a:r>
          </a:p>
          <a:p>
            <a:pPr lvl="0"/>
            <a:r>
              <a:rPr lang="it-IT" b="1" dirty="0" smtClean="0">
                <a:solidFill>
                  <a:srgbClr val="000099"/>
                </a:solidFill>
              </a:rPr>
              <a:t>Comunione</a:t>
            </a:r>
            <a:br>
              <a:rPr lang="it-IT" b="1" dirty="0" smtClean="0">
                <a:solidFill>
                  <a:srgbClr val="000099"/>
                </a:solidFill>
              </a:rPr>
            </a:br>
            <a:r>
              <a:rPr lang="it-IT" sz="2800" b="1" i="1" dirty="0" smtClean="0">
                <a:solidFill>
                  <a:srgbClr val="000099"/>
                </a:solidFill>
              </a:rPr>
              <a:t>il pane e il vino - ringraziamento;</a:t>
            </a:r>
          </a:p>
          <a:p>
            <a:pPr lvl="0"/>
            <a:r>
              <a:rPr lang="it-IT" b="1" dirty="0" smtClean="0">
                <a:solidFill>
                  <a:srgbClr val="000099"/>
                </a:solidFill>
              </a:rPr>
              <a:t>Canti e gesti;</a:t>
            </a:r>
          </a:p>
        </p:txBody>
      </p:sp>
      <p:pic>
        <p:nvPicPr>
          <p:cNvPr id="4" name="Picture 2" descr="C:\Users\standard\Documents\Azione Cattolica\Immagini utili\GesuRagazziInAscolto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1285860"/>
            <a:ext cx="2195530" cy="14969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8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880"/>
                            </p:stCondLst>
                            <p:childTnLst>
                              <p:par>
                                <p:cTn id="21" presetID="27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1720"/>
                            </p:stCondLst>
                            <p:childTnLst>
                              <p:par>
                                <p:cTn id="27" presetID="27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280"/>
                            </p:stCondLst>
                            <p:childTnLst>
                              <p:par>
                                <p:cTn id="33" presetID="27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dvAuto="2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it-IT" b="1" i="1" dirty="0" smtClean="0">
                <a:solidFill>
                  <a:srgbClr val="000099"/>
                </a:solidFill>
              </a:rPr>
              <a:t>per cominciare 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57224" y="1643050"/>
            <a:ext cx="7543824" cy="3214710"/>
          </a:xfrm>
        </p:spPr>
        <p:txBody>
          <a:bodyPr>
            <a:normAutofit/>
          </a:bodyPr>
          <a:lstStyle/>
          <a:p>
            <a:pPr marL="457200" lvl="0" indent="-457200"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it-IT" sz="2400" b="1" dirty="0" smtClean="0">
                <a:solidFill>
                  <a:srgbClr val="000099"/>
                </a:solidFill>
              </a:rPr>
              <a:t>Quale espressione useresti per descrivere in maniera più corretta il giorno della domenica:</a:t>
            </a:r>
          </a:p>
          <a:p>
            <a:pPr marL="817200" lvl="0" indent="-360000">
              <a:spcBef>
                <a:spcPts val="0"/>
              </a:spcBef>
              <a:spcAft>
                <a:spcPts val="600"/>
              </a:spcAft>
              <a:buAutoNum type="alphaLcParenR"/>
            </a:pPr>
            <a:r>
              <a:rPr lang="it-IT" sz="2400" b="1" dirty="0" smtClean="0">
                <a:solidFill>
                  <a:srgbClr val="000099"/>
                </a:solidFill>
              </a:rPr>
              <a:t>fine settimana;</a:t>
            </a:r>
          </a:p>
          <a:p>
            <a:pPr marL="817200" lvl="0" indent="-360000">
              <a:spcBef>
                <a:spcPts val="0"/>
              </a:spcBef>
              <a:spcAft>
                <a:spcPts val="600"/>
              </a:spcAft>
              <a:buAutoNum type="alphaLcParenR"/>
            </a:pPr>
            <a:r>
              <a:rPr lang="it-IT" sz="2400" b="1" dirty="0" smtClean="0">
                <a:solidFill>
                  <a:srgbClr val="000099"/>
                </a:solidFill>
              </a:rPr>
              <a:t>giorno di riposo settimanale;</a:t>
            </a:r>
          </a:p>
          <a:p>
            <a:pPr marL="817200" lvl="0" indent="-360000">
              <a:spcBef>
                <a:spcPts val="0"/>
              </a:spcBef>
              <a:spcAft>
                <a:spcPts val="600"/>
              </a:spcAft>
              <a:buAutoNum type="alphaLcParenR"/>
            </a:pPr>
            <a:r>
              <a:rPr lang="it-IT" sz="2400" b="1" dirty="0" smtClean="0">
                <a:solidFill>
                  <a:srgbClr val="000099"/>
                </a:solidFill>
              </a:rPr>
              <a:t>primo giorno della settimana;</a:t>
            </a:r>
          </a:p>
          <a:p>
            <a:pPr marL="817200" lvl="0" indent="-360000">
              <a:spcBef>
                <a:spcPts val="0"/>
              </a:spcBef>
              <a:spcAft>
                <a:spcPts val="600"/>
              </a:spcAft>
              <a:buAutoNum type="alphaLcParenR"/>
            </a:pPr>
            <a:r>
              <a:rPr lang="it-IT" sz="2400" b="1" dirty="0" err="1" smtClean="0">
                <a:solidFill>
                  <a:srgbClr val="000099"/>
                </a:solidFill>
              </a:rPr>
              <a:t>……………</a:t>
            </a:r>
            <a:endParaRPr lang="it-IT" sz="2400" b="1" dirty="0" smtClean="0">
              <a:solidFill>
                <a:srgbClr val="000099"/>
              </a:solidFill>
            </a:endParaRPr>
          </a:p>
        </p:txBody>
      </p:sp>
      <p:pic>
        <p:nvPicPr>
          <p:cNvPr id="4" name="Picture 1" descr="C:\Users\standard\Documents\Azione Cattolica\Immagini utili\StudentePensieroso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7256" y="4786322"/>
            <a:ext cx="2056710" cy="15716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000"/>
                            </p:stCondLst>
                            <p:childTnLst>
                              <p:par>
                                <p:cTn id="25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000"/>
                            </p:stCondLst>
                            <p:childTnLst>
                              <p:par>
                                <p:cTn id="30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it-IT" b="1" i="1" dirty="0" smtClean="0">
                <a:solidFill>
                  <a:srgbClr val="000099"/>
                </a:solidFill>
              </a:rPr>
              <a:t>per cominciare 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14348" y="1500174"/>
            <a:ext cx="7543824" cy="4643470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1800"/>
              </a:spcAft>
              <a:buFont typeface="+mj-lt"/>
              <a:buAutoNum type="arabicPeriod" startAt="2"/>
            </a:pPr>
            <a:r>
              <a:rPr lang="it-IT" sz="2400" b="1" dirty="0" smtClean="0">
                <a:solidFill>
                  <a:srgbClr val="000099"/>
                </a:solidFill>
              </a:rPr>
              <a:t>quale termine tra “venire, andare, partecipare” uso solitamente per invitare i ragazzi o i giovani alla partecipazione all’Eucaristia domenicale? Perché?</a:t>
            </a:r>
          </a:p>
          <a:p>
            <a:pPr marL="457200" lvl="0" indent="-457200">
              <a:spcBef>
                <a:spcPts val="0"/>
              </a:spcBef>
              <a:spcAft>
                <a:spcPts val="1800"/>
              </a:spcAft>
              <a:buFont typeface="+mj-lt"/>
              <a:buAutoNum type="arabicPeriod" startAt="2"/>
            </a:pPr>
            <a:r>
              <a:rPr lang="it-IT" sz="2400" b="1" dirty="0" smtClean="0">
                <a:solidFill>
                  <a:srgbClr val="000099"/>
                </a:solidFill>
              </a:rPr>
              <a:t>quale modalità assume questo invito:</a:t>
            </a:r>
            <a:br>
              <a:rPr lang="it-IT" sz="2400" b="1" dirty="0" smtClean="0">
                <a:solidFill>
                  <a:srgbClr val="000099"/>
                </a:solidFill>
              </a:rPr>
            </a:br>
            <a:r>
              <a:rPr lang="it-IT" sz="2400" b="1" dirty="0" smtClean="0">
                <a:solidFill>
                  <a:srgbClr val="000099"/>
                </a:solidFill>
              </a:rPr>
              <a:t>- dovete …</a:t>
            </a:r>
            <a:br>
              <a:rPr lang="it-IT" sz="2400" b="1" dirty="0" smtClean="0">
                <a:solidFill>
                  <a:srgbClr val="000099"/>
                </a:solidFill>
              </a:rPr>
            </a:br>
            <a:r>
              <a:rPr lang="it-IT" sz="2400" b="1" dirty="0" smtClean="0">
                <a:solidFill>
                  <a:srgbClr val="000099"/>
                </a:solidFill>
              </a:rPr>
              <a:t>- è necessario …</a:t>
            </a:r>
            <a:br>
              <a:rPr lang="it-IT" sz="2400" b="1" dirty="0" smtClean="0">
                <a:solidFill>
                  <a:srgbClr val="000099"/>
                </a:solidFill>
              </a:rPr>
            </a:br>
            <a:r>
              <a:rPr lang="it-IT" sz="2400" b="1" dirty="0" smtClean="0">
                <a:solidFill>
                  <a:srgbClr val="000099"/>
                </a:solidFill>
              </a:rPr>
              <a:t>- è importante …</a:t>
            </a:r>
            <a:br>
              <a:rPr lang="it-IT" sz="2400" b="1" dirty="0" smtClean="0">
                <a:solidFill>
                  <a:srgbClr val="000099"/>
                </a:solidFill>
              </a:rPr>
            </a:br>
            <a:r>
              <a:rPr lang="it-IT" sz="2400" b="1" dirty="0" smtClean="0">
                <a:solidFill>
                  <a:srgbClr val="000099"/>
                </a:solidFill>
              </a:rPr>
              <a:t>- </a:t>
            </a:r>
            <a:r>
              <a:rPr lang="it-IT" sz="2400" b="1" dirty="0" err="1" smtClean="0">
                <a:solidFill>
                  <a:srgbClr val="000099"/>
                </a:solidFill>
              </a:rPr>
              <a:t>…………</a:t>
            </a:r>
            <a:endParaRPr lang="it-IT" sz="2400" b="1" dirty="0" smtClean="0">
              <a:solidFill>
                <a:srgbClr val="000099"/>
              </a:solidFill>
            </a:endParaRP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Font typeface="+mj-lt"/>
              <a:buAutoNum type="arabicPeriod" startAt="2"/>
            </a:pPr>
            <a:r>
              <a:rPr lang="it-IT" sz="2400" b="1" dirty="0" smtClean="0">
                <a:solidFill>
                  <a:srgbClr val="000099"/>
                </a:solidFill>
              </a:rPr>
              <a:t>come motivo, a me stesso e agli altri, la mia partecipazione all’Eucaristia domenicale?</a:t>
            </a:r>
            <a:endParaRPr lang="it-IT" sz="2400" b="1" dirty="0">
              <a:solidFill>
                <a:srgbClr val="000099"/>
              </a:solidFill>
            </a:endParaRPr>
          </a:p>
        </p:txBody>
      </p:sp>
      <p:pic>
        <p:nvPicPr>
          <p:cNvPr id="4" name="Picture 1" descr="C:\Users\standard\Documents\Azione Cattolica\Immagini utili\StudentePensieroso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58694" y="4786322"/>
            <a:ext cx="2056710" cy="15716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b="1" i="1" dirty="0" smtClean="0">
                <a:solidFill>
                  <a:srgbClr val="000099"/>
                </a:solidFill>
              </a:rPr>
              <a:t>“Celebrazione” &amp; “Liturgia”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42984"/>
            <a:ext cx="3328982" cy="104298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CELEBRAZIONE</a:t>
            </a:r>
            <a:endParaRPr lang="it-IT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643438" y="1357298"/>
            <a:ext cx="4180119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>
                <a:solidFill>
                  <a:schemeClr val="bg1"/>
                </a:solidFill>
              </a:rPr>
              <a:t>latino “</a:t>
            </a:r>
            <a:r>
              <a:rPr lang="it-IT" sz="2000" b="1" dirty="0" err="1" smtClean="0">
                <a:solidFill>
                  <a:schemeClr val="bg1"/>
                </a:solidFill>
              </a:rPr>
              <a:t>celeber</a:t>
            </a:r>
            <a:r>
              <a:rPr lang="it-IT" sz="2000" b="1" dirty="0" smtClean="0">
                <a:solidFill>
                  <a:schemeClr val="bg1"/>
                </a:solidFill>
              </a:rPr>
              <a:t>” = solenne, rinomato</a:t>
            </a:r>
          </a:p>
          <a:p>
            <a:r>
              <a:rPr lang="it-IT" sz="2000" dirty="0" smtClean="0">
                <a:solidFill>
                  <a:schemeClr val="bg1"/>
                </a:solidFill>
              </a:rPr>
              <a:t>insomma “</a:t>
            </a:r>
            <a:r>
              <a:rPr lang="it-IT" sz="2000" b="1" dirty="0" smtClean="0">
                <a:solidFill>
                  <a:schemeClr val="bg1"/>
                </a:solidFill>
              </a:rPr>
              <a:t>celebre, famoso</a:t>
            </a:r>
            <a:r>
              <a:rPr lang="it-IT" sz="2000" dirty="0" smtClean="0">
                <a:solidFill>
                  <a:schemeClr val="bg1"/>
                </a:solidFill>
              </a:rPr>
              <a:t>”</a:t>
            </a:r>
          </a:p>
          <a:p>
            <a:r>
              <a:rPr lang="it-IT" sz="2000" dirty="0" smtClean="0">
                <a:solidFill>
                  <a:schemeClr val="bg1"/>
                </a:solidFill>
              </a:rPr>
              <a:t>il verbo “</a:t>
            </a:r>
            <a:r>
              <a:rPr lang="it-IT" sz="2000" i="1" dirty="0" smtClean="0">
                <a:solidFill>
                  <a:schemeClr val="bg1"/>
                </a:solidFill>
              </a:rPr>
              <a:t>celebrare” </a:t>
            </a:r>
            <a:r>
              <a:rPr lang="it-IT" sz="2000" dirty="0" smtClean="0">
                <a:solidFill>
                  <a:schemeClr val="bg1"/>
                </a:solidFill>
              </a:rPr>
              <a:t>vuol </a:t>
            </a:r>
            <a:r>
              <a:rPr lang="it-IT" sz="2000" dirty="0">
                <a:solidFill>
                  <a:schemeClr val="bg1"/>
                </a:solidFill>
              </a:rPr>
              <a:t>dire </a:t>
            </a:r>
            <a:r>
              <a:rPr lang="it-IT" sz="2000" dirty="0" smtClean="0">
                <a:solidFill>
                  <a:schemeClr val="bg1"/>
                </a:solidFill>
              </a:rPr>
              <a:t>quindi </a:t>
            </a:r>
          </a:p>
          <a:p>
            <a:r>
              <a:rPr lang="it-IT" sz="2000" dirty="0" smtClean="0">
                <a:solidFill>
                  <a:schemeClr val="bg1"/>
                </a:solidFill>
              </a:rPr>
              <a:t>“rendere</a:t>
            </a:r>
            <a:r>
              <a:rPr lang="it-IT" sz="2000" dirty="0">
                <a:solidFill>
                  <a:schemeClr val="bg1"/>
                </a:solidFill>
              </a:rPr>
              <a:t>, far </a:t>
            </a:r>
            <a:r>
              <a:rPr lang="it-IT" sz="2000" dirty="0" smtClean="0">
                <a:solidFill>
                  <a:schemeClr val="bg1"/>
                </a:solidFill>
              </a:rPr>
              <a:t>celebre (rinomato)” </a:t>
            </a:r>
          </a:p>
          <a:p>
            <a:r>
              <a:rPr lang="it-IT" sz="2000" dirty="0" smtClean="0">
                <a:solidFill>
                  <a:schemeClr val="bg1"/>
                </a:solidFill>
              </a:rPr>
              <a:t>qualcosa </a:t>
            </a:r>
            <a:r>
              <a:rPr lang="it-IT" sz="2000" dirty="0">
                <a:solidFill>
                  <a:schemeClr val="bg1"/>
                </a:solidFill>
              </a:rPr>
              <a:t>o qualcuno</a:t>
            </a:r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5" name="Freccia a destra 4"/>
          <p:cNvSpPr/>
          <p:nvPr/>
        </p:nvSpPr>
        <p:spPr>
          <a:xfrm>
            <a:off x="3643306" y="1357298"/>
            <a:ext cx="85725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curva 5"/>
          <p:cNvSpPr/>
          <p:nvPr/>
        </p:nvSpPr>
        <p:spPr>
          <a:xfrm rot="10800000">
            <a:off x="4643438" y="2928934"/>
            <a:ext cx="1000132" cy="57150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714348" y="1928802"/>
            <a:ext cx="392909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000099"/>
                </a:solidFill>
              </a:rPr>
              <a:t>termine usato nella Roma imperiale per descrivere i </a:t>
            </a:r>
            <a:r>
              <a:rPr lang="it-IT" b="1" dirty="0">
                <a:solidFill>
                  <a:srgbClr val="000099"/>
                </a:solidFill>
              </a:rPr>
              <a:t>“trionfi</a:t>
            </a:r>
            <a:r>
              <a:rPr lang="it-IT" b="1" dirty="0" smtClean="0">
                <a:solidFill>
                  <a:srgbClr val="000099"/>
                </a:solidFill>
              </a:rPr>
              <a:t>”, preparati </a:t>
            </a:r>
            <a:r>
              <a:rPr lang="it-IT" b="1" dirty="0">
                <a:solidFill>
                  <a:srgbClr val="000099"/>
                </a:solidFill>
              </a:rPr>
              <a:t>per le truppe </a:t>
            </a:r>
            <a:r>
              <a:rPr lang="it-IT" b="1" dirty="0" smtClean="0">
                <a:solidFill>
                  <a:srgbClr val="000099"/>
                </a:solidFill>
              </a:rPr>
              <a:t>vittoriose in guerra, fatti per </a:t>
            </a:r>
            <a:r>
              <a:rPr lang="it-IT" b="1" dirty="0">
                <a:solidFill>
                  <a:srgbClr val="000099"/>
                </a:solidFill>
              </a:rPr>
              <a:t>far partecipe </a:t>
            </a:r>
            <a:r>
              <a:rPr lang="it-IT" b="1" dirty="0" smtClean="0">
                <a:solidFill>
                  <a:srgbClr val="000099"/>
                </a:solidFill>
              </a:rPr>
              <a:t>il popolo dei </a:t>
            </a:r>
            <a:r>
              <a:rPr lang="it-IT" b="1" dirty="0">
                <a:solidFill>
                  <a:srgbClr val="000099"/>
                </a:solidFill>
              </a:rPr>
              <a:t>risultati della campagna </a:t>
            </a:r>
            <a:r>
              <a:rPr lang="it-IT" b="1" dirty="0" smtClean="0">
                <a:solidFill>
                  <a:srgbClr val="000099"/>
                </a:solidFill>
              </a:rPr>
              <a:t>militare attraverso i </a:t>
            </a:r>
            <a:r>
              <a:rPr lang="it-IT" b="1" dirty="0">
                <a:solidFill>
                  <a:srgbClr val="000099"/>
                </a:solidFill>
              </a:rPr>
              <a:t>segni </a:t>
            </a:r>
            <a:r>
              <a:rPr lang="it-IT" b="1" dirty="0" smtClean="0">
                <a:solidFill>
                  <a:srgbClr val="000099"/>
                </a:solidFill>
              </a:rPr>
              <a:t>concreti della </a:t>
            </a:r>
            <a:r>
              <a:rPr lang="it-IT" b="1" dirty="0">
                <a:solidFill>
                  <a:srgbClr val="000099"/>
                </a:solidFill>
              </a:rPr>
              <a:t>vittoria: i prigionieri, il </a:t>
            </a:r>
            <a:r>
              <a:rPr lang="it-IT" b="1" dirty="0" smtClean="0">
                <a:solidFill>
                  <a:srgbClr val="000099"/>
                </a:solidFill>
              </a:rPr>
              <a:t>bottino, le </a:t>
            </a:r>
            <a:r>
              <a:rPr lang="it-IT" b="1" dirty="0">
                <a:solidFill>
                  <a:srgbClr val="000099"/>
                </a:solidFill>
              </a:rPr>
              <a:t>insegne militari </a:t>
            </a:r>
            <a:r>
              <a:rPr lang="it-IT" b="1" dirty="0" smtClean="0">
                <a:solidFill>
                  <a:srgbClr val="000099"/>
                </a:solidFill>
              </a:rPr>
              <a:t>nemiche …</a:t>
            </a:r>
            <a:endParaRPr lang="it-IT" b="1" dirty="0">
              <a:solidFill>
                <a:srgbClr val="000099"/>
              </a:solidFill>
            </a:endParaRP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500034" y="4071942"/>
            <a:ext cx="2143140" cy="10429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LITURGIA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564756" y="4177263"/>
            <a:ext cx="496770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>
                <a:solidFill>
                  <a:schemeClr val="bg1"/>
                </a:solidFill>
              </a:rPr>
              <a:t>greco “</a:t>
            </a:r>
            <a:r>
              <a:rPr lang="el-GR" sz="2000" b="1" dirty="0">
                <a:solidFill>
                  <a:schemeClr val="bg1"/>
                </a:solidFill>
              </a:rPr>
              <a:t>λειτουργία</a:t>
            </a:r>
            <a:r>
              <a:rPr lang="it-IT" sz="2000" b="1" dirty="0" smtClean="0">
                <a:solidFill>
                  <a:schemeClr val="bg1"/>
                </a:solidFill>
              </a:rPr>
              <a:t>”  (</a:t>
            </a:r>
            <a:r>
              <a:rPr lang="it-IT" sz="2000" b="1" dirty="0" err="1" smtClean="0">
                <a:solidFill>
                  <a:schemeClr val="bg1"/>
                </a:solidFill>
              </a:rPr>
              <a:t>leitourgia</a:t>
            </a:r>
            <a:r>
              <a:rPr lang="it-IT" sz="2000" b="1" dirty="0" smtClean="0">
                <a:solidFill>
                  <a:schemeClr val="bg1"/>
                </a:solidFill>
              </a:rPr>
              <a:t> = </a:t>
            </a:r>
            <a:r>
              <a:rPr lang="it-IT" sz="2000" b="1" dirty="0" err="1" smtClean="0">
                <a:solidFill>
                  <a:schemeClr val="bg1"/>
                </a:solidFill>
              </a:rPr>
              <a:t>laos</a:t>
            </a:r>
            <a:r>
              <a:rPr lang="it-IT" sz="2000" b="1" dirty="0" smtClean="0">
                <a:solidFill>
                  <a:schemeClr val="bg1"/>
                </a:solidFill>
              </a:rPr>
              <a:t>/popolo</a:t>
            </a:r>
            <a:br>
              <a:rPr lang="it-IT" sz="2000" b="1" dirty="0" smtClean="0">
                <a:solidFill>
                  <a:schemeClr val="bg1"/>
                </a:solidFill>
              </a:rPr>
            </a:br>
            <a:r>
              <a:rPr lang="it-IT" sz="2000" b="1" dirty="0" err="1" smtClean="0">
                <a:solidFill>
                  <a:schemeClr val="bg1"/>
                </a:solidFill>
              </a:rPr>
              <a:t>+ergon</a:t>
            </a:r>
            <a:r>
              <a:rPr lang="it-IT" sz="2000" b="1" dirty="0" smtClean="0">
                <a:solidFill>
                  <a:schemeClr val="bg1"/>
                </a:solidFill>
              </a:rPr>
              <a:t>/servizio) = funzione pubblica</a:t>
            </a:r>
          </a:p>
          <a:p>
            <a:r>
              <a:rPr lang="it-IT" sz="2000" dirty="0" smtClean="0">
                <a:solidFill>
                  <a:schemeClr val="bg1"/>
                </a:solidFill>
              </a:rPr>
              <a:t>insomma “</a:t>
            </a:r>
            <a:r>
              <a:rPr lang="it-IT" sz="2000" b="1" dirty="0" smtClean="0">
                <a:solidFill>
                  <a:schemeClr val="bg1"/>
                </a:solidFill>
              </a:rPr>
              <a:t>servizio a favore del popolo</a:t>
            </a:r>
            <a:r>
              <a:rPr lang="it-IT" sz="2000" dirty="0" smtClean="0">
                <a:solidFill>
                  <a:schemeClr val="bg1"/>
                </a:solidFill>
              </a:rPr>
              <a:t>”</a:t>
            </a:r>
            <a:endParaRPr lang="it-IT" sz="2000" b="1" dirty="0" smtClean="0">
              <a:solidFill>
                <a:schemeClr val="bg1"/>
              </a:solidFill>
            </a:endParaRPr>
          </a:p>
          <a:p>
            <a:r>
              <a:rPr lang="it-IT" sz="2000" dirty="0" smtClean="0">
                <a:solidFill>
                  <a:schemeClr val="bg1"/>
                </a:solidFill>
              </a:rPr>
              <a:t>il “</a:t>
            </a:r>
            <a:r>
              <a:rPr lang="it-IT" sz="2000" dirty="0" err="1" smtClean="0">
                <a:solidFill>
                  <a:schemeClr val="bg1"/>
                </a:solidFill>
              </a:rPr>
              <a:t>liturgo</a:t>
            </a:r>
            <a:r>
              <a:rPr lang="it-IT" sz="2000" dirty="0" smtClean="0">
                <a:solidFill>
                  <a:schemeClr val="bg1"/>
                </a:solidFill>
              </a:rPr>
              <a:t>” era chi </a:t>
            </a:r>
            <a:r>
              <a:rPr lang="it-IT" sz="2000" dirty="0">
                <a:solidFill>
                  <a:schemeClr val="bg1"/>
                </a:solidFill>
              </a:rPr>
              <a:t>coordinava </a:t>
            </a:r>
            <a:r>
              <a:rPr lang="it-IT" sz="2000" dirty="0" smtClean="0">
                <a:solidFill>
                  <a:schemeClr val="bg1"/>
                </a:solidFill>
              </a:rPr>
              <a:t>le azioni messe </a:t>
            </a:r>
            <a:br>
              <a:rPr lang="it-IT" sz="2000" dirty="0" smtClean="0">
                <a:solidFill>
                  <a:schemeClr val="bg1"/>
                </a:solidFill>
              </a:rPr>
            </a:br>
            <a:r>
              <a:rPr lang="it-IT" sz="2000" dirty="0" smtClean="0">
                <a:solidFill>
                  <a:schemeClr val="bg1"/>
                </a:solidFill>
              </a:rPr>
              <a:t>in atto per </a:t>
            </a:r>
            <a:r>
              <a:rPr lang="it-IT" sz="2000" dirty="0">
                <a:solidFill>
                  <a:schemeClr val="bg1"/>
                </a:solidFill>
              </a:rPr>
              <a:t>e da un popolo</a:t>
            </a:r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10" name="Freccia a destra 9"/>
          <p:cNvSpPr/>
          <p:nvPr/>
        </p:nvSpPr>
        <p:spPr>
          <a:xfrm>
            <a:off x="2643174" y="4286256"/>
            <a:ext cx="85725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curva 11"/>
          <p:cNvSpPr/>
          <p:nvPr/>
        </p:nvSpPr>
        <p:spPr>
          <a:xfrm rot="16200000" flipH="1">
            <a:off x="2536017" y="4822042"/>
            <a:ext cx="571504" cy="135732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857224" y="5854503"/>
            <a:ext cx="7500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000099"/>
                </a:solidFill>
              </a:rPr>
              <a:t>a partire dal periodo ellenistico il termine viene usato in riferimento alla “azione cultuale” dei leviti all’interno del popolo ebraico.</a:t>
            </a:r>
            <a:endParaRPr lang="it-IT" b="1" dirty="0">
              <a:solidFill>
                <a:srgbClr val="000099"/>
              </a:solidFill>
            </a:endParaRPr>
          </a:p>
        </p:txBody>
      </p:sp>
      <p:pic>
        <p:nvPicPr>
          <p:cNvPr id="5122" name="Picture 2" descr="C:\Users\standard\Documents\Azione Cattolica\Immagini utili\LibroCheSiSfoglia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4935" y="2643182"/>
            <a:ext cx="1697593" cy="15001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/>
      <p:bldP spid="8" grpId="0"/>
      <p:bldP spid="9" grpId="0"/>
      <p:bldP spid="10" grpId="0" animBg="1"/>
      <p:bldP spid="12" grpId="0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/>
          <a:lstStyle/>
          <a:p>
            <a:r>
              <a:rPr lang="it-IT" b="1" i="1" dirty="0" smtClean="0">
                <a:solidFill>
                  <a:srgbClr val="000099"/>
                </a:solidFill>
              </a:rPr>
              <a:t>“Celebrazione” &amp; “Liturgia”</a:t>
            </a:r>
            <a:endParaRPr lang="it-IT" b="1" i="1" dirty="0">
              <a:solidFill>
                <a:srgbClr val="000099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857224" y="1214422"/>
            <a:ext cx="80010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000099"/>
                </a:solidFill>
              </a:rPr>
              <a:t>la Messa è una </a:t>
            </a:r>
            <a:r>
              <a:rPr lang="it-IT" sz="2800" b="1" i="1" dirty="0">
                <a:solidFill>
                  <a:srgbClr val="000099"/>
                </a:solidFill>
              </a:rPr>
              <a:t>celebrazione liturgica</a:t>
            </a:r>
            <a:r>
              <a:rPr lang="it-IT" sz="2800" b="1" dirty="0">
                <a:solidFill>
                  <a:srgbClr val="000099"/>
                </a:solidFill>
              </a:rPr>
              <a:t>, </a:t>
            </a:r>
            <a:endParaRPr lang="it-IT" sz="2800" b="1" dirty="0" smtClean="0">
              <a:solidFill>
                <a:srgbClr val="000099"/>
              </a:solidFill>
            </a:endParaRPr>
          </a:p>
          <a:p>
            <a:r>
              <a:rPr lang="it-IT" sz="2000" dirty="0" smtClean="0">
                <a:solidFill>
                  <a:srgbClr val="000099"/>
                </a:solidFill>
              </a:rPr>
              <a:t>nel senso di un </a:t>
            </a:r>
            <a:r>
              <a:rPr lang="it-IT" sz="2000" b="1" i="1" dirty="0" smtClean="0">
                <a:solidFill>
                  <a:srgbClr val="000099"/>
                </a:solidFill>
              </a:rPr>
              <a:t>evento pubblico</a:t>
            </a:r>
            <a:r>
              <a:rPr lang="it-IT" sz="2000" dirty="0" smtClean="0">
                <a:solidFill>
                  <a:srgbClr val="000099"/>
                </a:solidFill>
              </a:rPr>
              <a:t> </a:t>
            </a:r>
            <a:r>
              <a:rPr lang="it-IT" sz="2000" dirty="0" smtClean="0">
                <a:solidFill>
                  <a:srgbClr val="000099"/>
                </a:solidFill>
              </a:rPr>
              <a:t>preparato e vissuto </a:t>
            </a:r>
            <a:r>
              <a:rPr lang="it-IT" sz="2000" b="1" i="1" dirty="0" smtClean="0">
                <a:solidFill>
                  <a:srgbClr val="000099"/>
                </a:solidFill>
              </a:rPr>
              <a:t>comunitariamente</a:t>
            </a:r>
            <a:r>
              <a:rPr lang="it-IT" sz="2000" dirty="0" smtClean="0">
                <a:solidFill>
                  <a:srgbClr val="000099"/>
                </a:solidFill>
              </a:rPr>
              <a:t> </a:t>
            </a:r>
            <a:r>
              <a:rPr lang="it-IT" sz="2000" dirty="0">
                <a:solidFill>
                  <a:srgbClr val="000099"/>
                </a:solidFill>
              </a:rPr>
              <a:t>da un insieme di </a:t>
            </a:r>
            <a:r>
              <a:rPr lang="it-IT" sz="2000" dirty="0" smtClean="0">
                <a:solidFill>
                  <a:srgbClr val="000099"/>
                </a:solidFill>
              </a:rPr>
              <a:t>persone per </a:t>
            </a:r>
            <a:r>
              <a:rPr lang="it-IT" sz="2000" b="1" i="1" dirty="0" smtClean="0">
                <a:solidFill>
                  <a:srgbClr val="000099"/>
                </a:solidFill>
              </a:rPr>
              <a:t>rendersi reciprocamente partecipi</a:t>
            </a:r>
            <a:r>
              <a:rPr lang="it-IT" sz="2000" dirty="0" smtClean="0">
                <a:solidFill>
                  <a:srgbClr val="000099"/>
                </a:solidFill>
              </a:rPr>
              <a:t> </a:t>
            </a:r>
            <a:r>
              <a:rPr lang="it-IT" sz="2000" dirty="0">
                <a:solidFill>
                  <a:srgbClr val="000099"/>
                </a:solidFill>
              </a:rPr>
              <a:t>di un certo avvenimento al quale non si è </a:t>
            </a:r>
            <a:r>
              <a:rPr lang="it-IT" sz="2000" dirty="0" smtClean="0">
                <a:solidFill>
                  <a:srgbClr val="000099"/>
                </a:solidFill>
              </a:rPr>
              <a:t>presenziato direttamente, </a:t>
            </a:r>
            <a:r>
              <a:rPr lang="it-IT" sz="2000" dirty="0">
                <a:solidFill>
                  <a:srgbClr val="000099"/>
                </a:solidFill>
              </a:rPr>
              <a:t>ma che </a:t>
            </a:r>
            <a:r>
              <a:rPr lang="it-IT" sz="2000" dirty="0" smtClean="0">
                <a:solidFill>
                  <a:srgbClr val="000099"/>
                </a:solidFill>
              </a:rPr>
              <a:t>si ritiene </a:t>
            </a:r>
            <a:r>
              <a:rPr lang="it-IT" sz="2000" b="1" i="1" dirty="0" smtClean="0">
                <a:solidFill>
                  <a:srgbClr val="000099"/>
                </a:solidFill>
              </a:rPr>
              <a:t>fondante </a:t>
            </a:r>
            <a:r>
              <a:rPr lang="it-IT" sz="2000" b="1" i="1" dirty="0">
                <a:solidFill>
                  <a:srgbClr val="000099"/>
                </a:solidFill>
              </a:rPr>
              <a:t>per la propria </a:t>
            </a:r>
            <a:r>
              <a:rPr lang="it-IT" sz="2000" b="1" i="1" dirty="0" smtClean="0">
                <a:solidFill>
                  <a:srgbClr val="000099"/>
                </a:solidFill>
              </a:rPr>
              <a:t>vita</a:t>
            </a:r>
            <a:r>
              <a:rPr lang="it-IT" sz="2000" dirty="0" smtClean="0">
                <a:solidFill>
                  <a:srgbClr val="000099"/>
                </a:solidFill>
              </a:rPr>
              <a:t>.</a:t>
            </a:r>
            <a:endParaRPr lang="it-IT" sz="2000" b="1" dirty="0">
              <a:solidFill>
                <a:srgbClr val="000099"/>
              </a:solidFill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1643042" y="3803413"/>
            <a:ext cx="721523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it-IT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la liturgia è … l'esercizio </a:t>
            </a:r>
            <a:r>
              <a:rPr lang="it-IT" sz="3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della funzione sacerdotale di Gesù </a:t>
            </a:r>
            <a:r>
              <a:rPr lang="it-IT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Cristo [...] in </a:t>
            </a:r>
            <a:r>
              <a:rPr lang="it-IT" sz="3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essa il culto pubblico integrale è esercitato dal corpo mistico di Gesù Cristo, cioè dal capo e dalle sue </a:t>
            </a:r>
            <a:r>
              <a:rPr lang="it-IT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membra.</a:t>
            </a:r>
            <a:endParaRPr lang="it-IT" sz="32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1428728" y="3143248"/>
            <a:ext cx="68580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sz="2800" b="1" i="1" dirty="0" smtClean="0">
                <a:solidFill>
                  <a:srgbClr val="000099"/>
                </a:solidFill>
              </a:rPr>
              <a:t>secondo il Concilio Vaticano II (S.C.7) …</a:t>
            </a:r>
            <a:endParaRPr lang="it-IT" sz="2800" b="1" i="1" dirty="0">
              <a:solidFill>
                <a:srgbClr val="000099"/>
              </a:solidFill>
            </a:endParaRPr>
          </a:p>
        </p:txBody>
      </p:sp>
      <p:pic>
        <p:nvPicPr>
          <p:cNvPr id="6" name="Picture 2" descr="C:\Users\standard\Documents\Azione Cattolica\Immagini utili\LibroCheSiSfoglia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500306"/>
            <a:ext cx="1697593" cy="15001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7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1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1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it-IT" b="1" i="1" dirty="0" smtClean="0">
                <a:solidFill>
                  <a:srgbClr val="000099"/>
                </a:solidFill>
              </a:rPr>
              <a:t>Liturgia eucaristica</a:t>
            </a:r>
            <a:endParaRPr lang="it-IT" b="1" i="1" dirty="0">
              <a:solidFill>
                <a:srgbClr val="000099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285852" y="1228256"/>
            <a:ext cx="6858048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it-IT" sz="2400" b="1" dirty="0" smtClean="0">
                <a:solidFill>
                  <a:schemeClr val="bg1"/>
                </a:solidFill>
              </a:rPr>
              <a:t>Cristo offertosi </a:t>
            </a:r>
            <a:r>
              <a:rPr lang="it-IT" sz="2400" b="1" dirty="0">
                <a:solidFill>
                  <a:schemeClr val="bg1"/>
                </a:solidFill>
              </a:rPr>
              <a:t>una volta sulla croce, </a:t>
            </a:r>
            <a:r>
              <a:rPr lang="it-IT" sz="2400" b="1" dirty="0" smtClean="0">
                <a:solidFill>
                  <a:schemeClr val="bg1"/>
                </a:solidFill>
              </a:rPr>
              <a:t>si offre </a:t>
            </a:r>
            <a:r>
              <a:rPr lang="it-IT" sz="2400" b="1" dirty="0">
                <a:solidFill>
                  <a:schemeClr val="bg1"/>
                </a:solidFill>
              </a:rPr>
              <a:t>ancora </a:t>
            </a:r>
            <a:r>
              <a:rPr lang="it-IT" sz="2400" b="1" dirty="0" smtClean="0">
                <a:solidFill>
                  <a:schemeClr val="bg1"/>
                </a:solidFill>
              </a:rPr>
              <a:t>tramite </a:t>
            </a:r>
            <a:r>
              <a:rPr lang="it-IT" sz="2400" b="1" dirty="0">
                <a:solidFill>
                  <a:schemeClr val="bg1"/>
                </a:solidFill>
              </a:rPr>
              <a:t>il ministero dei </a:t>
            </a:r>
            <a:r>
              <a:rPr lang="it-IT" sz="2400" b="1" dirty="0" smtClean="0">
                <a:solidFill>
                  <a:schemeClr val="bg1"/>
                </a:solidFill>
              </a:rPr>
              <a:t>sacerdoti;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it-IT" sz="2400" b="1" dirty="0" smtClean="0">
                <a:solidFill>
                  <a:schemeClr val="bg1"/>
                </a:solidFill>
              </a:rPr>
              <a:t>Cristo </a:t>
            </a:r>
            <a:r>
              <a:rPr lang="it-IT" sz="2400" b="1" dirty="0">
                <a:solidFill>
                  <a:schemeClr val="bg1"/>
                </a:solidFill>
              </a:rPr>
              <a:t>si rende visibile in maniera efficace e reale all’interno della sua Parola poiché è </a:t>
            </a:r>
            <a:r>
              <a:rPr lang="it-IT" sz="2400" b="1" dirty="0" smtClean="0">
                <a:solidFill>
                  <a:schemeClr val="bg1"/>
                </a:solidFill>
              </a:rPr>
              <a:t>Lui </a:t>
            </a:r>
            <a:r>
              <a:rPr lang="it-IT" sz="2400" b="1" dirty="0">
                <a:solidFill>
                  <a:schemeClr val="bg1"/>
                </a:solidFill>
              </a:rPr>
              <a:t>che parla quando si legge la Sacra </a:t>
            </a:r>
            <a:r>
              <a:rPr lang="it-IT" sz="2400" b="1" dirty="0" smtClean="0">
                <a:solidFill>
                  <a:schemeClr val="bg1"/>
                </a:solidFill>
              </a:rPr>
              <a:t>Scrittura;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it-IT" sz="2400" b="1" dirty="0" smtClean="0">
                <a:solidFill>
                  <a:schemeClr val="bg1"/>
                </a:solidFill>
              </a:rPr>
              <a:t>Cristo si rende concretamente </a:t>
            </a:r>
            <a:r>
              <a:rPr lang="it-IT" sz="2400" b="1" dirty="0">
                <a:solidFill>
                  <a:schemeClr val="bg1"/>
                </a:solidFill>
              </a:rPr>
              <a:t>presente </a:t>
            </a:r>
            <a:r>
              <a:rPr lang="it-IT" sz="2400" b="1" dirty="0" smtClean="0">
                <a:solidFill>
                  <a:schemeClr val="bg1"/>
                </a:solidFill>
              </a:rPr>
              <a:t>nella preghiera </a:t>
            </a:r>
            <a:r>
              <a:rPr lang="it-IT" sz="2400" b="1" dirty="0">
                <a:solidFill>
                  <a:schemeClr val="bg1"/>
                </a:solidFill>
              </a:rPr>
              <a:t>e </a:t>
            </a:r>
            <a:r>
              <a:rPr lang="it-IT" sz="2400" b="1" dirty="0" smtClean="0">
                <a:solidFill>
                  <a:schemeClr val="bg1"/>
                </a:solidFill>
              </a:rPr>
              <a:t>nella lode della Chiesa attraverso i segni del pane e del vino;</a:t>
            </a:r>
            <a:endParaRPr lang="it-IT" sz="2400" b="1" dirty="0">
              <a:solidFill>
                <a:schemeClr val="bg1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785918" y="4857760"/>
            <a:ext cx="55721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«</a:t>
            </a:r>
            <a:r>
              <a:rPr lang="it-IT" sz="3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diario personale</a:t>
            </a:r>
            <a:r>
              <a:rPr lang="it-IT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di </a:t>
            </a:r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Gesù, </a:t>
            </a:r>
            <a:br>
              <a:rPr lang="it-IT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it-IT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narrazione del Vangelo </a:t>
            </a:r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secondo </a:t>
            </a:r>
            <a:r>
              <a:rPr lang="it-IT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linguaggio della Fede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3143240" y="4324657"/>
            <a:ext cx="33489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i="1" dirty="0" smtClean="0">
                <a:solidFill>
                  <a:schemeClr val="bg1"/>
                </a:solidFill>
              </a:rPr>
              <a:t>Insomma la liturgia è</a:t>
            </a:r>
            <a:endParaRPr lang="it-IT" sz="2800" b="1" i="1" dirty="0">
              <a:solidFill>
                <a:schemeClr val="bg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500166" y="4859736"/>
            <a:ext cx="635798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azione sacra per eccellenza </a:t>
            </a:r>
            <a:r>
              <a:rPr lang="it-IT" sz="3200" dirty="0"/>
              <a:t> </a:t>
            </a:r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it-IT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quanto opera di Cristo sacerdote e del suo </a:t>
            </a:r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corpo che </a:t>
            </a:r>
            <a:r>
              <a:rPr lang="it-IT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è la </a:t>
            </a:r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Chiesa</a:t>
            </a:r>
            <a:endParaRPr lang="it-IT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1071538" y="4859736"/>
            <a:ext cx="70008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costituita </a:t>
            </a:r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 </a:t>
            </a:r>
            <a:r>
              <a:rPr lang="it-IT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linguaggio dei segni</a:t>
            </a:r>
            <a:r>
              <a:rPr lang="it-IT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simbolo della </a:t>
            </a:r>
            <a:r>
              <a:rPr lang="it-IT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presenza divina di Cristo</a:t>
            </a:r>
          </a:p>
          <a:p>
            <a:pPr algn="ctr"/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</a:t>
            </a:r>
            <a:r>
              <a:rPr lang="it-IT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 mistero </a:t>
            </a:r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della </a:t>
            </a:r>
            <a:r>
              <a:rPr lang="it-IT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Chiesa </a:t>
            </a:r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corpo mistico</a:t>
            </a:r>
            <a:endParaRPr lang="it-IT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3" name="Picture 1" descr="C:\Users\standard\Documents\Azione Cattolica\Immagini utili\StudentePensieroso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14290"/>
            <a:ext cx="1589276" cy="1214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60"/>
                            </p:stCondLst>
                            <p:childTnLst>
                              <p:par>
                                <p:cTn id="34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5" grpId="1"/>
      <p:bldP spid="6" grpId="0"/>
      <p:bldP spid="7" grpId="0"/>
      <p:bldP spid="7" grpId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500066" y="2500306"/>
            <a:ext cx="850109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 smtClean="0">
                <a:solidFill>
                  <a:srgbClr val="000099"/>
                </a:solidFill>
              </a:rPr>
              <a:t>… in questo patto - le 10 parole - il Signore si presenta come colui che:</a:t>
            </a:r>
          </a:p>
          <a:p>
            <a:pPr marL="360000" indent="-360000">
              <a:buFont typeface="Wingdings" pitchFamily="2" charset="2"/>
              <a:buChar char="Ø"/>
            </a:pPr>
            <a:r>
              <a:rPr lang="it-IT" sz="2800" b="1" i="1" dirty="0" smtClean="0">
                <a:solidFill>
                  <a:srgbClr val="000099"/>
                </a:solidFill>
              </a:rPr>
              <a:t>ha ascoltato il grido di sofferenza di un popolo;</a:t>
            </a:r>
          </a:p>
          <a:p>
            <a:pPr marL="360000" indent="-360000">
              <a:buFont typeface="Wingdings" pitchFamily="2" charset="2"/>
              <a:buChar char="Ø"/>
            </a:pPr>
            <a:r>
              <a:rPr lang="it-IT" sz="2800" b="1" i="1" dirty="0" smtClean="0">
                <a:solidFill>
                  <a:srgbClr val="000099"/>
                </a:solidFill>
              </a:rPr>
              <a:t>lo immette in un cammino dalla schiavitù alla libertà;</a:t>
            </a:r>
          </a:p>
          <a:p>
            <a:r>
              <a:rPr lang="it-IT" sz="2800" b="1" dirty="0" smtClean="0">
                <a:solidFill>
                  <a:srgbClr val="000099"/>
                </a:solidFill>
              </a:rPr>
              <a:t>le </a:t>
            </a:r>
            <a:r>
              <a:rPr lang="it-IT" sz="2800" b="1" i="1" dirty="0" smtClean="0">
                <a:solidFill>
                  <a:srgbClr val="000099"/>
                </a:solidFill>
              </a:rPr>
              <a:t>Dieci Parole,</a:t>
            </a:r>
            <a:r>
              <a:rPr lang="it-IT" sz="2800" b="1" dirty="0" smtClean="0">
                <a:solidFill>
                  <a:srgbClr val="000099"/>
                </a:solidFill>
              </a:rPr>
              <a:t> sintesi di quel patto, </a:t>
            </a:r>
            <a:br>
              <a:rPr lang="it-IT" sz="2800" b="1" dirty="0" smtClean="0">
                <a:solidFill>
                  <a:srgbClr val="000099"/>
                </a:solidFill>
              </a:rPr>
            </a:br>
            <a:r>
              <a:rPr lang="it-IT" sz="2800" b="1" dirty="0" smtClean="0">
                <a:solidFill>
                  <a:srgbClr val="000099"/>
                </a:solidFill>
              </a:rPr>
              <a:t>rappresentano i sentieri entro cui</a:t>
            </a:r>
            <a:br>
              <a:rPr lang="it-IT" sz="2800" b="1" dirty="0" smtClean="0">
                <a:solidFill>
                  <a:srgbClr val="000099"/>
                </a:solidFill>
              </a:rPr>
            </a:br>
            <a:r>
              <a:rPr lang="it-IT" sz="2800" b="1" dirty="0" smtClean="0">
                <a:solidFill>
                  <a:srgbClr val="000099"/>
                </a:solidFill>
              </a:rPr>
              <a:t>compiere questo cammino </a:t>
            </a:r>
            <a:endParaRPr lang="it-IT" sz="2800" b="1" i="1" dirty="0">
              <a:solidFill>
                <a:srgbClr val="000099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i="1" dirty="0" smtClean="0">
                <a:solidFill>
                  <a:srgbClr val="000099"/>
                </a:solidFill>
              </a:rPr>
              <a:t>Che cosa si celebra nella </a:t>
            </a:r>
            <a:br>
              <a:rPr lang="it-IT" b="1" i="1" dirty="0" smtClean="0">
                <a:solidFill>
                  <a:srgbClr val="000099"/>
                </a:solidFill>
              </a:rPr>
            </a:br>
            <a:r>
              <a:rPr lang="it-IT" b="1" i="1" dirty="0" smtClean="0">
                <a:solidFill>
                  <a:srgbClr val="000099"/>
                </a:solidFill>
              </a:rPr>
              <a:t>liturgia eucaristica?</a:t>
            </a:r>
            <a:endParaRPr lang="it-IT" i="1" dirty="0">
              <a:solidFill>
                <a:srgbClr val="000099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071538" y="2143116"/>
            <a:ext cx="685804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dirty="0" smtClean="0">
                <a:solidFill>
                  <a:srgbClr val="000099"/>
                </a:solidFill>
              </a:rPr>
              <a:t>dalle parole dell’Istituzione dell’Eucaristia ascoltiamo che </a:t>
            </a:r>
            <a:br>
              <a:rPr lang="it-IT" sz="2800" dirty="0" smtClean="0">
                <a:solidFill>
                  <a:srgbClr val="000099"/>
                </a:solidFill>
              </a:rPr>
            </a:br>
            <a:r>
              <a:rPr lang="it-IT" sz="2800" dirty="0" smtClean="0">
                <a:solidFill>
                  <a:srgbClr val="000099"/>
                </a:solidFill>
              </a:rPr>
              <a:t>il pane ed il vino, </a:t>
            </a:r>
            <a:br>
              <a:rPr lang="it-IT" sz="2800" dirty="0" smtClean="0">
                <a:solidFill>
                  <a:srgbClr val="000099"/>
                </a:solidFill>
              </a:rPr>
            </a:br>
            <a:r>
              <a:rPr lang="it-IT" sz="2800" dirty="0" smtClean="0">
                <a:solidFill>
                  <a:srgbClr val="000099"/>
                </a:solidFill>
              </a:rPr>
              <a:t>corpo e sangue del Signore, </a:t>
            </a:r>
            <a:br>
              <a:rPr lang="it-IT" sz="2800" dirty="0" smtClean="0">
                <a:solidFill>
                  <a:srgbClr val="000099"/>
                </a:solidFill>
              </a:rPr>
            </a:br>
            <a:r>
              <a:rPr lang="it-IT" sz="2800" dirty="0" smtClean="0">
                <a:solidFill>
                  <a:srgbClr val="000099"/>
                </a:solidFill>
              </a:rPr>
              <a:t>sono </a:t>
            </a:r>
            <a:br>
              <a:rPr lang="it-IT" sz="2800" dirty="0" smtClean="0">
                <a:solidFill>
                  <a:srgbClr val="000099"/>
                </a:solidFill>
              </a:rPr>
            </a:br>
            <a:r>
              <a:rPr lang="it-IT" sz="2800" b="1" i="1" cap="all" dirty="0" smtClean="0">
                <a:solidFill>
                  <a:srgbClr val="000099"/>
                </a:solidFill>
              </a:rPr>
              <a:t>Per la nuova ed eterna alleanza </a:t>
            </a:r>
            <a:endParaRPr lang="it-IT" sz="2800" cap="all" dirty="0">
              <a:solidFill>
                <a:srgbClr val="000099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071538" y="4286256"/>
            <a:ext cx="68580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i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la nuova ed eterna alleanza </a:t>
            </a:r>
            <a:endParaRPr lang="it-IT" sz="2800" cap="all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00034" y="1546199"/>
            <a:ext cx="735811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 smtClean="0">
                <a:solidFill>
                  <a:srgbClr val="C00000"/>
                </a:solidFill>
              </a:rPr>
              <a:t>La prima Alleanza è quella che Dio ha stretto con il suo popolo sul monte Sinai</a:t>
            </a:r>
            <a:endParaRPr lang="it-IT" sz="2800" b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C:\Users\standard\Documents\Azione Cattolica\Immagini utili\MoseTavoleLegge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28" y="4786322"/>
            <a:ext cx="1562100" cy="1371600"/>
          </a:xfrm>
          <a:prstGeom prst="rect">
            <a:avLst/>
          </a:prstGeom>
          <a:noFill/>
        </p:spPr>
      </p:pic>
      <p:sp>
        <p:nvSpPr>
          <p:cNvPr id="12" name="Rettangolo 11"/>
          <p:cNvSpPr/>
          <p:nvPr/>
        </p:nvSpPr>
        <p:spPr>
          <a:xfrm>
            <a:off x="500034" y="5500702"/>
            <a:ext cx="678661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 smtClean="0">
                <a:solidFill>
                  <a:srgbClr val="000099"/>
                </a:solidFill>
              </a:rPr>
              <a:t>in sintesi: “</a:t>
            </a:r>
            <a:r>
              <a:rPr lang="it-IT" sz="2800" b="1" i="1" dirty="0" smtClean="0">
                <a:solidFill>
                  <a:srgbClr val="C00000"/>
                </a:solidFill>
              </a:rPr>
              <a:t>Sii per gli altri quello che </a:t>
            </a:r>
            <a:br>
              <a:rPr lang="it-IT" sz="2800" b="1" i="1" dirty="0" smtClean="0">
                <a:solidFill>
                  <a:srgbClr val="C00000"/>
                </a:solidFill>
              </a:rPr>
            </a:br>
            <a:r>
              <a:rPr lang="it-IT" sz="2800" b="1" i="1" dirty="0" smtClean="0">
                <a:solidFill>
                  <a:srgbClr val="C00000"/>
                </a:solidFill>
              </a:rPr>
              <a:t>io sono stato, sono e sarò per te</a:t>
            </a:r>
            <a:r>
              <a:rPr lang="it-IT" sz="2800" b="1" dirty="0" smtClean="0">
                <a:solidFill>
                  <a:srgbClr val="000099"/>
                </a:solidFill>
              </a:rPr>
              <a:t>”</a:t>
            </a:r>
            <a:endParaRPr lang="it-IT" sz="28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96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460"/>
                            </p:stCondLst>
                            <p:childTnLst>
                              <p:par>
                                <p:cTn id="15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21235E-6 L 2.5E-6 -0.0580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4" grpId="0"/>
      <p:bldP spid="4" grpId="1"/>
      <p:bldP spid="5" grpId="0"/>
      <p:bldP spid="5" grpId="1"/>
      <p:bldP spid="5" grpId="2"/>
      <p:bldP spid="5" grpId="3"/>
      <p:bldP spid="6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i="1" dirty="0" smtClean="0">
                <a:solidFill>
                  <a:srgbClr val="000099"/>
                </a:solidFill>
              </a:rPr>
              <a:t>Che cosa si celebra nella </a:t>
            </a:r>
            <a:br>
              <a:rPr lang="it-IT" b="1" i="1" dirty="0" smtClean="0">
                <a:solidFill>
                  <a:srgbClr val="000099"/>
                </a:solidFill>
              </a:rPr>
            </a:br>
            <a:r>
              <a:rPr lang="it-IT" b="1" i="1" dirty="0" smtClean="0">
                <a:solidFill>
                  <a:srgbClr val="000099"/>
                </a:solidFill>
              </a:rPr>
              <a:t>liturgia eucaristica?</a:t>
            </a:r>
            <a:endParaRPr lang="it-IT" i="1" dirty="0">
              <a:solidFill>
                <a:srgbClr val="000099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928662" y="1546199"/>
            <a:ext cx="735811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C00000"/>
                </a:solidFill>
              </a:rPr>
              <a:t> la prima ALLEANZA, in pratica,</a:t>
            </a:r>
            <a:br>
              <a:rPr lang="it-IT" sz="2800" b="1" dirty="0" smtClean="0">
                <a:solidFill>
                  <a:srgbClr val="C00000"/>
                </a:solidFill>
              </a:rPr>
            </a:br>
            <a:r>
              <a:rPr lang="it-IT" sz="2800" b="1" dirty="0" smtClean="0">
                <a:solidFill>
                  <a:srgbClr val="C00000"/>
                </a:solidFill>
              </a:rPr>
              <a:t> è un “mandato” consegnato al popolo!</a:t>
            </a:r>
            <a:endParaRPr lang="it-IT" sz="2800" b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C:\Users\standard\Documents\Azione Cattolica\Immagini utili\MoseTavoleLegge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28" y="4786322"/>
            <a:ext cx="1562100" cy="1371600"/>
          </a:xfrm>
          <a:prstGeom prst="rect">
            <a:avLst/>
          </a:prstGeom>
          <a:noFill/>
        </p:spPr>
      </p:pic>
      <p:sp>
        <p:nvSpPr>
          <p:cNvPr id="9" name="Rettangolo 8"/>
          <p:cNvSpPr/>
          <p:nvPr/>
        </p:nvSpPr>
        <p:spPr>
          <a:xfrm>
            <a:off x="1000100" y="2714620"/>
            <a:ext cx="7143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i="1" u="sng" dirty="0" smtClean="0">
                <a:solidFill>
                  <a:srgbClr val="000099"/>
                </a:solidFill>
              </a:rPr>
              <a:t>ascoltare le sofferenze</a:t>
            </a:r>
            <a:r>
              <a:rPr lang="it-IT" sz="2400" b="1" dirty="0" smtClean="0">
                <a:solidFill>
                  <a:srgbClr val="000099"/>
                </a:solidFill>
              </a:rPr>
              <a:t>, anche se inespresse, </a:t>
            </a:r>
          </a:p>
          <a:p>
            <a:pPr algn="ctr"/>
            <a:r>
              <a:rPr lang="it-IT" sz="2400" b="1" i="1" u="sng" dirty="0" smtClean="0">
                <a:solidFill>
                  <a:srgbClr val="000099"/>
                </a:solidFill>
              </a:rPr>
              <a:t>chinarsi sul sofferente</a:t>
            </a:r>
            <a:r>
              <a:rPr lang="it-IT" sz="2400" b="1" dirty="0" smtClean="0">
                <a:solidFill>
                  <a:srgbClr val="000099"/>
                </a:solidFill>
              </a:rPr>
              <a:t>, camminando al suo fianco, </a:t>
            </a:r>
            <a:r>
              <a:rPr lang="it-IT" sz="2400" b="1" i="1" u="sng" dirty="0" smtClean="0">
                <a:solidFill>
                  <a:srgbClr val="000099"/>
                </a:solidFill>
              </a:rPr>
              <a:t>aiutarlo a liberarsi dalla schiavitù</a:t>
            </a:r>
            <a:r>
              <a:rPr lang="it-IT" sz="2400" b="1" dirty="0" smtClean="0">
                <a:solidFill>
                  <a:srgbClr val="000099"/>
                </a:solidFill>
              </a:rPr>
              <a:t>, qualsiasi questa sia, QUESTA È LA GLORIA </a:t>
            </a:r>
            <a:r>
              <a:rPr lang="it-IT" sz="2400" b="1" dirty="0" err="1" smtClean="0">
                <a:solidFill>
                  <a:srgbClr val="000099"/>
                </a:solidFill>
              </a:rPr>
              <a:t>DI</a:t>
            </a:r>
            <a:r>
              <a:rPr lang="it-IT" sz="2400" b="1" dirty="0" smtClean="0">
                <a:solidFill>
                  <a:srgbClr val="000099"/>
                </a:solidFill>
              </a:rPr>
              <a:t> DIO</a:t>
            </a:r>
            <a:br>
              <a:rPr lang="it-IT" sz="2400" b="1" dirty="0" smtClean="0">
                <a:solidFill>
                  <a:srgbClr val="000099"/>
                </a:solidFill>
              </a:rPr>
            </a:br>
            <a:r>
              <a:rPr lang="it-IT" sz="2400" b="1" dirty="0" smtClean="0">
                <a:solidFill>
                  <a:srgbClr val="000099"/>
                </a:solidFill>
              </a:rPr>
              <a:t>QUESTA L’AZIONE </a:t>
            </a:r>
            <a:r>
              <a:rPr lang="it-IT" sz="2400" b="1" dirty="0" err="1" smtClean="0">
                <a:solidFill>
                  <a:srgbClr val="000099"/>
                </a:solidFill>
              </a:rPr>
              <a:t>DI</a:t>
            </a:r>
            <a:r>
              <a:rPr lang="it-IT" sz="2400" b="1" dirty="0" smtClean="0">
                <a:solidFill>
                  <a:srgbClr val="000099"/>
                </a:solidFill>
              </a:rPr>
              <a:t> LODE, </a:t>
            </a:r>
          </a:p>
          <a:p>
            <a:pPr algn="ctr"/>
            <a:r>
              <a:rPr lang="it-IT" sz="2400" b="1" dirty="0" smtClean="0">
                <a:solidFill>
                  <a:srgbClr val="000099"/>
                </a:solidFill>
              </a:rPr>
              <a:t>IL SACRIFICIO A LUI GRADITO!!</a:t>
            </a:r>
            <a:endParaRPr lang="it-IT" sz="2400" b="1" dirty="0">
              <a:solidFill>
                <a:srgbClr val="000099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1223938" y="5357826"/>
            <a:ext cx="60627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>
                <a:solidFill>
                  <a:srgbClr val="000099"/>
                </a:solidFill>
              </a:rPr>
              <a:t> “Io sono colui che sono” = </a:t>
            </a:r>
            <a:r>
              <a:rPr lang="it-IT" sz="2400" i="1" dirty="0" smtClean="0">
                <a:solidFill>
                  <a:srgbClr val="000099"/>
                </a:solidFill>
              </a:rPr>
              <a:t>Non è importante come mi chiamo, ma come sto al tuo fianco, </a:t>
            </a:r>
          </a:p>
          <a:p>
            <a:r>
              <a:rPr lang="it-IT" sz="2400" i="1" dirty="0" smtClean="0">
                <a:solidFill>
                  <a:srgbClr val="000099"/>
                </a:solidFill>
              </a:rPr>
              <a:t>con te ed in mezzo a te in ogni istante!</a:t>
            </a:r>
            <a:endParaRPr lang="it-IT" sz="2400" b="1" dirty="0">
              <a:solidFill>
                <a:srgbClr val="000099"/>
              </a:solidFill>
            </a:endParaRPr>
          </a:p>
        </p:txBody>
      </p:sp>
      <p:sp>
        <p:nvSpPr>
          <p:cNvPr id="12" name="Freccia circolare a destra 11"/>
          <p:cNvSpPr/>
          <p:nvPr/>
        </p:nvSpPr>
        <p:spPr>
          <a:xfrm>
            <a:off x="428596" y="4357694"/>
            <a:ext cx="785818" cy="171451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3" name="Freccia circolare a sinistra 12"/>
          <p:cNvSpPr/>
          <p:nvPr/>
        </p:nvSpPr>
        <p:spPr>
          <a:xfrm>
            <a:off x="7929586" y="2000240"/>
            <a:ext cx="857256" cy="171451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8" grpId="0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1736" y="274638"/>
            <a:ext cx="6115064" cy="1143000"/>
          </a:xfrm>
        </p:spPr>
        <p:txBody>
          <a:bodyPr>
            <a:normAutofit/>
          </a:bodyPr>
          <a:lstStyle/>
          <a:p>
            <a:r>
              <a:rPr lang="it-IT" b="1" i="1" dirty="0" smtClean="0">
                <a:solidFill>
                  <a:srgbClr val="000099"/>
                </a:solidFill>
              </a:rPr>
              <a:t>… la Nuova Alleanza!</a:t>
            </a:r>
            <a:endParaRPr lang="it-IT" i="1" dirty="0">
              <a:solidFill>
                <a:srgbClr val="000099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71472" y="1500174"/>
            <a:ext cx="80010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C00000"/>
                </a:solidFill>
              </a:rPr>
              <a:t>la NUOVA ALLENZA </a:t>
            </a:r>
            <a:br>
              <a:rPr lang="it-IT" sz="2800" b="1" dirty="0" smtClean="0">
                <a:solidFill>
                  <a:srgbClr val="C00000"/>
                </a:solidFill>
              </a:rPr>
            </a:br>
            <a:r>
              <a:rPr lang="it-IT" sz="2800" b="1" dirty="0" smtClean="0">
                <a:solidFill>
                  <a:srgbClr val="C00000"/>
                </a:solidFill>
              </a:rPr>
              <a:t>non lo è perché diversa da quella del Sinai!</a:t>
            </a:r>
          </a:p>
        </p:txBody>
      </p:sp>
      <p:sp>
        <p:nvSpPr>
          <p:cNvPr id="10" name="Rettangolo 9"/>
          <p:cNvSpPr/>
          <p:nvPr/>
        </p:nvSpPr>
        <p:spPr>
          <a:xfrm>
            <a:off x="785786" y="2502282"/>
            <a:ext cx="79296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È “NUOVA” perché Gesù l’ha </a:t>
            </a:r>
            <a:r>
              <a:rPr lang="it-IT" sz="2400" b="1" u="sng" dirty="0" smtClean="0">
                <a:solidFill>
                  <a:srgbClr val="002060"/>
                </a:solidFill>
              </a:rPr>
              <a:t>vissuta in ogni istante</a:t>
            </a:r>
            <a:r>
              <a:rPr lang="it-IT" sz="2400" b="1" dirty="0" smtClean="0">
                <a:solidFill>
                  <a:srgbClr val="002060"/>
                </a:solidFill>
              </a:rPr>
              <a:t> fino alla morte di croce e Dio, riconoscendolo, ha detto che quella era una vita che </a:t>
            </a:r>
            <a:r>
              <a:rPr lang="it-IT" sz="2400" b="1" u="sng" dirty="0" smtClean="0">
                <a:solidFill>
                  <a:srgbClr val="002060"/>
                </a:solidFill>
              </a:rPr>
              <a:t>vale la pena di essere vissuta e resa eterna</a:t>
            </a:r>
            <a:endParaRPr lang="it-IT" sz="2400" b="1" u="sng" dirty="0">
              <a:solidFill>
                <a:srgbClr val="00206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1785918" y="3786190"/>
            <a:ext cx="62151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Gesù, </a:t>
            </a:r>
            <a:r>
              <a:rPr lang="it-IT" sz="2400" b="1" u="sng" dirty="0" smtClean="0">
                <a:solidFill>
                  <a:srgbClr val="002060"/>
                </a:solidFill>
              </a:rPr>
              <a:t>Dio fatto uomo</a:t>
            </a:r>
            <a:r>
              <a:rPr lang="it-IT" sz="2400" b="1" dirty="0" smtClean="0">
                <a:solidFill>
                  <a:srgbClr val="002060"/>
                </a:solidFill>
              </a:rPr>
              <a:t>, ha reso possibile questo</a:t>
            </a:r>
            <a:br>
              <a:rPr lang="it-IT" sz="2400" b="1" dirty="0" smtClean="0">
                <a:solidFill>
                  <a:srgbClr val="002060"/>
                </a:solidFill>
              </a:rPr>
            </a:br>
            <a:r>
              <a:rPr lang="it-IT" sz="2400" b="1" dirty="0" smtClean="0">
                <a:solidFill>
                  <a:srgbClr val="002060"/>
                </a:solidFill>
              </a:rPr>
              <a:t>per sempre (cioè per l’eternità) anche a </a:t>
            </a:r>
            <a:br>
              <a:rPr lang="it-IT" sz="2400" b="1" dirty="0" smtClean="0">
                <a:solidFill>
                  <a:srgbClr val="002060"/>
                </a:solidFill>
              </a:rPr>
            </a:br>
            <a:r>
              <a:rPr lang="it-IT" sz="2400" b="1" dirty="0" smtClean="0">
                <a:solidFill>
                  <a:srgbClr val="002060"/>
                </a:solidFill>
              </a:rPr>
              <a:t>ciascun uomo, la cui umanità è stata resa </a:t>
            </a:r>
            <a:r>
              <a:rPr lang="it-IT" sz="2400" b="1" u="sng" dirty="0" smtClean="0">
                <a:solidFill>
                  <a:srgbClr val="002060"/>
                </a:solidFill>
              </a:rPr>
              <a:t>divina </a:t>
            </a:r>
            <a:endParaRPr lang="it-IT" sz="2400" b="1" u="sng" dirty="0">
              <a:solidFill>
                <a:srgbClr val="002060"/>
              </a:solidFill>
            </a:endParaRPr>
          </a:p>
        </p:txBody>
      </p:sp>
      <p:sp>
        <p:nvSpPr>
          <p:cNvPr id="14" name="Freccia curva 13"/>
          <p:cNvSpPr/>
          <p:nvPr/>
        </p:nvSpPr>
        <p:spPr>
          <a:xfrm flipV="1">
            <a:off x="1071538" y="3786190"/>
            <a:ext cx="714380" cy="57150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1071538" y="4929198"/>
            <a:ext cx="35719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 smtClean="0">
                <a:solidFill>
                  <a:srgbClr val="C00000"/>
                </a:solidFill>
                <a:latin typeface="Arial Narrow" pitchFamily="34" charset="0"/>
              </a:rPr>
              <a:t>N.T. (cfr </a:t>
            </a:r>
            <a:r>
              <a:rPr lang="it-IT" sz="2000" b="1" dirty="0" err="1" smtClean="0">
                <a:solidFill>
                  <a:srgbClr val="C00000"/>
                </a:solidFill>
                <a:latin typeface="Arial Narrow" pitchFamily="34" charset="0"/>
              </a:rPr>
              <a:t>Lc</a:t>
            </a:r>
            <a:r>
              <a:rPr lang="it-IT" sz="2000" b="1" dirty="0" smtClean="0">
                <a:solidFill>
                  <a:srgbClr val="C00000"/>
                </a:solidFill>
                <a:latin typeface="Arial Narrow" pitchFamily="34" charset="0"/>
              </a:rPr>
              <a:t> 22,19 …)</a:t>
            </a:r>
          </a:p>
          <a:p>
            <a:r>
              <a:rPr lang="it-IT" sz="2000" b="1" dirty="0" smtClean="0">
                <a:solidFill>
                  <a:srgbClr val="C00000"/>
                </a:solidFill>
                <a:latin typeface="Arial Narrow" pitchFamily="34" charset="0"/>
              </a:rPr>
              <a:t>“</a:t>
            </a:r>
            <a:r>
              <a:rPr lang="it-IT" sz="2000" b="1" i="1" dirty="0" smtClean="0">
                <a:solidFill>
                  <a:srgbClr val="C00000"/>
                </a:solidFill>
                <a:latin typeface="Arial Narrow" pitchFamily="34" charset="0"/>
              </a:rPr>
              <a:t>Fate questo in memoria di me</a:t>
            </a:r>
            <a:r>
              <a:rPr lang="it-IT" sz="2000" b="1" dirty="0" smtClean="0">
                <a:solidFill>
                  <a:srgbClr val="C00000"/>
                </a:solidFill>
                <a:latin typeface="Arial Narrow" pitchFamily="34" charset="0"/>
              </a:rPr>
              <a:t>” </a:t>
            </a:r>
            <a:endParaRPr lang="it-IT" sz="2000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16" name="Freccia circolare a destra 15"/>
          <p:cNvSpPr/>
          <p:nvPr/>
        </p:nvSpPr>
        <p:spPr>
          <a:xfrm flipH="1">
            <a:off x="8072462" y="2143116"/>
            <a:ext cx="857256" cy="350046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7" name="Freccia circolare a destra 16"/>
          <p:cNvSpPr/>
          <p:nvPr/>
        </p:nvSpPr>
        <p:spPr>
          <a:xfrm>
            <a:off x="214282" y="2143116"/>
            <a:ext cx="857256" cy="350046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4286248" y="4929198"/>
            <a:ext cx="378621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sz="2000" b="1" dirty="0" smtClean="0">
                <a:solidFill>
                  <a:srgbClr val="C00000"/>
                </a:solidFill>
                <a:latin typeface="Arial Narrow" pitchFamily="34" charset="0"/>
              </a:rPr>
              <a:t>(cfr </a:t>
            </a:r>
            <a:r>
              <a:rPr lang="it-IT" sz="2000" b="1" dirty="0" err="1" smtClean="0">
                <a:solidFill>
                  <a:srgbClr val="C00000"/>
                </a:solidFill>
                <a:latin typeface="Arial Narrow" pitchFamily="34" charset="0"/>
              </a:rPr>
              <a:t>Es</a:t>
            </a:r>
            <a:r>
              <a:rPr lang="it-IT" sz="2000" b="1" dirty="0" smtClean="0">
                <a:solidFill>
                  <a:srgbClr val="C00000"/>
                </a:solidFill>
                <a:latin typeface="Arial Narrow" pitchFamily="34" charset="0"/>
              </a:rPr>
              <a:t> 12,14) A.T.</a:t>
            </a:r>
          </a:p>
          <a:p>
            <a:pPr algn="r"/>
            <a:r>
              <a:rPr lang="it-IT" sz="2000" b="1" dirty="0" smtClean="0">
                <a:solidFill>
                  <a:srgbClr val="C00000"/>
                </a:solidFill>
                <a:latin typeface="Arial Narrow" pitchFamily="34" charset="0"/>
              </a:rPr>
              <a:t>“</a:t>
            </a:r>
            <a:r>
              <a:rPr lang="it-IT" sz="2000" b="1" i="1" dirty="0" smtClean="0">
                <a:solidFill>
                  <a:srgbClr val="C00000"/>
                </a:solidFill>
                <a:latin typeface="Arial Narrow" pitchFamily="34" charset="0"/>
              </a:rPr>
              <a:t>Questo </a:t>
            </a:r>
            <a:r>
              <a:rPr lang="it-IT" sz="2000" b="1" i="1" dirty="0" err="1" smtClean="0">
                <a:solidFill>
                  <a:srgbClr val="C00000"/>
                </a:solidFill>
                <a:latin typeface="Arial Narrow" pitchFamily="34" charset="0"/>
              </a:rPr>
              <a:t>sia…come</a:t>
            </a:r>
            <a:r>
              <a:rPr lang="it-IT" sz="2000" b="1" i="1" dirty="0" smtClean="0">
                <a:solidFill>
                  <a:srgbClr val="C00000"/>
                </a:solidFill>
                <a:latin typeface="Arial Narrow" pitchFamily="34" charset="0"/>
              </a:rPr>
              <a:t> un memoriale</a:t>
            </a:r>
            <a:r>
              <a:rPr lang="it-IT" sz="2000" b="1" dirty="0" smtClean="0">
                <a:solidFill>
                  <a:srgbClr val="C00000"/>
                </a:solidFill>
                <a:latin typeface="Arial Narrow" pitchFamily="34" charset="0"/>
              </a:rPr>
              <a:t>” </a:t>
            </a:r>
            <a:br>
              <a:rPr lang="it-IT" sz="2000" b="1" dirty="0" smtClean="0">
                <a:solidFill>
                  <a:srgbClr val="C00000"/>
                </a:solidFill>
                <a:latin typeface="Arial Narrow" pitchFamily="34" charset="0"/>
              </a:rPr>
            </a:br>
            <a:endParaRPr lang="it-IT" sz="2000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1928794" y="5669837"/>
            <a:ext cx="64294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>
                <a:solidFill>
                  <a:srgbClr val="C00000"/>
                </a:solidFill>
              </a:rPr>
              <a:t>fate della vostra vita ciò che io ho fatto della mia: pane spezzato, vino condiviso!</a:t>
            </a:r>
            <a:endParaRPr lang="it-IT" sz="2400" b="1" dirty="0">
              <a:solidFill>
                <a:srgbClr val="C00000"/>
              </a:solidFill>
            </a:endParaRPr>
          </a:p>
        </p:txBody>
      </p:sp>
      <p:sp>
        <p:nvSpPr>
          <p:cNvPr id="20" name="Freccia curva 19"/>
          <p:cNvSpPr/>
          <p:nvPr/>
        </p:nvSpPr>
        <p:spPr>
          <a:xfrm flipV="1">
            <a:off x="1285852" y="5643578"/>
            <a:ext cx="642942" cy="500066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pic>
        <p:nvPicPr>
          <p:cNvPr id="1027" name="Picture 3" descr="C:\Users\standard\Documents\Azione Cattolica\Immagini utili\GesuCadeConLaCroce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3" y="500042"/>
            <a:ext cx="2755467" cy="1285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4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1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50"/>
                            </p:stCondLst>
                            <p:childTnLst>
                              <p:par>
                                <p:cTn id="4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50"/>
                            </p:stCondLst>
                            <p:childTnLst>
                              <p:par>
                                <p:cTn id="4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 build="p"/>
      <p:bldP spid="14" grpId="0" animBg="1"/>
      <p:bldP spid="15" grpId="0"/>
      <p:bldP spid="16" grpId="0" animBg="1"/>
      <p:bldP spid="17" grpId="0" animBg="1"/>
      <p:bldP spid="18" grpId="0"/>
      <p:bldP spid="19" grpId="0"/>
      <p:bldP spid="20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971</TotalTime>
  <Words>959</Words>
  <Application>Microsoft Office PowerPoint</Application>
  <PresentationFormat>Presentazione su schermo (4:3)</PresentationFormat>
  <Paragraphs>110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Tema di Office</vt:lpstr>
      <vt:lpstr>La Messa … in 7 mosse!</vt:lpstr>
      <vt:lpstr>per cominciare …</vt:lpstr>
      <vt:lpstr>per cominciare …</vt:lpstr>
      <vt:lpstr>“Celebrazione” &amp; “Liturgia”</vt:lpstr>
      <vt:lpstr>“Celebrazione” &amp; “Liturgia”</vt:lpstr>
      <vt:lpstr>Liturgia eucaristica</vt:lpstr>
      <vt:lpstr>Che cosa si celebra nella  liturgia eucaristica?</vt:lpstr>
      <vt:lpstr>Che cosa si celebra nella  liturgia eucaristica?</vt:lpstr>
      <vt:lpstr>… la Nuova Alleanza!</vt:lpstr>
      <vt:lpstr>Conseguenze &amp; Precisazioni!</vt:lpstr>
      <vt:lpstr>il Memoriale!</vt:lpstr>
      <vt:lpstr>il Pane &amp; il Vino</vt:lpstr>
      <vt:lpstr>un Dio “Amen”</vt:lpstr>
      <vt:lpstr>Gesti usuali ma sconosciuti</vt:lpstr>
      <vt:lpstr>I “micro-laboratori”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Messa … in 7 mosse!</dc:title>
  <dc:creator>standard</dc:creator>
  <cp:lastModifiedBy>Federico</cp:lastModifiedBy>
  <cp:revision>109</cp:revision>
  <dcterms:created xsi:type="dcterms:W3CDTF">2012-08-29T12:56:48Z</dcterms:created>
  <dcterms:modified xsi:type="dcterms:W3CDTF">2012-09-05T06:51:36Z</dcterms:modified>
</cp:coreProperties>
</file>